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7" r:id="rId2"/>
    <p:sldId id="276" r:id="rId3"/>
    <p:sldId id="282" r:id="rId4"/>
    <p:sldId id="258" r:id="rId5"/>
    <p:sldId id="283" r:id="rId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mn-cs"/>
      </a:defRPr>
    </a:lvl1pPr>
    <a:lvl2pPr marL="457200" algn="l" rtl="0" fontAlgn="base">
      <a:spcBef>
        <a:spcPct val="0"/>
      </a:spcBef>
      <a:spcAft>
        <a:spcPct val="0"/>
      </a:spcAft>
      <a:defRPr kern="1200">
        <a:solidFill>
          <a:schemeClr val="tx1"/>
        </a:solidFill>
        <a:latin typeface="Garamond" pitchFamily="18" charset="0"/>
        <a:ea typeface="+mn-ea"/>
        <a:cs typeface="+mn-cs"/>
      </a:defRPr>
    </a:lvl2pPr>
    <a:lvl3pPr marL="914400" algn="l" rtl="0" fontAlgn="base">
      <a:spcBef>
        <a:spcPct val="0"/>
      </a:spcBef>
      <a:spcAft>
        <a:spcPct val="0"/>
      </a:spcAft>
      <a:defRPr kern="1200">
        <a:solidFill>
          <a:schemeClr val="tx1"/>
        </a:solidFill>
        <a:latin typeface="Garamond" pitchFamily="18" charset="0"/>
        <a:ea typeface="+mn-ea"/>
        <a:cs typeface="+mn-cs"/>
      </a:defRPr>
    </a:lvl3pPr>
    <a:lvl4pPr marL="1371600" algn="l" rtl="0" fontAlgn="base">
      <a:spcBef>
        <a:spcPct val="0"/>
      </a:spcBef>
      <a:spcAft>
        <a:spcPct val="0"/>
      </a:spcAft>
      <a:defRPr kern="1200">
        <a:solidFill>
          <a:schemeClr val="tx1"/>
        </a:solidFill>
        <a:latin typeface="Garamond" pitchFamily="18" charset="0"/>
        <a:ea typeface="+mn-ea"/>
        <a:cs typeface="+mn-cs"/>
      </a:defRPr>
    </a:lvl4pPr>
    <a:lvl5pPr marL="1828800" algn="l" rtl="0" fontAlgn="base">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9429" autoAdjust="0"/>
  </p:normalViewPr>
  <p:slideViewPr>
    <p:cSldViewPr snapToGrid="0">
      <p:cViewPr>
        <p:scale>
          <a:sx n="122" d="100"/>
          <a:sy n="122" d="100"/>
        </p:scale>
        <p:origin x="-9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87238"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4587" name="Rectangle 11"/>
          <p:cNvSpPr>
            <a:spLocks noGrp="1" noChangeArrowheads="1"/>
          </p:cNvSpPr>
          <p:nvPr>
            <p:ph type="ctrTitle" sz="quarter"/>
          </p:nvPr>
        </p:nvSpPr>
        <p:spPr>
          <a:xfrm>
            <a:off x="914400" y="1736725"/>
            <a:ext cx="10363200" cy="1920875"/>
          </a:xfrm>
        </p:spPr>
        <p:txBody>
          <a:bodyPr/>
          <a:lstStyle>
            <a:lvl1pPr>
              <a:defRPr sz="6000"/>
            </a:lvl1pPr>
          </a:lstStyle>
          <a:p>
            <a:r>
              <a:rPr lang="en-US"/>
              <a:t>Click to edit Master title style</a:t>
            </a:r>
          </a:p>
        </p:txBody>
      </p:sp>
      <p:sp>
        <p:nvSpPr>
          <p:cNvPr id="24588"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609600" y="6248400"/>
            <a:ext cx="2844800" cy="476250"/>
          </a:xfrm>
        </p:spPr>
        <p:txBody>
          <a:bodyPr/>
          <a:lstStyle>
            <a:lvl1pPr>
              <a:defRPr/>
            </a:lvl1pPr>
          </a:lstStyle>
          <a:p>
            <a:pPr>
              <a:defRPr/>
            </a:pPr>
            <a:fld id="{49BA19D9-1DCD-454C-B8CC-3541A20D6726}" type="datetimeFigureOut">
              <a:rPr lang="en-US"/>
              <a:pPr>
                <a:defRPr/>
              </a:pPr>
              <a:t>9/6/2021</a:t>
            </a:fld>
            <a:endParaRPr lang="en-US"/>
          </a:p>
        </p:txBody>
      </p:sp>
      <p:sp>
        <p:nvSpPr>
          <p:cNvPr id="14" name="Rectangle 14"/>
          <p:cNvSpPr>
            <a:spLocks noGrp="1" noChangeArrowheads="1"/>
          </p:cNvSpPr>
          <p:nvPr>
            <p:ph type="ftr" sz="quarter" idx="11"/>
          </p:nvPr>
        </p:nvSpPr>
        <p:spPr>
          <a:xfrm>
            <a:off x="4165600" y="6251575"/>
            <a:ext cx="38608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8737600" y="6254750"/>
            <a:ext cx="2844800" cy="476250"/>
          </a:xfrm>
        </p:spPr>
        <p:txBody>
          <a:bodyPr/>
          <a:lstStyle>
            <a:lvl1pPr>
              <a:defRPr/>
            </a:lvl1pPr>
          </a:lstStyle>
          <a:p>
            <a:pPr>
              <a:defRPr/>
            </a:pPr>
            <a:fld id="{AB874B94-748B-4701-9037-9A6393AD32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9D1A80B-418E-42EF-8FE9-BF014278080D}"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93F5B7C-2814-442A-8E16-2E1866A77745}"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1886DEA4-E01C-4838-BE5B-D32B9624E49C}"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F1A8C10-D1EC-4E4B-8687-EEF88FABAB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82156DC-A0D1-4CAF-8646-F42DBEC1647B}"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23B19AF-2C00-40F9-B49B-A38DDD4F59BB}"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fld id="{FA38512F-C7F4-4DD3-A368-E571838A1B5F}" type="datetimeFigureOut">
              <a:rPr lang="en-US"/>
              <a:pPr>
                <a:defRPr/>
              </a:pPr>
              <a:t>9/6/2021</a:t>
            </a:fld>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081D7E8-BD0E-433C-BD41-1F60445D1FB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E2B3B5B1-BFC3-4116-8543-B01439C2FE54}"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F77D39AF-00B8-43C1-BCCB-517FBCCF2F0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fld id="{E11BD4E2-82B6-40F9-9E8D-400284F828E5}" type="datetimeFigureOut">
              <a:rPr lang="en-US"/>
              <a:pPr>
                <a:defRPr/>
              </a:pPr>
              <a:t>9/6/2021</a:t>
            </a:fld>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69565B5-EE68-444A-9097-2597AD8583D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fld id="{B531B889-39D6-49AD-A81D-4FACB0BA8DC5}" type="datetimeFigureOut">
              <a:rPr lang="en-US"/>
              <a:pPr>
                <a:defRPr/>
              </a:pPr>
              <a:t>9/6/2021</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039D614C-C5B8-483A-BDC4-F5BB0482E983}"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0D6FA8F9-DE49-4994-B282-E47E348A6632}" type="datetimeFigureOut">
              <a:rPr lang="en-US"/>
              <a:pPr>
                <a:defRPr/>
              </a:pPr>
              <a:t>9/6/2021</a:t>
            </a:fld>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B3BBAF07-3660-4A92-9C62-C02A17F09127}"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9515427E-74D2-464A-9F95-B5C0173FD712}"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1983C0C3-058F-4020-B0E1-D1DCFFA524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fld id="{DAFC24E8-AE61-49C9-8F81-68EC07D42F0D}" type="datetimeFigureOut">
              <a:rPr lang="en-US"/>
              <a:pPr>
                <a:defRPr/>
              </a:pPr>
              <a:t>9/6/2021</a:t>
            </a:fld>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126CF3B-797A-443E-AAF3-A40D5278D3B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fld id="{CB56ED25-343C-421E-8987-AE21B2D052AB}" type="datetimeFigureOut">
              <a:rPr lang="en-US"/>
              <a:pPr>
                <a:defRPr/>
              </a:pPr>
              <a:t>9/6/2021</a:t>
            </a:fld>
            <a:endParaRPr lang="en-US"/>
          </a:p>
        </p:txBody>
      </p:sp>
      <p:sp>
        <p:nvSpPr>
          <p:cNvPr id="23555" name="Rectangle 3"/>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3C6233A-EDA5-440B-9CA9-2A8CF025A952}" type="slidenum">
              <a:rPr lang="en-US"/>
              <a:pPr>
                <a:defRPr/>
              </a:pPr>
              <a:t>‹#›</a:t>
            </a:fld>
            <a:endParaRPr lang="en-US"/>
          </a:p>
        </p:txBody>
      </p:sp>
      <p:grpSp>
        <p:nvGrpSpPr>
          <p:cNvPr id="1028" name="Group 4"/>
          <p:cNvGrpSpPr>
            <a:grpSpLocks/>
          </p:cNvGrpSpPr>
          <p:nvPr/>
        </p:nvGrpSpPr>
        <p:grpSpPr bwMode="auto">
          <a:xfrm>
            <a:off x="0" y="0"/>
            <a:ext cx="12187238"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3558"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a:p>
            </p:txBody>
          </p:sp>
          <p:sp>
            <p:nvSpPr>
              <p:cNvPr id="23559"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a:p>
            </p:txBody>
          </p:sp>
          <p:sp>
            <p:nvSpPr>
              <p:cNvPr id="23560"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a:p>
            </p:txBody>
          </p:sp>
          <p:sp>
            <p:nvSpPr>
              <p:cNvPr id="23561"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hangingPunct="0">
                  <a:defRPr/>
                </a:pPr>
                <a:endParaRPr lang="en-US"/>
              </a:p>
            </p:txBody>
          </p:sp>
          <p:sp>
            <p:nvSpPr>
              <p:cNvPr id="23562"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a:p>
            </p:txBody>
          </p:sp>
        </p:grpSp>
        <p:sp>
          <p:nvSpPr>
            <p:cNvPr id="23563"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a:p>
          </p:txBody>
        </p:sp>
        <p:sp>
          <p:nvSpPr>
            <p:cNvPr id="23564"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p>
          </p:txBody>
        </p:sp>
      </p:grpSp>
      <p:sp>
        <p:nvSpPr>
          <p:cNvPr id="23565" name="Rectangle 13"/>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66" name="Rectangle 14"/>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23567" name="Rectangle 15"/>
          <p:cNvSpPr>
            <a:spLocks noGrp="1" noChangeArrowheads="1"/>
          </p:cNvSpPr>
          <p:nvPr>
            <p:ph type="body" idx="1"/>
          </p:nvPr>
        </p:nvSpPr>
        <p:spPr bwMode="auto">
          <a:xfrm>
            <a:off x="609600" y="1600200"/>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idx="4294967295"/>
          </p:nvPr>
        </p:nvSpPr>
        <p:spPr>
          <a:xfrm>
            <a:off x="1524000" y="1122363"/>
            <a:ext cx="9144000" cy="2387600"/>
          </a:xfrm>
        </p:spPr>
        <p:txBody>
          <a:bodyPr anchor="b"/>
          <a:lstStyle/>
          <a:p>
            <a:pPr eaLnBrk="1" hangingPunct="1">
              <a:defRPr/>
            </a:pPr>
            <a:endParaRPr lang="en-US" sz="8000"/>
          </a:p>
        </p:txBody>
      </p:sp>
      <p:sp>
        <p:nvSpPr>
          <p:cNvPr id="13314" name="Subtitle 2"/>
          <p:cNvSpPr>
            <a:spLocks noGrp="1"/>
          </p:cNvSpPr>
          <p:nvPr>
            <p:ph type="subTitle" idx="4294967295"/>
          </p:nvPr>
        </p:nvSpPr>
        <p:spPr>
          <a:xfrm>
            <a:off x="1325563" y="3448050"/>
            <a:ext cx="9540875" cy="1722438"/>
          </a:xfrm>
        </p:spPr>
        <p:txBody>
          <a:bodyPr/>
          <a:lstStyle/>
          <a:p>
            <a:pPr marL="0" indent="0" algn="ctr" eaLnBrk="1" hangingPunct="1">
              <a:buFont typeface="Wingdings" pitchFamily="2" charset="2"/>
              <a:buNone/>
              <a:defRPr/>
            </a:pPr>
            <a:endParaRPr lang="en-US" sz="2800"/>
          </a:p>
        </p:txBody>
      </p:sp>
      <p:pic>
        <p:nvPicPr>
          <p:cNvPr id="13315" name="Picture 4"/>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13316" name="Rectangle 5"/>
          <p:cNvSpPr>
            <a:spLocks noChangeArrowheads="1"/>
          </p:cNvSpPr>
          <p:nvPr/>
        </p:nvSpPr>
        <p:spPr bwMode="auto">
          <a:xfrm>
            <a:off x="2625969" y="1563688"/>
            <a:ext cx="7408985" cy="2985433"/>
          </a:xfrm>
          <a:prstGeom prst="rect">
            <a:avLst/>
          </a:prstGeom>
          <a:noFill/>
          <a:ln w="9525">
            <a:noFill/>
            <a:miter lim="800000"/>
            <a:headEnd/>
            <a:tailEnd/>
          </a:ln>
        </p:spPr>
        <p:txBody>
          <a:bodyPr wrap="square">
            <a:spAutoFit/>
          </a:bodyPr>
          <a:lstStyle/>
          <a:p>
            <a:pPr algn="ctr"/>
            <a:r>
              <a:rPr lang="sr-Latn-CS" sz="2400" b="1" dirty="0">
                <a:solidFill>
                  <a:schemeClr val="bg2"/>
                </a:solidFill>
                <a:latin typeface="Arial" charset="0"/>
              </a:rPr>
              <a:t>Jean Monnet Module</a:t>
            </a:r>
          </a:p>
          <a:p>
            <a:pPr algn="ctr"/>
            <a:r>
              <a:rPr lang="sr-Latn-CS" sz="2400" b="1" dirty="0">
                <a:solidFill>
                  <a:schemeClr val="bg2"/>
                </a:solidFill>
                <a:latin typeface="Arial" charset="0"/>
              </a:rPr>
              <a:t>Application of EU values in the policies of candidate states / AEUPCS</a:t>
            </a:r>
          </a:p>
          <a:p>
            <a:pPr algn="ctr"/>
            <a:endParaRPr lang="sr-Latn-CS" sz="2400" b="1" dirty="0">
              <a:solidFill>
                <a:schemeClr val="bg2"/>
              </a:solidFill>
              <a:latin typeface="Arial" charset="0"/>
            </a:endParaRPr>
          </a:p>
          <a:p>
            <a:pPr algn="ctr"/>
            <a:endParaRPr lang="sr-Latn-CS" sz="2400" b="1" dirty="0">
              <a:solidFill>
                <a:schemeClr val="bg2"/>
              </a:solidFill>
              <a:latin typeface="Arial" charset="0"/>
            </a:endParaRPr>
          </a:p>
          <a:p>
            <a:pPr algn="ctr"/>
            <a:r>
              <a:rPr lang="sr-Latn-CS" sz="2000" b="1" dirty="0" smtClean="0">
                <a:solidFill>
                  <a:schemeClr val="bg2"/>
                </a:solidFill>
                <a:latin typeface="Arial" charset="0"/>
              </a:rPr>
              <a:t>Jelena Vapa Tankosić</a:t>
            </a:r>
            <a:endParaRPr lang="sr-Latn-CS" sz="2000" b="1" dirty="0">
              <a:solidFill>
                <a:schemeClr val="bg2"/>
              </a:solidFill>
              <a:latin typeface="Arial" charset="0"/>
            </a:endParaRPr>
          </a:p>
          <a:p>
            <a:pPr algn="ctr"/>
            <a:r>
              <a:rPr lang="en-US" sz="2400" b="1" dirty="0">
                <a:solidFill>
                  <a:schemeClr val="bg2"/>
                </a:solidFill>
                <a:latin typeface="Arial" charset="0"/>
              </a:rPr>
              <a:t>	</a:t>
            </a:r>
            <a:r>
              <a:rPr lang="sr-Latn-RS" sz="2400" b="1" dirty="0" smtClean="0">
                <a:solidFill>
                  <a:schemeClr val="bg2"/>
                </a:solidFill>
                <a:latin typeface="Arial" charset="0"/>
              </a:rPr>
              <a:t>     </a:t>
            </a:r>
            <a:r>
              <a:rPr lang="en-US" sz="2400" b="1" dirty="0">
                <a:solidFill>
                  <a:schemeClr val="bg2"/>
                </a:solidFill>
                <a:latin typeface="Arial" charset="0"/>
              </a:rPr>
              <a:t>Trade relations between Western </a:t>
            </a:r>
            <a:r>
              <a:rPr lang="sr-Latn-RS" sz="2400" b="1" dirty="0" smtClean="0">
                <a:solidFill>
                  <a:schemeClr val="bg2"/>
                </a:solidFill>
                <a:latin typeface="Arial" charset="0"/>
              </a:rPr>
              <a:t> 	   	</a:t>
            </a:r>
            <a:r>
              <a:rPr lang="en-US" sz="2400" b="1" dirty="0" smtClean="0">
                <a:solidFill>
                  <a:schemeClr val="bg2"/>
                </a:solidFill>
                <a:latin typeface="Arial" charset="0"/>
              </a:rPr>
              <a:t>Balkans </a:t>
            </a:r>
            <a:r>
              <a:rPr lang="en-US" sz="2400" b="1" dirty="0">
                <a:solidFill>
                  <a:schemeClr val="bg2"/>
                </a:solidFill>
                <a:latin typeface="Arial" charset="0"/>
              </a:rPr>
              <a:t>countries and the EU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55" y="298084"/>
            <a:ext cx="10972800" cy="1143000"/>
          </a:xfrm>
        </p:spPr>
        <p:txBody>
          <a:bodyPr/>
          <a:lstStyle/>
          <a:p>
            <a:r>
              <a:rPr lang="en-US" dirty="0"/>
              <a:t>Trade relations between Western Balkans countries and the EU  </a:t>
            </a:r>
          </a:p>
        </p:txBody>
      </p:sp>
      <p:sp>
        <p:nvSpPr>
          <p:cNvPr id="3" name="Content Placeholder 2"/>
          <p:cNvSpPr>
            <a:spLocks noGrp="1"/>
          </p:cNvSpPr>
          <p:nvPr>
            <p:ph idx="1"/>
          </p:nvPr>
        </p:nvSpPr>
        <p:spPr>
          <a:xfrm>
            <a:off x="273538" y="1844431"/>
            <a:ext cx="11660553" cy="4219210"/>
          </a:xfrm>
        </p:spPr>
        <p:txBody>
          <a:bodyPr/>
          <a:lstStyle/>
          <a:p>
            <a:r>
              <a:rPr lang="en-US" sz="2800" dirty="0"/>
              <a:t>In April 1997, the European Union adopted a regional approach policy for the countries of the Western Balkans, which set the political and economic conditions for starting bilateral cooperation with these countries. </a:t>
            </a:r>
            <a:endParaRPr lang="sr-Latn-RS" sz="2800" dirty="0" smtClean="0"/>
          </a:p>
          <a:p>
            <a:r>
              <a:rPr lang="en-US" sz="2800" dirty="0" smtClean="0"/>
              <a:t>The approach </a:t>
            </a:r>
            <a:r>
              <a:rPr lang="en-US" sz="2800" dirty="0"/>
              <a:t>was complemented by the May 1999 initiative when the </a:t>
            </a:r>
            <a:r>
              <a:rPr lang="sr-Latn-RS" sz="2800" dirty="0"/>
              <a:t>E</a:t>
            </a:r>
            <a:r>
              <a:rPr lang="sr-Latn-RS" sz="2800" dirty="0" smtClean="0"/>
              <a:t>C </a:t>
            </a:r>
            <a:r>
              <a:rPr lang="en-US" sz="2800" dirty="0" smtClean="0"/>
              <a:t>adopted </a:t>
            </a:r>
            <a:r>
              <a:rPr lang="en-US" sz="2800" dirty="0"/>
              <a:t>the Stabilization and Association Process </a:t>
            </a:r>
            <a:endParaRPr lang="sr-Latn-RS" sz="2800" dirty="0"/>
          </a:p>
          <a:p>
            <a:r>
              <a:rPr lang="en-US" sz="2800" dirty="0" smtClean="0"/>
              <a:t>The </a:t>
            </a:r>
            <a:r>
              <a:rPr lang="en-US" sz="2800" dirty="0"/>
              <a:t>Stabilization and Association Process </a:t>
            </a:r>
            <a:r>
              <a:rPr lang="en-US" sz="2800" dirty="0" smtClean="0"/>
              <a:t>is </a:t>
            </a:r>
            <a:r>
              <a:rPr lang="en-US" sz="2800" dirty="0"/>
              <a:t>in part similar to the </a:t>
            </a:r>
            <a:r>
              <a:rPr lang="en-US" sz="2800" dirty="0" smtClean="0"/>
              <a:t>Agreements </a:t>
            </a:r>
            <a:r>
              <a:rPr lang="en-US" sz="2800" dirty="0"/>
              <a:t>under which the accession of Central and Eastern European countries was carried out, but is also characterized by significant differences in relation to the rights and obligations of the signatory states and the EU itself. </a:t>
            </a:r>
            <a:endParaRPr lang="sr-Latn-RS" sz="2800" dirty="0" smtClean="0"/>
          </a:p>
        </p:txBody>
      </p:sp>
    </p:spTree>
    <p:extLst>
      <p:ext uri="{BB962C8B-B14F-4D97-AF65-F5344CB8AC3E}">
        <p14:creationId xmlns:p14="http://schemas.microsoft.com/office/powerpoint/2010/main" val="402814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r>
              <a:rPr lang="en-US" dirty="0" smtClean="0"/>
              <a:t>Trade </a:t>
            </a:r>
            <a:r>
              <a:rPr lang="en-US" dirty="0"/>
              <a:t>relations between Western </a:t>
            </a:r>
            <a:r>
              <a:rPr lang="sr-Latn-RS" dirty="0" smtClean="0"/>
              <a:t>  		</a:t>
            </a:r>
            <a:r>
              <a:rPr lang="en-US" dirty="0" smtClean="0"/>
              <a:t>Balkans </a:t>
            </a:r>
            <a:r>
              <a:rPr lang="en-US" dirty="0"/>
              <a:t>countries and the EU </a:t>
            </a:r>
          </a:p>
        </p:txBody>
      </p:sp>
      <p:sp>
        <p:nvSpPr>
          <p:cNvPr id="3" name="Content Placeholder 2"/>
          <p:cNvSpPr>
            <a:spLocks noGrp="1"/>
          </p:cNvSpPr>
          <p:nvPr>
            <p:ph idx="1"/>
          </p:nvPr>
        </p:nvSpPr>
        <p:spPr>
          <a:xfrm>
            <a:off x="437662" y="1545492"/>
            <a:ext cx="11379200" cy="4525963"/>
          </a:xfrm>
        </p:spPr>
        <p:txBody>
          <a:bodyPr/>
          <a:lstStyle/>
          <a:p>
            <a:pPr>
              <a:buFont typeface="Wingdings" pitchFamily="2" charset="2"/>
              <a:buChar char="q"/>
            </a:pPr>
            <a:r>
              <a:rPr lang="en-US" dirty="0"/>
              <a:t>The countries of the Western Balkans have undertaken to cooperate on a regional basis, which should ensure the long-term stability of the </a:t>
            </a:r>
            <a:r>
              <a:rPr lang="en-US" dirty="0" smtClean="0"/>
              <a:t>region</a:t>
            </a:r>
            <a:r>
              <a:rPr lang="sr-Latn-RS" dirty="0" smtClean="0"/>
              <a:t>.</a:t>
            </a:r>
          </a:p>
          <a:p>
            <a:pPr>
              <a:buFont typeface="Wingdings" pitchFamily="2" charset="2"/>
              <a:buChar char="q"/>
            </a:pPr>
            <a:r>
              <a:rPr lang="en-US" dirty="0" smtClean="0"/>
              <a:t>In </a:t>
            </a:r>
            <a:r>
              <a:rPr lang="en-US" dirty="0"/>
              <a:t>1999, the </a:t>
            </a:r>
            <a:r>
              <a:rPr lang="sr-Latn-RS" dirty="0" smtClean="0"/>
              <a:t>EC </a:t>
            </a:r>
            <a:r>
              <a:rPr lang="en-US" dirty="0" smtClean="0"/>
              <a:t>established </a:t>
            </a:r>
            <a:r>
              <a:rPr lang="en-US" dirty="0"/>
              <a:t>principles for the further development of the region, which is reflected in the Stabilization and Association </a:t>
            </a:r>
            <a:r>
              <a:rPr lang="en-US" dirty="0" smtClean="0"/>
              <a:t>Process</a:t>
            </a:r>
            <a:r>
              <a:rPr lang="sr-Latn-RS" dirty="0" smtClean="0"/>
              <a:t>.</a:t>
            </a:r>
          </a:p>
          <a:p>
            <a:pPr>
              <a:buFont typeface="Wingdings" pitchFamily="2" charset="2"/>
              <a:buChar char="q"/>
            </a:pPr>
            <a:r>
              <a:rPr lang="en-US" dirty="0" smtClean="0"/>
              <a:t>All </a:t>
            </a:r>
            <a:r>
              <a:rPr lang="en-US" dirty="0"/>
              <a:t>the countries of the Western Balkans were given the possibility of future membership in the European Union, a goal that was supported by the European Council in Feira in June 2000 and confirmed by the European Council in Thessaloniki in June 2003. </a:t>
            </a:r>
          </a:p>
        </p:txBody>
      </p:sp>
    </p:spTree>
    <p:extLst>
      <p:ext uri="{BB962C8B-B14F-4D97-AF65-F5344CB8AC3E}">
        <p14:creationId xmlns:p14="http://schemas.microsoft.com/office/powerpoint/2010/main" val="73891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633046" y="415314"/>
            <a:ext cx="10902462" cy="944562"/>
          </a:xfrm>
        </p:spPr>
        <p:txBody>
          <a:bodyPr/>
          <a:lstStyle/>
          <a:p>
            <a:pPr eaLnBrk="1" hangingPunct="1">
              <a:defRPr/>
            </a:pPr>
            <a:r>
              <a:rPr lang="sr-Latn-RS" sz="4000" dirty="0" smtClean="0"/>
              <a:t>      </a:t>
            </a:r>
            <a:r>
              <a:rPr lang="en-US" dirty="0" smtClean="0">
                <a:solidFill>
                  <a:srgbClr val="E5E5FF"/>
                </a:solidFill>
              </a:rPr>
              <a:t>Trade </a:t>
            </a:r>
            <a:r>
              <a:rPr lang="en-US" dirty="0">
                <a:solidFill>
                  <a:srgbClr val="E5E5FF"/>
                </a:solidFill>
              </a:rPr>
              <a:t>relations between Western </a:t>
            </a:r>
            <a:r>
              <a:rPr lang="sr-Latn-RS" dirty="0">
                <a:solidFill>
                  <a:srgbClr val="E5E5FF"/>
                </a:solidFill>
              </a:rPr>
              <a:t>  		</a:t>
            </a:r>
            <a:r>
              <a:rPr lang="en-US" dirty="0">
                <a:solidFill>
                  <a:srgbClr val="E5E5FF"/>
                </a:solidFill>
              </a:rPr>
              <a:t>Balkans countries and the EU</a:t>
            </a:r>
            <a:endParaRPr lang="en-US" sz="4000" dirty="0"/>
          </a:p>
        </p:txBody>
      </p:sp>
      <p:sp>
        <p:nvSpPr>
          <p:cNvPr id="15363" name="Rectangle 3"/>
          <p:cNvSpPr>
            <a:spLocks noGrp="1" noChangeArrowheads="1"/>
          </p:cNvSpPr>
          <p:nvPr>
            <p:ph type="body" idx="1"/>
          </p:nvPr>
        </p:nvSpPr>
        <p:spPr>
          <a:xfrm>
            <a:off x="117231" y="1484922"/>
            <a:ext cx="12074769" cy="4281731"/>
          </a:xfrm>
        </p:spPr>
        <p:txBody>
          <a:bodyPr/>
          <a:lstStyle/>
          <a:p>
            <a:pPr eaLnBrk="1" hangingPunct="1">
              <a:lnSpc>
                <a:spcPct val="90000"/>
              </a:lnSpc>
              <a:defRPr/>
            </a:pPr>
            <a:r>
              <a:rPr lang="en-US" dirty="0"/>
              <a:t>In January 2006, the European Commission adopted the "Communication on the Western Balkans on the Road to the European Union: Consolidating Stability and Raising Prosperity". </a:t>
            </a:r>
            <a:endParaRPr lang="sr-Latn-RS" dirty="0" smtClean="0"/>
          </a:p>
          <a:p>
            <a:pPr eaLnBrk="1" hangingPunct="1">
              <a:lnSpc>
                <a:spcPct val="90000"/>
              </a:lnSpc>
              <a:defRPr/>
            </a:pPr>
            <a:r>
              <a:rPr lang="en-US" dirty="0" smtClean="0"/>
              <a:t>The </a:t>
            </a:r>
            <a:r>
              <a:rPr lang="en-US" dirty="0"/>
              <a:t>Communication sets out concrete measures to strengthen EU policy for the Western Balkans and its </a:t>
            </a:r>
            <a:r>
              <a:rPr lang="en-US" dirty="0" smtClean="0"/>
              <a:t>instruments</a:t>
            </a:r>
            <a:r>
              <a:rPr lang="sr-Latn-RS" dirty="0" smtClean="0"/>
              <a:t>.</a:t>
            </a:r>
          </a:p>
          <a:p>
            <a:pPr eaLnBrk="1" hangingPunct="1">
              <a:lnSpc>
                <a:spcPct val="90000"/>
              </a:lnSpc>
              <a:defRPr/>
            </a:pPr>
            <a:r>
              <a:rPr lang="sr-Latn-RS" dirty="0" smtClean="0"/>
              <a:t>SAA </a:t>
            </a:r>
            <a:r>
              <a:rPr lang="en-US" dirty="0" smtClean="0"/>
              <a:t>is </a:t>
            </a:r>
            <a:r>
              <a:rPr lang="en-US" dirty="0"/>
              <a:t>a type of contractual relationship with the European Union, which offers the countries of the Western Balkans a more certain European perspective in exchange for fulfilling the appropriate preconditions</a:t>
            </a:r>
            <a:r>
              <a:rPr lang="en-US" dirty="0" smtClean="0"/>
              <a:t>.</a:t>
            </a:r>
            <a:endParaRPr lang="sr-Latn-RS" dirty="0" smtClean="0"/>
          </a:p>
          <a:p>
            <a:pPr eaLnBrk="1" hangingPunct="1">
              <a:lnSpc>
                <a:spcPct val="90000"/>
              </a:lnSpc>
              <a:defRPr/>
            </a:pPr>
            <a:r>
              <a:rPr lang="en-US" dirty="0"/>
              <a:t>The framework for trade co-operation in the Western Balkans is provided by the </a:t>
            </a:r>
            <a:r>
              <a:rPr lang="en-US" dirty="0" smtClean="0"/>
              <a:t>CEFTA</a:t>
            </a:r>
            <a:r>
              <a:rPr lang="sr-Latn-RS" dirty="0" smtClean="0"/>
              <a:t> </a:t>
            </a:r>
            <a:r>
              <a:rPr lang="en-US" dirty="0" smtClean="0"/>
              <a:t>and the</a:t>
            </a:r>
            <a:r>
              <a:rPr lang="sr-Latn-RS" dirty="0" smtClean="0"/>
              <a:t> SAA.</a:t>
            </a:r>
            <a:endParaRPr lang="en-US" dirty="0"/>
          </a:p>
          <a:p>
            <a:pPr eaLnBrk="1" hangingPunct="1">
              <a:lnSpc>
                <a:spcPct val="90000"/>
              </a:lnSpc>
              <a:buFont typeface="Wingdings" pitchFamily="2" charset="2"/>
              <a:buChar char="q"/>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      </a:t>
            </a:r>
            <a:r>
              <a:rPr lang="sr-Latn-RS" dirty="0" smtClean="0"/>
              <a:t>Discssion</a:t>
            </a:r>
            <a:r>
              <a:rPr lang="sr-Latn-RS" dirty="0"/>
              <a:t>:</a:t>
            </a:r>
            <a:r>
              <a:rPr lang="sr-Latn-RS" dirty="0" smtClean="0"/>
              <a:t> </a:t>
            </a:r>
            <a:r>
              <a:rPr lang="en-US" dirty="0" smtClean="0"/>
              <a:t>Trade </a:t>
            </a:r>
            <a:r>
              <a:rPr lang="en-US" dirty="0"/>
              <a:t>relations between Western  </a:t>
            </a:r>
            <a:r>
              <a:rPr lang="en-US" dirty="0" smtClean="0"/>
              <a:t>Balkans </a:t>
            </a:r>
            <a:r>
              <a:rPr lang="en-US" dirty="0"/>
              <a:t>countries and the </a:t>
            </a:r>
            <a:r>
              <a:rPr lang="en-US" dirty="0" smtClean="0"/>
              <a:t>EU</a:t>
            </a:r>
            <a:endParaRPr lang="en-US" dirty="0"/>
          </a:p>
        </p:txBody>
      </p:sp>
      <p:sp>
        <p:nvSpPr>
          <p:cNvPr id="3" name="Content Placeholder 2"/>
          <p:cNvSpPr>
            <a:spLocks noGrp="1"/>
          </p:cNvSpPr>
          <p:nvPr>
            <p:ph idx="1"/>
          </p:nvPr>
        </p:nvSpPr>
        <p:spPr>
          <a:xfrm>
            <a:off x="609600" y="1600200"/>
            <a:ext cx="11230708" cy="4525963"/>
          </a:xfrm>
        </p:spPr>
        <p:txBody>
          <a:bodyPr/>
          <a:lstStyle/>
          <a:p>
            <a:r>
              <a:rPr lang="en-US" dirty="0"/>
              <a:t>For all of the Western Balkan partners, the EU is the leading trade partner accounting for almost 70% of the region's total trade; while the region's share of overall EU trade is only 1.4%. </a:t>
            </a:r>
          </a:p>
          <a:p>
            <a:r>
              <a:rPr lang="en-US" dirty="0"/>
              <a:t>Trade with the region has grown by almost 130% over the past 10 years, with the total trade between the EU and the Western Balkans reaching EUR 55 billion in 2019</a:t>
            </a:r>
            <a:r>
              <a:rPr lang="en-US" dirty="0" smtClean="0"/>
              <a:t>.</a:t>
            </a:r>
            <a:endParaRPr lang="en-US" dirty="0"/>
          </a:p>
          <a:p>
            <a:r>
              <a:rPr lang="sr-Latn-RS" dirty="0" smtClean="0"/>
              <a:t>WB </a:t>
            </a:r>
            <a:r>
              <a:rPr lang="en-US" dirty="0" smtClean="0"/>
              <a:t>increased </a:t>
            </a:r>
            <a:r>
              <a:rPr lang="en-US" dirty="0"/>
              <a:t>its exports to the EU by 207% against a more modest increase of EU exports to the region of 94%. </a:t>
            </a:r>
          </a:p>
          <a:p>
            <a:endParaRPr lang="en-US" dirty="0"/>
          </a:p>
          <a:p>
            <a:pPr marL="0" indent="0">
              <a:buNone/>
            </a:pPr>
            <a:endParaRPr lang="en-US" dirty="0"/>
          </a:p>
        </p:txBody>
      </p:sp>
    </p:spTree>
    <p:extLst>
      <p:ext uri="{BB962C8B-B14F-4D97-AF65-F5344CB8AC3E}">
        <p14:creationId xmlns:p14="http://schemas.microsoft.com/office/powerpoint/2010/main" val="2748177758"/>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Stream</Template>
  <TotalTime>1441</TotalTime>
  <Words>440</Words>
  <Application>Microsoft Office PowerPoint</Application>
  <PresentationFormat>Custom</PresentationFormat>
  <Paragraphs>23</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Stream</vt:lpstr>
      <vt:lpstr>PowerPoint Presentation</vt:lpstr>
      <vt:lpstr>Trade relations between Western Balkans countries and the EU  </vt:lpstr>
      <vt:lpstr>            Trade relations between Western     Balkans countries and the EU </vt:lpstr>
      <vt:lpstr>      Trade relations between Western     Balkans countries and the EU</vt:lpstr>
      <vt:lpstr>      Discssion: Trade relations between Western  Balkans countries and the EU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Jelena</cp:lastModifiedBy>
  <cp:revision>63</cp:revision>
  <dcterms:created xsi:type="dcterms:W3CDTF">2020-11-18T09:53:25Z</dcterms:created>
  <dcterms:modified xsi:type="dcterms:W3CDTF">2021-09-06T10:05:53Z</dcterms:modified>
</cp:coreProperties>
</file>