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76" r:id="rId3"/>
    <p:sldId id="258" r:id="rId4"/>
    <p:sldId id="274" r:id="rId5"/>
    <p:sldId id="279" r:id="rId6"/>
    <p:sldId id="280" r:id="rId7"/>
    <p:sldId id="277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429" autoAdjust="0"/>
  </p:normalViewPr>
  <p:slideViewPr>
    <p:cSldViewPr snapToGrid="0">
      <p:cViewPr>
        <p:scale>
          <a:sx n="122" d="100"/>
          <a:sy n="122" d="100"/>
        </p:scale>
        <p:origin x="-9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45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A19D9-1DCD-454C-B8CC-3541A20D6726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4B94-748B-4701-9037-9A6393AD3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A80B-418E-42EF-8FE9-BF014278080D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5B7C-2814-442A-8E16-2E1866A77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DEA4-E01C-4838-BE5B-D32B9624E49C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8C10-D1EC-4E4B-8687-EEF88FAB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56DC-A0D1-4CAF-8646-F42DBEC1647B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B19AF-2C00-40F9-B49B-A38DDD4F5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512F-C7F4-4DD3-A368-E571838A1B5F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D7E8-BD0E-433C-BD41-1F60445D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B5B1-BFC3-4116-8543-B01439C2FE54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D39AF-00B8-43C1-BCCB-517FBCCF2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D4E2-82B6-40F9-9E8D-400284F828E5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565B5-EE68-444A-9097-2597AD858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B889-39D6-49AD-A81D-4FACB0BA8DC5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614C-C5B8-483A-BDC4-F5BB0482E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A8F9-DE49-4994-B282-E47E348A6632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AF07-3660-4A92-9C62-C02A17F0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427E-74D2-464A-9F95-B5C0173FD712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3C0C3-058F-4020-B0E1-D1DCFFA52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24E8-AE61-49C9-8F81-68EC07D42F0D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CF3B-797A-443E-AAF3-A40D5278D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56ED25-343C-421E-8987-AE21B2D052AB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3C6233A-EDA5-440B-9CA9-2A8CF025A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35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325563" y="3448050"/>
            <a:ext cx="9540875" cy="172243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625969" y="1563688"/>
            <a:ext cx="706510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Jean Monnet Module</a:t>
            </a:r>
          </a:p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Application of EU values in the policies of candidate states / AEUPCS</a:t>
            </a: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000" b="1" dirty="0" smtClean="0">
                <a:solidFill>
                  <a:schemeClr val="bg2"/>
                </a:solidFill>
                <a:latin typeface="Arial" charset="0"/>
              </a:rPr>
              <a:t>Jelena Vapa Tankosić</a:t>
            </a:r>
            <a:endParaRPr lang="sr-Latn-CS" sz="20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Trade 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Agreements with third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165223"/>
            <a:ext cx="10972800" cy="1143000"/>
          </a:xfrm>
        </p:spPr>
        <p:txBody>
          <a:bodyPr/>
          <a:lstStyle/>
          <a:p>
            <a:r>
              <a:rPr lang="en-US" dirty="0"/>
              <a:t>Trade Agreements with third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54" y="1352062"/>
            <a:ext cx="11754338" cy="471157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800" dirty="0"/>
              <a:t>T</a:t>
            </a:r>
            <a:r>
              <a:rPr lang="en-US" sz="2800" dirty="0" err="1" smtClean="0"/>
              <a:t>rade</a:t>
            </a:r>
            <a:r>
              <a:rPr lang="en-US" sz="2800" dirty="0" smtClean="0"/>
              <a:t> </a:t>
            </a:r>
            <a:r>
              <a:rPr lang="en-US" sz="2800" dirty="0"/>
              <a:t>relations with third countries in the form of trade </a:t>
            </a:r>
            <a:r>
              <a:rPr lang="en-US" sz="2800" dirty="0" smtClean="0"/>
              <a:t>agreements</a:t>
            </a:r>
            <a:endParaRPr lang="sr-Latn-RS" sz="2800" dirty="0" smtClean="0"/>
          </a:p>
          <a:p>
            <a:pPr marL="0" indent="0">
              <a:buNone/>
            </a:pPr>
            <a:r>
              <a:rPr lang="sr-Latn-RS" sz="2800" dirty="0"/>
              <a:t>T</a:t>
            </a:r>
            <a:r>
              <a:rPr lang="en-US" sz="2800" dirty="0" err="1" smtClean="0"/>
              <a:t>rade</a:t>
            </a:r>
            <a:r>
              <a:rPr lang="en-US" sz="2800" dirty="0" smtClean="0"/>
              <a:t> benefits</a:t>
            </a:r>
            <a:r>
              <a:rPr lang="sr-Latn-RS" sz="2800" dirty="0" smtClean="0"/>
              <a:t>:</a:t>
            </a:r>
            <a:endParaRPr lang="en-US" sz="2800" dirty="0"/>
          </a:p>
          <a:p>
            <a:r>
              <a:rPr lang="en-US" sz="2800" dirty="0"/>
              <a:t>opening new markets for EU goods and services</a:t>
            </a:r>
          </a:p>
          <a:p>
            <a:r>
              <a:rPr lang="en-US" sz="2800" dirty="0"/>
              <a:t>increasing investment opportunities and protection of investments </a:t>
            </a:r>
          </a:p>
          <a:p>
            <a:r>
              <a:rPr lang="en-US" sz="2800" dirty="0"/>
              <a:t>making trade cheaper by eliminating customs duties and cutting red tape</a:t>
            </a:r>
          </a:p>
          <a:p>
            <a:r>
              <a:rPr lang="en-US" sz="2800" dirty="0"/>
              <a:t>making trade faster by facilitating transit through customs and setting common rules.</a:t>
            </a:r>
          </a:p>
        </p:txBody>
      </p:sp>
    </p:spTree>
    <p:extLst>
      <p:ext uri="{BB962C8B-B14F-4D97-AF65-F5344CB8AC3E}">
        <p14:creationId xmlns:p14="http://schemas.microsoft.com/office/powerpoint/2010/main" val="40281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046" y="415314"/>
            <a:ext cx="10902462" cy="944562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4000" dirty="0" smtClean="0"/>
              <a:t> </a:t>
            </a:r>
            <a:r>
              <a:rPr lang="en-US" sz="4000" dirty="0"/>
              <a:t>Trade </a:t>
            </a:r>
            <a:r>
              <a:rPr lang="en-US" sz="4000" dirty="0" smtClean="0"/>
              <a:t>agreements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54" y="1477107"/>
            <a:ext cx="12066954" cy="43911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Economic Partnership Agreements (EPAs) - support development of trade partners from African, Caribbean and Pacific countries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Free Trade Agreements (FTAs) - enable reciprocal market opening with developed countries and emerging economies by granting preferential access to markets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Association Agreements (AAs) - </a:t>
            </a:r>
            <a:r>
              <a:rPr lang="en-US" dirty="0" err="1" smtClean="0"/>
              <a:t>boster</a:t>
            </a:r>
            <a:r>
              <a:rPr lang="en-US" dirty="0" smtClean="0"/>
              <a:t> </a:t>
            </a:r>
            <a:r>
              <a:rPr lang="en-US" dirty="0"/>
              <a:t>broader political agreements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EU also enters into non-preferential trade agreements, as part of broader deals such as Partnership and Cooperation Agreements (PCAs).</a:t>
            </a: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Partnership Agreements (EPAs)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Seven </a:t>
            </a:r>
            <a:r>
              <a:rPr lang="sr-Latn-RS" dirty="0"/>
              <a:t>Economic Partnership </a:t>
            </a:r>
            <a:r>
              <a:rPr lang="sr-Latn-RS" dirty="0" smtClean="0"/>
              <a:t>Agreements with 32 countries</a:t>
            </a:r>
          </a:p>
          <a:p>
            <a:r>
              <a:rPr lang="en-US" dirty="0"/>
              <a:t>14 Caribbean countries, 14 African countries and 4 Pacific </a:t>
            </a:r>
            <a:r>
              <a:rPr lang="en-US" dirty="0" smtClean="0"/>
              <a:t>countries</a:t>
            </a:r>
            <a:endParaRPr lang="sr-Latn-RS" dirty="0" smtClean="0"/>
          </a:p>
          <a:p>
            <a:r>
              <a:rPr lang="sr-Latn-RS" dirty="0" smtClean="0"/>
              <a:t>WTO compatible</a:t>
            </a:r>
          </a:p>
          <a:p>
            <a:r>
              <a:rPr lang="sr-Latn-RS" dirty="0" smtClean="0"/>
              <a:t>EPA partners pay no duties or tariffs for export to EU</a:t>
            </a:r>
          </a:p>
          <a:p>
            <a:r>
              <a:rPr lang="sr-Latn-RS" dirty="0" smtClean="0"/>
              <a:t>They open their market partially to EU</a:t>
            </a:r>
          </a:p>
          <a:p>
            <a:r>
              <a:rPr lang="sr-Latn-RS" dirty="0" smtClean="0"/>
              <a:t>EPA have flexible rules of origin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Trade Agreements (FTAs)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EU </a:t>
            </a:r>
            <a:r>
              <a:rPr lang="en-US" dirty="0" smtClean="0"/>
              <a:t>has </a:t>
            </a:r>
            <a:r>
              <a:rPr lang="en-US" dirty="0"/>
              <a:t>45 trade agreements with individual countries or with other free trade </a:t>
            </a:r>
            <a:r>
              <a:rPr lang="en-US" dirty="0" smtClean="0"/>
              <a:t>areas</a:t>
            </a:r>
            <a:endParaRPr lang="sr-Latn-RS" dirty="0" smtClean="0"/>
          </a:p>
          <a:p>
            <a:r>
              <a:rPr lang="sr-Latn-RS" dirty="0" smtClean="0"/>
              <a:t>And among themselves EFTA</a:t>
            </a:r>
          </a:p>
          <a:p>
            <a:r>
              <a:rPr lang="sr-Latn-RS" dirty="0" smtClean="0"/>
              <a:t>Aim: to reduce barriers in trade and promote trade and investment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5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Agreements (AAs)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legal basis for their conclusion is Article 217 </a:t>
            </a:r>
            <a:r>
              <a:rPr lang="en-US" dirty="0" smtClean="0"/>
              <a:t>TFEU</a:t>
            </a:r>
            <a:endParaRPr lang="en-US" dirty="0"/>
          </a:p>
          <a:p>
            <a:r>
              <a:rPr lang="sr-Latn-RS" dirty="0" smtClean="0"/>
              <a:t>„</a:t>
            </a:r>
            <a:r>
              <a:rPr lang="en-US" dirty="0" smtClean="0"/>
              <a:t>The </a:t>
            </a:r>
            <a:r>
              <a:rPr lang="en-US" dirty="0"/>
              <a:t>Union may conclude with one or more third countries or international </a:t>
            </a:r>
            <a:r>
              <a:rPr lang="en-US" dirty="0" err="1"/>
              <a:t>organisations</a:t>
            </a:r>
            <a:r>
              <a:rPr lang="en-US" dirty="0"/>
              <a:t> </a:t>
            </a:r>
            <a:r>
              <a:rPr lang="en-US" dirty="0" smtClean="0"/>
              <a:t>agreements</a:t>
            </a:r>
            <a:r>
              <a:rPr lang="sr-Latn-RS" dirty="0" smtClean="0"/>
              <a:t> </a:t>
            </a:r>
            <a:r>
              <a:rPr lang="en-US" dirty="0" smtClean="0"/>
              <a:t>establishing </a:t>
            </a:r>
            <a:r>
              <a:rPr lang="en-US" dirty="0"/>
              <a:t>an association involving reciprocal rights and obligations, common action and </a:t>
            </a:r>
            <a:r>
              <a:rPr lang="en-US" dirty="0" smtClean="0"/>
              <a:t>special</a:t>
            </a:r>
            <a:r>
              <a:rPr lang="sr-Latn-RS" dirty="0" smtClean="0"/>
              <a:t> </a:t>
            </a:r>
            <a:r>
              <a:rPr lang="en-US" dirty="0" smtClean="0"/>
              <a:t>procedure</a:t>
            </a:r>
            <a:r>
              <a:rPr lang="sr-Latn-RS" dirty="0" smtClean="0"/>
              <a:t>“</a:t>
            </a:r>
          </a:p>
          <a:p>
            <a:r>
              <a:rPr lang="en-US" dirty="0" smtClean="0"/>
              <a:t>to </a:t>
            </a:r>
            <a:r>
              <a:rPr lang="en-US" dirty="0"/>
              <a:t>establish close economic and political cooperation </a:t>
            </a:r>
            <a:endParaRPr lang="sr-Latn-RS" dirty="0" smtClean="0"/>
          </a:p>
          <a:p>
            <a:r>
              <a:rPr lang="sr-Latn-RS" dirty="0" smtClean="0"/>
              <a:t>more </a:t>
            </a:r>
            <a:r>
              <a:rPr lang="en-US" dirty="0" smtClean="0"/>
              <a:t>privileged </a:t>
            </a:r>
            <a:r>
              <a:rPr lang="en-US" dirty="0"/>
              <a:t>relationship between the EC and its </a:t>
            </a:r>
            <a:r>
              <a:rPr lang="en-US" dirty="0" smtClean="0"/>
              <a:t>partner</a:t>
            </a:r>
            <a:r>
              <a:rPr lang="sr-Latn-RS" dirty="0" smtClean="0"/>
              <a:t> (</a:t>
            </a:r>
            <a:r>
              <a:rPr lang="en-US" dirty="0" smtClean="0"/>
              <a:t>from  </a:t>
            </a:r>
            <a:r>
              <a:rPr lang="en-US" dirty="0"/>
              <a:t>more than a free trade agreement </a:t>
            </a:r>
            <a:r>
              <a:rPr lang="sr-Latn-RS" dirty="0" smtClean="0"/>
              <a:t>up to </a:t>
            </a:r>
            <a:r>
              <a:rPr lang="en-US" dirty="0" smtClean="0"/>
              <a:t>a </a:t>
            </a:r>
            <a:r>
              <a:rPr lang="en-US" dirty="0"/>
              <a:t>level of integration </a:t>
            </a:r>
            <a:r>
              <a:rPr lang="sr-Latn-RS" dirty="0" smtClean="0"/>
              <a:t>such as </a:t>
            </a:r>
            <a:r>
              <a:rPr lang="en-US" dirty="0" smtClean="0"/>
              <a:t>membership</a:t>
            </a:r>
            <a:r>
              <a:rPr lang="sr-Latn-R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7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449538" cy="1143000"/>
          </a:xfrm>
        </p:spPr>
        <p:txBody>
          <a:bodyPr/>
          <a:lstStyle/>
          <a:p>
            <a:r>
              <a:rPr lang="sr-Latn-RS" dirty="0" smtClean="0"/>
              <a:t>Discussion: </a:t>
            </a:r>
            <a:r>
              <a:rPr lang="en-US" dirty="0" smtClean="0"/>
              <a:t>Trade </a:t>
            </a:r>
            <a:r>
              <a:rPr lang="en-US" dirty="0"/>
              <a:t>Agreements with third countries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178168"/>
            <a:ext cx="75790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5856653"/>
            <a:ext cx="7603025" cy="7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47165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1043</TotalTime>
  <Words>329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Stream</vt:lpstr>
      <vt:lpstr>PowerPoint Presentation</vt:lpstr>
      <vt:lpstr>Trade Agreements with third countries</vt:lpstr>
      <vt:lpstr> Trade agreements</vt:lpstr>
      <vt:lpstr>Economic Partnership Agreements (EPAs)</vt:lpstr>
      <vt:lpstr>Free Trade Agreements (FTAs) </vt:lpstr>
      <vt:lpstr>Association Agreements (AAs) </vt:lpstr>
      <vt:lpstr>Discussion: Trade Agreements with third countries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Jelena</cp:lastModifiedBy>
  <cp:revision>48</cp:revision>
  <dcterms:created xsi:type="dcterms:W3CDTF">2020-11-18T09:53:25Z</dcterms:created>
  <dcterms:modified xsi:type="dcterms:W3CDTF">2021-09-06T10:05:17Z</dcterms:modified>
</cp:coreProperties>
</file>