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7" r:id="rId2"/>
    <p:sldId id="258" r:id="rId3"/>
    <p:sldId id="276" r:id="rId4"/>
    <p:sldId id="275" r:id="rId5"/>
    <p:sldId id="270" r:id="rId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9429" autoAdjust="0"/>
  </p:normalViewPr>
  <p:slideViewPr>
    <p:cSldViewPr snapToGrid="0">
      <p:cViewPr>
        <p:scale>
          <a:sx n="122" d="100"/>
          <a:sy n="122" d="100"/>
        </p:scale>
        <p:origin x="-96"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87238"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24587" name="Rectangle 11"/>
          <p:cNvSpPr>
            <a:spLocks noGrp="1" noChangeArrowheads="1"/>
          </p:cNvSpPr>
          <p:nvPr>
            <p:ph type="ctrTitle" sz="quarter"/>
          </p:nvPr>
        </p:nvSpPr>
        <p:spPr>
          <a:xfrm>
            <a:off x="914400" y="1736725"/>
            <a:ext cx="10363200" cy="1920875"/>
          </a:xfrm>
        </p:spPr>
        <p:txBody>
          <a:bodyPr/>
          <a:lstStyle>
            <a:lvl1pPr>
              <a:defRPr sz="6000"/>
            </a:lvl1pPr>
          </a:lstStyle>
          <a:p>
            <a:r>
              <a:rPr lang="en-US"/>
              <a:t>Click to edit Master title style</a:t>
            </a:r>
          </a:p>
        </p:txBody>
      </p:sp>
      <p:sp>
        <p:nvSpPr>
          <p:cNvPr id="24588"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fld id="{49BA19D9-1DCD-454C-B8CC-3541A20D6726}" type="datetimeFigureOut">
              <a:rPr lang="en-US"/>
              <a:pPr>
                <a:defRPr/>
              </a:pPr>
              <a:t>9/6/2021</a:t>
            </a:fld>
            <a:endParaRPr lang="en-US"/>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AB874B94-748B-4701-9037-9A6393AD329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D9D1A80B-418E-42EF-8FE9-BF014278080D}" type="datetimeFigureOut">
              <a:rPr lang="en-US"/>
              <a:pPr>
                <a:defRPr/>
              </a:pPr>
              <a:t>9/6/2021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93F5B7C-2814-442A-8E16-2E1866A77745}"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1886DEA4-E01C-4838-BE5B-D32B9624E49C}" type="datetimeFigureOut">
              <a:rPr lang="en-US"/>
              <a:pPr>
                <a:defRPr/>
              </a:pPr>
              <a:t>9/6/2021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F1A8C10-D1EC-4E4B-8687-EEF88FABAB5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682156DC-A0D1-4CAF-8646-F42DBEC1647B}" type="datetimeFigureOut">
              <a:rPr lang="en-US"/>
              <a:pPr>
                <a:defRPr/>
              </a:pPr>
              <a:t>9/6/2021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23B19AF-2C00-40F9-B49B-A38DDD4F59B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FA38512F-C7F4-4DD3-A368-E571838A1B5F}" type="datetimeFigureOut">
              <a:rPr lang="en-US"/>
              <a:pPr>
                <a:defRPr/>
              </a:pPr>
              <a:t>9/6/2021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081D7E8-BD0E-433C-BD41-1F60445D1FB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E2B3B5B1-BFC3-4116-8543-B01439C2FE54}" type="datetimeFigureOut">
              <a:rPr lang="en-US"/>
              <a:pPr>
                <a:defRPr/>
              </a:pPr>
              <a:t>9/6/2021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77D39AF-00B8-43C1-BCCB-517FBCCF2F02}"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fld id="{E11BD4E2-82B6-40F9-9E8D-400284F828E5}" type="datetimeFigureOut">
              <a:rPr lang="en-US"/>
              <a:pPr>
                <a:defRPr/>
              </a:pPr>
              <a:t>9/6/2021</a:t>
            </a:fld>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B69565B5-EE68-444A-9097-2597AD8583DC}"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fld id="{B531B889-39D6-49AD-A81D-4FACB0BA8DC5}" type="datetimeFigureOut">
              <a:rPr lang="en-US"/>
              <a:pPr>
                <a:defRPr/>
              </a:pPr>
              <a:t>9/6/2021</a:t>
            </a:fld>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39D614C-C5B8-483A-BDC4-F5BB0482E983}"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0D6FA8F9-DE49-4994-B282-E47E348A6632}" type="datetimeFigureOut">
              <a:rPr lang="en-US"/>
              <a:pPr>
                <a:defRPr/>
              </a:pPr>
              <a:t>9/6/2021</a:t>
            </a:fld>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B3BBAF07-3660-4A92-9C62-C02A17F09127}"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9515427E-74D2-464A-9F95-B5C0173FD712}" type="datetimeFigureOut">
              <a:rPr lang="en-US"/>
              <a:pPr>
                <a:defRPr/>
              </a:pPr>
              <a:t>9/6/2021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983C0C3-058F-4020-B0E1-D1DCFFA5242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DAFC24E8-AE61-49C9-8F81-68EC07D42F0D}" type="datetimeFigureOut">
              <a:rPr lang="en-US"/>
              <a:pPr>
                <a:defRPr/>
              </a:pPr>
              <a:t>9/6/2021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126CF3B-797A-443E-AAF3-A40D5278D3BD}"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CB56ED25-343C-421E-8987-AE21B2D052AB}" type="datetimeFigureOut">
              <a:rPr lang="en-US"/>
              <a:pPr>
                <a:defRPr/>
              </a:pPr>
              <a:t>9/6/2021</a:t>
            </a:fld>
            <a:endParaRPr lang="en-US"/>
          </a:p>
        </p:txBody>
      </p:sp>
      <p:sp>
        <p:nvSpPr>
          <p:cNvPr id="23555"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23C6233A-EDA5-440B-9CA9-2A8CF025A952}" type="slidenum">
              <a:rPr lang="en-US"/>
              <a:pPr>
                <a:defRPr/>
              </a:pPr>
              <a:t>‹#›</a:t>
            </a:fld>
            <a:endParaRPr lang="en-US"/>
          </a:p>
        </p:txBody>
      </p:sp>
      <p:grpSp>
        <p:nvGrpSpPr>
          <p:cNvPr id="1028" name="Group 4"/>
          <p:cNvGrpSpPr>
            <a:grpSpLocks/>
          </p:cNvGrpSpPr>
          <p:nvPr/>
        </p:nvGrpSpPr>
        <p:grpSpPr bwMode="auto">
          <a:xfrm>
            <a:off x="0" y="0"/>
            <a:ext cx="12187238"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355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2355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2356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2356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2356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2356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2356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23565"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66"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23567" name="Rectangle 15"/>
          <p:cNvSpPr>
            <a:spLocks noGrp="1" noChangeArrowheads="1"/>
          </p:cNvSpPr>
          <p:nvPr>
            <p:ph type="body" idx="1"/>
          </p:nvPr>
        </p:nvSpPr>
        <p:spPr bwMode="auto">
          <a:xfrm>
            <a:off x="609600" y="1600200"/>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idx="4294967295"/>
          </p:nvPr>
        </p:nvSpPr>
        <p:spPr>
          <a:xfrm>
            <a:off x="1524000" y="1122363"/>
            <a:ext cx="9144000" cy="2387600"/>
          </a:xfrm>
        </p:spPr>
        <p:txBody>
          <a:bodyPr anchor="b"/>
          <a:lstStyle/>
          <a:p>
            <a:pPr eaLnBrk="1" hangingPunct="1">
              <a:defRPr/>
            </a:pPr>
            <a:endParaRPr lang="en-US" sz="8000"/>
          </a:p>
        </p:txBody>
      </p:sp>
      <p:sp>
        <p:nvSpPr>
          <p:cNvPr id="13314" name="Subtitle 2"/>
          <p:cNvSpPr>
            <a:spLocks noGrp="1"/>
          </p:cNvSpPr>
          <p:nvPr>
            <p:ph type="subTitle" idx="4294967295"/>
          </p:nvPr>
        </p:nvSpPr>
        <p:spPr>
          <a:xfrm>
            <a:off x="1325563" y="3448050"/>
            <a:ext cx="9540875" cy="1722438"/>
          </a:xfrm>
        </p:spPr>
        <p:txBody>
          <a:bodyPr/>
          <a:lstStyle/>
          <a:p>
            <a:pPr marL="0" indent="0" algn="ctr" eaLnBrk="1" hangingPunct="1">
              <a:buFont typeface="Wingdings" pitchFamily="2" charset="2"/>
              <a:buNone/>
              <a:defRPr/>
            </a:pPr>
            <a:endParaRPr lang="en-US" sz="2800"/>
          </a:p>
        </p:txBody>
      </p:sp>
      <p:pic>
        <p:nvPicPr>
          <p:cNvPr id="13315" name="Picture 4"/>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3316" name="Rectangle 5"/>
          <p:cNvSpPr>
            <a:spLocks noChangeArrowheads="1"/>
          </p:cNvSpPr>
          <p:nvPr/>
        </p:nvSpPr>
        <p:spPr bwMode="auto">
          <a:xfrm>
            <a:off x="2625969" y="1563688"/>
            <a:ext cx="7065107" cy="2985433"/>
          </a:xfrm>
          <a:prstGeom prst="rect">
            <a:avLst/>
          </a:prstGeom>
          <a:noFill/>
          <a:ln w="9525">
            <a:noFill/>
            <a:miter lim="800000"/>
            <a:headEnd/>
            <a:tailEnd/>
          </a:ln>
        </p:spPr>
        <p:txBody>
          <a:bodyPr wrap="square">
            <a:spAutoFit/>
          </a:bodyPr>
          <a:lstStyle/>
          <a:p>
            <a:pPr algn="ctr"/>
            <a:r>
              <a:rPr lang="sr-Latn-CS" sz="2400" b="1" dirty="0">
                <a:solidFill>
                  <a:schemeClr val="bg2"/>
                </a:solidFill>
                <a:latin typeface="Arial" charset="0"/>
              </a:rPr>
              <a:t>Jean Monnet Module</a:t>
            </a:r>
          </a:p>
          <a:p>
            <a:pPr algn="ctr"/>
            <a:r>
              <a:rPr lang="sr-Latn-CS" sz="2400" b="1" dirty="0">
                <a:solidFill>
                  <a:schemeClr val="bg2"/>
                </a:solidFill>
                <a:latin typeface="Arial" charset="0"/>
              </a:rPr>
              <a:t>Application of EU values in the policies of candidate states / AEUPCS</a:t>
            </a:r>
          </a:p>
          <a:p>
            <a:pPr algn="ctr"/>
            <a:endParaRPr lang="sr-Latn-CS" sz="2400" b="1" dirty="0">
              <a:solidFill>
                <a:schemeClr val="bg2"/>
              </a:solidFill>
              <a:latin typeface="Arial" charset="0"/>
            </a:endParaRPr>
          </a:p>
          <a:p>
            <a:pPr algn="ctr"/>
            <a:endParaRPr lang="sr-Latn-CS" sz="2400" b="1" dirty="0">
              <a:solidFill>
                <a:schemeClr val="bg2"/>
              </a:solidFill>
              <a:latin typeface="Arial" charset="0"/>
            </a:endParaRPr>
          </a:p>
          <a:p>
            <a:pPr algn="ctr"/>
            <a:r>
              <a:rPr lang="sr-Latn-CS" sz="2000" b="1" dirty="0" smtClean="0">
                <a:solidFill>
                  <a:schemeClr val="bg2"/>
                </a:solidFill>
                <a:latin typeface="Arial" charset="0"/>
              </a:rPr>
              <a:t>Jelena Vapa Tankosić</a:t>
            </a:r>
            <a:endParaRPr lang="sr-Latn-CS" sz="2000" b="1" dirty="0">
              <a:solidFill>
                <a:schemeClr val="bg2"/>
              </a:solidFill>
              <a:latin typeface="Arial" charset="0"/>
            </a:endParaRPr>
          </a:p>
          <a:p>
            <a:pPr algn="ctr"/>
            <a:r>
              <a:rPr lang="en-US" sz="2400" b="1" dirty="0">
                <a:solidFill>
                  <a:schemeClr val="bg2"/>
                </a:solidFill>
                <a:latin typeface="Arial" charset="0"/>
              </a:rPr>
              <a:t>The concept and principles of EU foreign trade policy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633046" y="415314"/>
            <a:ext cx="10902462" cy="944562"/>
          </a:xfrm>
        </p:spPr>
        <p:txBody>
          <a:bodyPr/>
          <a:lstStyle/>
          <a:p>
            <a:pPr eaLnBrk="1" hangingPunct="1">
              <a:defRPr/>
            </a:pPr>
            <a:r>
              <a:rPr lang="en-US" sz="4000" dirty="0"/>
              <a:t>The concept and principles of EU foreign trade policy</a:t>
            </a:r>
          </a:p>
        </p:txBody>
      </p:sp>
      <p:sp>
        <p:nvSpPr>
          <p:cNvPr id="15363" name="Rectangle 3"/>
          <p:cNvSpPr>
            <a:spLocks noGrp="1" noChangeArrowheads="1"/>
          </p:cNvSpPr>
          <p:nvPr>
            <p:ph type="body" idx="1"/>
          </p:nvPr>
        </p:nvSpPr>
        <p:spPr>
          <a:xfrm>
            <a:off x="281354" y="1609969"/>
            <a:ext cx="12066954" cy="4391147"/>
          </a:xfrm>
        </p:spPr>
        <p:txBody>
          <a:bodyPr/>
          <a:lstStyle/>
          <a:p>
            <a:pPr eaLnBrk="1" hangingPunct="1">
              <a:lnSpc>
                <a:spcPct val="90000"/>
              </a:lnSpc>
              <a:defRPr/>
            </a:pPr>
            <a:r>
              <a:rPr lang="en-US" dirty="0"/>
              <a:t>EU trade policy from its inception in the Treaty of Rome until today has served the need to accept </a:t>
            </a:r>
            <a:r>
              <a:rPr lang="en-US" dirty="0" smtClean="0"/>
              <a:t>GATT/WTO </a:t>
            </a:r>
            <a:r>
              <a:rPr lang="en-US" dirty="0"/>
              <a:t>rules, meet the objectives of common EU policies (such as the objectives of the common agricultural </a:t>
            </a:r>
            <a:r>
              <a:rPr lang="en-US" dirty="0" smtClean="0"/>
              <a:t>policy)</a:t>
            </a:r>
            <a:r>
              <a:rPr lang="sr-Latn-RS" dirty="0" smtClean="0"/>
              <a:t>.</a:t>
            </a:r>
          </a:p>
          <a:p>
            <a:pPr eaLnBrk="1" hangingPunct="1">
              <a:lnSpc>
                <a:spcPct val="90000"/>
              </a:lnSpc>
              <a:defRPr/>
            </a:pPr>
            <a:r>
              <a:rPr lang="en-US" dirty="0" smtClean="0"/>
              <a:t>The </a:t>
            </a:r>
            <a:r>
              <a:rPr lang="en-US" dirty="0"/>
              <a:t>action of the European Union on the international scene is guided by principles, achieves goals and is carried out in accordance with the general provisions set out in the consolidated version of the Treaty on the Functioning of the European Union. </a:t>
            </a:r>
            <a:endParaRPr lang="sr-Latn-R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47" y="165223"/>
            <a:ext cx="10972800" cy="1143000"/>
          </a:xfrm>
        </p:spPr>
        <p:txBody>
          <a:bodyPr/>
          <a:lstStyle/>
          <a:p>
            <a:r>
              <a:rPr lang="en-US" dirty="0"/>
              <a:t>The concept and principles of EU foreign trade policy</a:t>
            </a:r>
          </a:p>
        </p:txBody>
      </p:sp>
      <p:sp>
        <p:nvSpPr>
          <p:cNvPr id="3" name="Content Placeholder 2"/>
          <p:cNvSpPr>
            <a:spLocks noGrp="1"/>
          </p:cNvSpPr>
          <p:nvPr>
            <p:ph idx="1"/>
          </p:nvPr>
        </p:nvSpPr>
        <p:spPr>
          <a:xfrm>
            <a:off x="179754" y="1352062"/>
            <a:ext cx="11754338" cy="4711579"/>
          </a:xfrm>
        </p:spPr>
        <p:txBody>
          <a:bodyPr/>
          <a:lstStyle/>
          <a:p>
            <a:r>
              <a:rPr lang="en-US" sz="2800" dirty="0"/>
              <a:t>The legal basis for the EU's common foreign trade policy, then the EEC, was long established by the Treaty establishing the European Economic Community, which was signed in 1957. </a:t>
            </a:r>
            <a:endParaRPr lang="sr-Latn-RS" sz="2800" dirty="0" smtClean="0"/>
          </a:p>
          <a:p>
            <a:r>
              <a:rPr lang="en-US" sz="2800" dirty="0" smtClean="0"/>
              <a:t>Chapter </a:t>
            </a:r>
            <a:r>
              <a:rPr lang="en-US" sz="2800" dirty="0"/>
              <a:t>9 of this Agreement, "Common Commercial Policy", included Articles 131 to 134, prescribing the basic rules governing this </a:t>
            </a:r>
            <a:r>
              <a:rPr lang="en-US" sz="2800" dirty="0" smtClean="0"/>
              <a:t>area</a:t>
            </a:r>
            <a:r>
              <a:rPr lang="sr-Latn-RS" sz="2800" dirty="0"/>
              <a:t> </a:t>
            </a:r>
            <a:r>
              <a:rPr lang="sr-Latn-RS" sz="2800" dirty="0" smtClean="0"/>
              <a:t>a</a:t>
            </a:r>
            <a:r>
              <a:rPr lang="en-US" sz="2800" dirty="0" err="1" smtClean="0"/>
              <a:t>nd</a:t>
            </a:r>
            <a:r>
              <a:rPr lang="en-US" sz="2800" dirty="0" smtClean="0"/>
              <a:t> </a:t>
            </a:r>
            <a:r>
              <a:rPr lang="en-US" sz="2800" dirty="0"/>
              <a:t>the general objectives of EU growth and development. </a:t>
            </a:r>
          </a:p>
          <a:p>
            <a:r>
              <a:rPr lang="en-US" sz="2800" dirty="0"/>
              <a:t>The Lisbon Treaty brought important changes in the process of EU trade policy. </a:t>
            </a:r>
            <a:r>
              <a:rPr lang="en-US" sz="2800" dirty="0" smtClean="0"/>
              <a:t>EU </a:t>
            </a:r>
            <a:r>
              <a:rPr lang="en-US" sz="2800" dirty="0"/>
              <a:t>trade policy is placed under the EU's external action. </a:t>
            </a:r>
            <a:endParaRPr lang="sr-Latn-RS" sz="2800" dirty="0" smtClean="0"/>
          </a:p>
          <a:p>
            <a:r>
              <a:rPr lang="sr-Latn-RS" sz="2800" dirty="0"/>
              <a:t>F</a:t>
            </a:r>
            <a:r>
              <a:rPr lang="en-US" sz="2800" dirty="0" err="1" smtClean="0"/>
              <a:t>oreign</a:t>
            </a:r>
            <a:r>
              <a:rPr lang="en-US" sz="2800" dirty="0" smtClean="0"/>
              <a:t> </a:t>
            </a:r>
            <a:r>
              <a:rPr lang="en-US" sz="2800" dirty="0"/>
              <a:t>trade must take place in accordance with the principles set out in the Treaty on the Functioning of the European Union (TFEU): democracy, the rule of law and human rights, and the sustainability of natural resources. </a:t>
            </a:r>
          </a:p>
        </p:txBody>
      </p:sp>
    </p:spTree>
    <p:extLst>
      <p:ext uri="{BB962C8B-B14F-4D97-AF65-F5344CB8AC3E}">
        <p14:creationId xmlns:p14="http://schemas.microsoft.com/office/powerpoint/2010/main" val="4028140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European Union foreign trade agreements</a:t>
            </a:r>
            <a:endParaRPr lang="en-US" dirty="0"/>
          </a:p>
        </p:txBody>
      </p:sp>
      <p:sp>
        <p:nvSpPr>
          <p:cNvPr id="3" name="Content Placeholder 2"/>
          <p:cNvSpPr>
            <a:spLocks noGrp="1"/>
          </p:cNvSpPr>
          <p:nvPr>
            <p:ph idx="1"/>
          </p:nvPr>
        </p:nvSpPr>
        <p:spPr/>
        <p:txBody>
          <a:bodyPr/>
          <a:lstStyle/>
          <a:p>
            <a:pPr marL="0" indent="0">
              <a:buNone/>
            </a:pPr>
            <a:r>
              <a:rPr lang="en-US" sz="2800" dirty="0"/>
              <a:t>There are three main types of European Union foreign trade agreements:</a:t>
            </a:r>
          </a:p>
          <a:p>
            <a:r>
              <a:rPr lang="en-US" sz="2800" dirty="0" smtClean="0"/>
              <a:t>Customs </a:t>
            </a:r>
            <a:r>
              <a:rPr lang="en-US" sz="2800" dirty="0"/>
              <a:t>unions that eliminate customs duties in bilateral trade and establish a common customs tariff for foreign importers.</a:t>
            </a:r>
          </a:p>
          <a:p>
            <a:r>
              <a:rPr lang="en-US" sz="2800" dirty="0" smtClean="0"/>
              <a:t>Association </a:t>
            </a:r>
            <a:r>
              <a:rPr lang="en-US" sz="2800" dirty="0"/>
              <a:t>Agreements, Stabilization Agreements, Free Trade Agreements and Economic Partnership Agreements which seek to eliminate or reduce customs tariffs in bilateral trade.</a:t>
            </a:r>
          </a:p>
          <a:p>
            <a:r>
              <a:rPr lang="en-US" sz="2800" dirty="0" smtClean="0"/>
              <a:t>Partnership </a:t>
            </a:r>
            <a:r>
              <a:rPr lang="en-US" sz="2800" dirty="0"/>
              <a:t>and cooperation agreements that provide a general framework for bilateral economic relations and maintain existing customs tariffs</a:t>
            </a:r>
            <a:r>
              <a:rPr lang="en-US" sz="2800" dirty="0" smtClean="0"/>
              <a:t>.</a:t>
            </a:r>
            <a:endParaRPr lang="en-US" sz="2800" dirty="0"/>
          </a:p>
        </p:txBody>
      </p:sp>
    </p:spTree>
    <p:extLst>
      <p:ext uri="{BB962C8B-B14F-4D97-AF65-F5344CB8AC3E}">
        <p14:creationId xmlns:p14="http://schemas.microsoft.com/office/powerpoint/2010/main" val="1938286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Discussion: </a:t>
            </a:r>
            <a:r>
              <a:rPr lang="en-US" dirty="0" smtClean="0"/>
              <a:t>Europe’s </a:t>
            </a:r>
            <a:r>
              <a:rPr lang="en-US" dirty="0"/>
              <a:t>PTA’s </a:t>
            </a:r>
          </a:p>
        </p:txBody>
      </p:sp>
      <p:sp>
        <p:nvSpPr>
          <p:cNvPr id="3" name="Content Placeholder 2"/>
          <p:cNvSpPr>
            <a:spLocks noGrp="1"/>
          </p:cNvSpPr>
          <p:nvPr>
            <p:ph idx="1"/>
          </p:nvPr>
        </p:nvSpPr>
        <p:spPr>
          <a:xfrm>
            <a:off x="179754" y="1367693"/>
            <a:ext cx="11863754" cy="4578717"/>
          </a:xfrm>
        </p:spPr>
        <p:txBody>
          <a:bodyPr/>
          <a:lstStyle/>
          <a:p>
            <a:r>
              <a:rPr lang="sr-Latn-RS" dirty="0" smtClean="0"/>
              <a:t>a</a:t>
            </a:r>
            <a:r>
              <a:rPr lang="en-US" dirty="0" err="1" smtClean="0"/>
              <a:t>greements</a:t>
            </a:r>
            <a:r>
              <a:rPr lang="en-US" dirty="0" smtClean="0"/>
              <a:t> </a:t>
            </a:r>
            <a:r>
              <a:rPr lang="en-US" dirty="0"/>
              <a:t>for geographically close neighbors for which the EU is prepared to </a:t>
            </a:r>
            <a:r>
              <a:rPr lang="en-US" dirty="0" smtClean="0"/>
              <a:t>offer</a:t>
            </a:r>
            <a:r>
              <a:rPr lang="sr-Latn-RS" dirty="0" smtClean="0"/>
              <a:t> </a:t>
            </a:r>
            <a:r>
              <a:rPr lang="en-US" dirty="0" smtClean="0"/>
              <a:t>accession. </a:t>
            </a:r>
            <a:endParaRPr lang="sr-Latn-RS" dirty="0" smtClean="0"/>
          </a:p>
          <a:p>
            <a:r>
              <a:rPr lang="en-US" dirty="0" smtClean="0"/>
              <a:t>agreements </a:t>
            </a:r>
            <a:r>
              <a:rPr lang="en-US" dirty="0"/>
              <a:t>is </a:t>
            </a:r>
            <a:r>
              <a:rPr lang="en-US" dirty="0" smtClean="0"/>
              <a:t>designed</a:t>
            </a:r>
            <a:r>
              <a:rPr lang="sr-Latn-RS" dirty="0" smtClean="0"/>
              <a:t> </a:t>
            </a:r>
            <a:r>
              <a:rPr lang="en-US" dirty="0" smtClean="0"/>
              <a:t>primarily </a:t>
            </a:r>
            <a:r>
              <a:rPr lang="en-US" dirty="0"/>
              <a:t>to foster stability around the </a:t>
            </a:r>
            <a:r>
              <a:rPr lang="en-US" dirty="0" smtClean="0"/>
              <a:t>EU</a:t>
            </a:r>
            <a:r>
              <a:rPr lang="sr-Latn-RS" dirty="0" smtClean="0"/>
              <a:t>.</a:t>
            </a:r>
          </a:p>
          <a:p>
            <a:r>
              <a:rPr lang="en-US" dirty="0" smtClean="0"/>
              <a:t>agreements </a:t>
            </a:r>
            <a:r>
              <a:rPr lang="en-US" dirty="0"/>
              <a:t>with </a:t>
            </a:r>
            <a:r>
              <a:rPr lang="en-US" dirty="0" smtClean="0"/>
              <a:t>small </a:t>
            </a:r>
            <a:r>
              <a:rPr lang="en-US" dirty="0"/>
              <a:t>and mostly poor </a:t>
            </a:r>
            <a:r>
              <a:rPr lang="en-US" dirty="0" smtClean="0"/>
              <a:t>developing</a:t>
            </a:r>
            <a:r>
              <a:rPr lang="sr-Latn-RS" dirty="0" smtClean="0"/>
              <a:t> </a:t>
            </a:r>
            <a:r>
              <a:rPr lang="en-US" dirty="0" smtClean="0"/>
              <a:t>countries </a:t>
            </a:r>
            <a:r>
              <a:rPr lang="en-US" dirty="0"/>
              <a:t>in Africa, the Caribbean, and the Pacific (the ACP </a:t>
            </a:r>
            <a:r>
              <a:rPr lang="en-US" dirty="0" smtClean="0"/>
              <a:t>countries)</a:t>
            </a:r>
            <a:r>
              <a:rPr lang="sr-Latn-RS" dirty="0" smtClean="0"/>
              <a:t>.</a:t>
            </a:r>
            <a:endParaRPr lang="sr-Latn-RS" dirty="0"/>
          </a:p>
          <a:p>
            <a:r>
              <a:rPr lang="en-US" dirty="0" smtClean="0"/>
              <a:t>more </a:t>
            </a:r>
            <a:r>
              <a:rPr lang="en-US" dirty="0"/>
              <a:t>distant countries and regions where the primary EU objective is to neutralize </a:t>
            </a:r>
            <a:r>
              <a:rPr lang="en-US" dirty="0" smtClean="0"/>
              <a:t>potential</a:t>
            </a:r>
            <a:r>
              <a:rPr lang="sr-Latn-RS" dirty="0" smtClean="0"/>
              <a:t> </a:t>
            </a:r>
            <a:r>
              <a:rPr lang="en-US" dirty="0" smtClean="0"/>
              <a:t>discrimination </a:t>
            </a:r>
            <a:r>
              <a:rPr lang="en-US" dirty="0"/>
              <a:t>against EU exports and investments resulting from FTAs between third </a:t>
            </a:r>
            <a:r>
              <a:rPr lang="en-US" dirty="0" smtClean="0"/>
              <a:t>countries</a:t>
            </a:r>
            <a:r>
              <a:rPr lang="sr-Latn-RS" dirty="0" smtClean="0"/>
              <a:t> </a:t>
            </a:r>
            <a:r>
              <a:rPr lang="en-US" dirty="0" smtClean="0"/>
              <a:t>or </a:t>
            </a:r>
            <a:r>
              <a:rPr lang="en-US" dirty="0"/>
              <a:t>to secure commercial benefits via preferential access to foreign </a:t>
            </a:r>
            <a:r>
              <a:rPr lang="en-US" dirty="0" smtClean="0"/>
              <a:t>markets</a:t>
            </a:r>
            <a:r>
              <a:rPr lang="sr-Latn-RS" dirty="0" smtClean="0"/>
              <a:t>.</a:t>
            </a:r>
          </a:p>
        </p:txBody>
      </p:sp>
    </p:spTree>
    <p:extLst>
      <p:ext uri="{BB962C8B-B14F-4D97-AF65-F5344CB8AC3E}">
        <p14:creationId xmlns:p14="http://schemas.microsoft.com/office/powerpoint/2010/main" val="229783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Stream</Template>
  <TotalTime>364</TotalTime>
  <Words>438</Words>
  <Application>Microsoft Office PowerPoint</Application>
  <PresentationFormat>Custom</PresentationFormat>
  <Paragraphs>24</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Stream</vt:lpstr>
      <vt:lpstr>PowerPoint Presentation</vt:lpstr>
      <vt:lpstr>The concept and principles of EU foreign trade policy</vt:lpstr>
      <vt:lpstr>The concept and principles of EU foreign trade policy</vt:lpstr>
      <vt:lpstr>European Union foreign trade agreements</vt:lpstr>
      <vt:lpstr>Discussion: Europe’s PTA’s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Jelena</cp:lastModifiedBy>
  <cp:revision>41</cp:revision>
  <dcterms:created xsi:type="dcterms:W3CDTF">2020-11-18T09:53:25Z</dcterms:created>
  <dcterms:modified xsi:type="dcterms:W3CDTF">2021-09-06T10:04:03Z</dcterms:modified>
</cp:coreProperties>
</file>