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7" r:id="rId2"/>
    <p:sldId id="276" r:id="rId3"/>
    <p:sldId id="282" r:id="rId4"/>
    <p:sldId id="258" r:id="rId5"/>
    <p:sldId id="281" r:id="rId6"/>
    <p:sldId id="283" r:id="rId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9429" autoAdjust="0"/>
  </p:normalViewPr>
  <p:slideViewPr>
    <p:cSldViewPr snapToGrid="0">
      <p:cViewPr>
        <p:scale>
          <a:sx n="122" d="100"/>
          <a:sy n="122" d="100"/>
        </p:scale>
        <p:origin x="-9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87238"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4587" name="Rectangle 11"/>
          <p:cNvSpPr>
            <a:spLocks noGrp="1" noChangeArrowheads="1"/>
          </p:cNvSpPr>
          <p:nvPr>
            <p:ph type="ctrTitle" sz="quarter"/>
          </p:nvPr>
        </p:nvSpPr>
        <p:spPr>
          <a:xfrm>
            <a:off x="914400" y="1736725"/>
            <a:ext cx="10363200" cy="1920875"/>
          </a:xfrm>
        </p:spPr>
        <p:txBody>
          <a:bodyPr/>
          <a:lstStyle>
            <a:lvl1pPr>
              <a:defRPr sz="6000"/>
            </a:lvl1pPr>
          </a:lstStyle>
          <a:p>
            <a:r>
              <a:rPr lang="en-US"/>
              <a:t>Click to edit Master title style</a:t>
            </a:r>
          </a:p>
        </p:txBody>
      </p:sp>
      <p:sp>
        <p:nvSpPr>
          <p:cNvPr id="24588"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fld id="{49BA19D9-1DCD-454C-B8CC-3541A20D6726}" type="datetimeFigureOut">
              <a:rPr lang="en-US"/>
              <a:pPr>
                <a:defRPr/>
              </a:pPr>
              <a:t>9/6/2021</a:t>
            </a:fld>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AB874B94-748B-4701-9037-9A6393AD32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D9D1A80B-418E-42EF-8FE9-BF014278080D}" type="datetimeFigureOut">
              <a:rPr lang="en-US"/>
              <a:pPr>
                <a:defRPr/>
              </a:pPr>
              <a:t>9/6/2021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93F5B7C-2814-442A-8E16-2E1866A7774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1886DEA4-E01C-4838-BE5B-D32B9624E49C}" type="datetimeFigureOut">
              <a:rPr lang="en-US"/>
              <a:pPr>
                <a:defRPr/>
              </a:pPr>
              <a:t>9/6/2021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F1A8C10-D1EC-4E4B-8687-EEF88FABAB5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682156DC-A0D1-4CAF-8646-F42DBEC1647B}" type="datetimeFigureOut">
              <a:rPr lang="en-US"/>
              <a:pPr>
                <a:defRPr/>
              </a:pPr>
              <a:t>9/6/2021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23B19AF-2C00-40F9-B49B-A38DDD4F59B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FA38512F-C7F4-4DD3-A368-E571838A1B5F}" type="datetimeFigureOut">
              <a:rPr lang="en-US"/>
              <a:pPr>
                <a:defRPr/>
              </a:pPr>
              <a:t>9/6/2021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081D7E8-BD0E-433C-BD41-1F60445D1FB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E2B3B5B1-BFC3-4116-8543-B01439C2FE54}" type="datetimeFigureOut">
              <a:rPr lang="en-US"/>
              <a:pPr>
                <a:defRPr/>
              </a:pPr>
              <a:t>9/6/2021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77D39AF-00B8-43C1-BCCB-517FBCCF2F0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E11BD4E2-82B6-40F9-9E8D-400284F828E5}" type="datetimeFigureOut">
              <a:rPr lang="en-US"/>
              <a:pPr>
                <a:defRPr/>
              </a:pPr>
              <a:t>9/6/2021</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B69565B5-EE68-444A-9097-2597AD8583DC}"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B531B889-39D6-49AD-A81D-4FACB0BA8DC5}" type="datetimeFigureOut">
              <a:rPr lang="en-US"/>
              <a:pPr>
                <a:defRPr/>
              </a:pPr>
              <a:t>9/6/2021</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39D614C-C5B8-483A-BDC4-F5BB0482E983}"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0D6FA8F9-DE49-4994-B282-E47E348A6632}" type="datetimeFigureOut">
              <a:rPr lang="en-US"/>
              <a:pPr>
                <a:defRPr/>
              </a:pPr>
              <a:t>9/6/2021</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3BBAF07-3660-4A92-9C62-C02A17F09127}"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9515427E-74D2-464A-9F95-B5C0173FD712}" type="datetimeFigureOut">
              <a:rPr lang="en-US"/>
              <a:pPr>
                <a:defRPr/>
              </a:pPr>
              <a:t>9/6/2021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983C0C3-058F-4020-B0E1-D1DCFFA5242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AFC24E8-AE61-49C9-8F81-68EC07D42F0D}" type="datetimeFigureOut">
              <a:rPr lang="en-US"/>
              <a:pPr>
                <a:defRPr/>
              </a:pPr>
              <a:t>9/6/2021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126CF3B-797A-443E-AAF3-A40D5278D3B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CB56ED25-343C-421E-8987-AE21B2D052AB}" type="datetimeFigureOut">
              <a:rPr lang="en-US"/>
              <a:pPr>
                <a:defRPr/>
              </a:pPr>
              <a:t>9/6/2021</a:t>
            </a:fld>
            <a:endParaRPr lang="en-US"/>
          </a:p>
        </p:txBody>
      </p:sp>
      <p:sp>
        <p:nvSpPr>
          <p:cNvPr id="23555"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3C6233A-EDA5-440B-9CA9-2A8CF025A952}" type="slidenum">
              <a:rPr lang="en-US"/>
              <a:pPr>
                <a:defRPr/>
              </a:pPr>
              <a:t>‹#›</a:t>
            </a:fld>
            <a:endParaRPr lang="en-US"/>
          </a:p>
        </p:txBody>
      </p:sp>
      <p:grpSp>
        <p:nvGrpSpPr>
          <p:cNvPr id="1028" name="Group 4"/>
          <p:cNvGrpSpPr>
            <a:grpSpLocks/>
          </p:cNvGrpSpPr>
          <p:nvPr/>
        </p:nvGrpSpPr>
        <p:grpSpPr bwMode="auto">
          <a:xfrm>
            <a:off x="0" y="0"/>
            <a:ext cx="12187238"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355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2355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2356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2356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2356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2356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2356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3565"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66"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23567" name="Rectangle 15"/>
          <p:cNvSpPr>
            <a:spLocks noGrp="1" noChangeArrowheads="1"/>
          </p:cNvSpPr>
          <p:nvPr>
            <p:ph type="body" idx="1"/>
          </p:nvPr>
        </p:nvSpPr>
        <p:spPr bwMode="auto">
          <a:xfrm>
            <a:off x="609600" y="1600200"/>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idx="4294967295"/>
          </p:nvPr>
        </p:nvSpPr>
        <p:spPr>
          <a:xfrm>
            <a:off x="1524000" y="1122363"/>
            <a:ext cx="9144000" cy="2387600"/>
          </a:xfrm>
        </p:spPr>
        <p:txBody>
          <a:bodyPr anchor="b"/>
          <a:lstStyle/>
          <a:p>
            <a:pPr eaLnBrk="1" hangingPunct="1">
              <a:defRPr/>
            </a:pPr>
            <a:endParaRPr lang="en-US" sz="8000"/>
          </a:p>
        </p:txBody>
      </p:sp>
      <p:sp>
        <p:nvSpPr>
          <p:cNvPr id="13314" name="Subtitle 2"/>
          <p:cNvSpPr>
            <a:spLocks noGrp="1"/>
          </p:cNvSpPr>
          <p:nvPr>
            <p:ph type="subTitle" idx="4294967295"/>
          </p:nvPr>
        </p:nvSpPr>
        <p:spPr>
          <a:xfrm>
            <a:off x="1325563" y="3448050"/>
            <a:ext cx="9540875" cy="1722438"/>
          </a:xfrm>
        </p:spPr>
        <p:txBody>
          <a:bodyPr/>
          <a:lstStyle/>
          <a:p>
            <a:pPr marL="0" indent="0" algn="ctr" eaLnBrk="1" hangingPunct="1">
              <a:buFont typeface="Wingdings" pitchFamily="2" charset="2"/>
              <a:buNone/>
              <a:defRPr/>
            </a:pPr>
            <a:endParaRPr lang="en-US" sz="2800"/>
          </a:p>
        </p:txBody>
      </p:sp>
      <p:pic>
        <p:nvPicPr>
          <p:cNvPr id="13315" name="Picture 4"/>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3316" name="Rectangle 5"/>
          <p:cNvSpPr>
            <a:spLocks noChangeArrowheads="1"/>
          </p:cNvSpPr>
          <p:nvPr/>
        </p:nvSpPr>
        <p:spPr bwMode="auto">
          <a:xfrm>
            <a:off x="2625969" y="1563688"/>
            <a:ext cx="7408985" cy="2985433"/>
          </a:xfrm>
          <a:prstGeom prst="rect">
            <a:avLst/>
          </a:prstGeom>
          <a:noFill/>
          <a:ln w="9525">
            <a:noFill/>
            <a:miter lim="800000"/>
            <a:headEnd/>
            <a:tailEnd/>
          </a:ln>
        </p:spPr>
        <p:txBody>
          <a:bodyPr wrap="square">
            <a:spAutoFit/>
          </a:bodyPr>
          <a:lstStyle/>
          <a:p>
            <a:pPr algn="ctr"/>
            <a:r>
              <a:rPr lang="sr-Latn-CS" sz="2400" b="1" dirty="0">
                <a:solidFill>
                  <a:schemeClr val="bg2"/>
                </a:solidFill>
                <a:latin typeface="Arial" charset="0"/>
              </a:rPr>
              <a:t>Jean Monnet Module</a:t>
            </a:r>
          </a:p>
          <a:p>
            <a:pPr algn="ctr"/>
            <a:r>
              <a:rPr lang="sr-Latn-CS" sz="2400" b="1" dirty="0">
                <a:solidFill>
                  <a:schemeClr val="bg2"/>
                </a:solidFill>
                <a:latin typeface="Arial" charset="0"/>
              </a:rPr>
              <a:t>Application of EU values in the policies of candidate states / AEUPCS</a:t>
            </a:r>
          </a:p>
          <a:p>
            <a:pPr algn="ctr"/>
            <a:endParaRPr lang="sr-Latn-CS" sz="2400" b="1" dirty="0">
              <a:solidFill>
                <a:schemeClr val="bg2"/>
              </a:solidFill>
              <a:latin typeface="Arial" charset="0"/>
            </a:endParaRPr>
          </a:p>
          <a:p>
            <a:pPr algn="ctr"/>
            <a:endParaRPr lang="sr-Latn-CS" sz="2400" b="1" dirty="0">
              <a:solidFill>
                <a:schemeClr val="bg2"/>
              </a:solidFill>
              <a:latin typeface="Arial" charset="0"/>
            </a:endParaRPr>
          </a:p>
          <a:p>
            <a:pPr algn="ctr"/>
            <a:r>
              <a:rPr lang="sr-Latn-CS" sz="2000" b="1" dirty="0" smtClean="0">
                <a:solidFill>
                  <a:schemeClr val="bg2"/>
                </a:solidFill>
                <a:latin typeface="Arial" charset="0"/>
              </a:rPr>
              <a:t>Jelena Vapa Tankosić</a:t>
            </a:r>
            <a:endParaRPr lang="sr-Latn-CS" sz="2000" b="1" dirty="0">
              <a:solidFill>
                <a:schemeClr val="bg2"/>
              </a:solidFill>
              <a:latin typeface="Arial" charset="0"/>
            </a:endParaRPr>
          </a:p>
          <a:p>
            <a:r>
              <a:rPr lang="en-US" sz="2400" b="1" dirty="0">
                <a:solidFill>
                  <a:schemeClr val="bg2"/>
                </a:solidFill>
                <a:latin typeface="Arial" charset="0"/>
              </a:rPr>
              <a:t>	</a:t>
            </a:r>
            <a:r>
              <a:rPr lang="sr-Latn-RS" sz="2400" b="1" dirty="0" smtClean="0">
                <a:solidFill>
                  <a:schemeClr val="bg2"/>
                </a:solidFill>
                <a:latin typeface="Arial" charset="0"/>
              </a:rPr>
              <a:t>     </a:t>
            </a:r>
            <a:r>
              <a:rPr lang="en-US" sz="2400" b="1" dirty="0">
                <a:solidFill>
                  <a:schemeClr val="bg2"/>
                </a:solidFill>
                <a:latin typeface="Arial" charset="0"/>
              </a:rPr>
              <a:t>Economic, technical and financial </a:t>
            </a:r>
            <a:r>
              <a:rPr lang="sr-Latn-RS" sz="2400" b="1" dirty="0" smtClean="0">
                <a:solidFill>
                  <a:schemeClr val="bg2"/>
                </a:solidFill>
                <a:latin typeface="Arial" charset="0"/>
              </a:rPr>
              <a:t>                                                     	      </a:t>
            </a:r>
            <a:r>
              <a:rPr lang="en-US" sz="2400" b="1" dirty="0" smtClean="0">
                <a:solidFill>
                  <a:schemeClr val="bg2"/>
                </a:solidFill>
                <a:latin typeface="Arial" charset="0"/>
              </a:rPr>
              <a:t>cooperation </a:t>
            </a:r>
            <a:r>
              <a:rPr lang="en-US" sz="2400" b="1" dirty="0">
                <a:solidFill>
                  <a:schemeClr val="bg2"/>
                </a:solidFill>
                <a:latin typeface="Arial" charset="0"/>
              </a:rPr>
              <a:t>with third countries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55" y="298084"/>
            <a:ext cx="10972800" cy="1143000"/>
          </a:xfrm>
        </p:spPr>
        <p:txBody>
          <a:bodyPr/>
          <a:lstStyle/>
          <a:p>
            <a:r>
              <a:rPr lang="en-US" dirty="0"/>
              <a:t>Economic, technical and financial                                                     </a:t>
            </a:r>
            <a:r>
              <a:rPr lang="en-US" dirty="0" smtClean="0"/>
              <a:t> </a:t>
            </a:r>
            <a:r>
              <a:rPr lang="en-US" dirty="0"/>
              <a:t>cooperation with third countries </a:t>
            </a:r>
          </a:p>
        </p:txBody>
      </p:sp>
      <p:sp>
        <p:nvSpPr>
          <p:cNvPr id="3" name="Content Placeholder 2"/>
          <p:cNvSpPr>
            <a:spLocks noGrp="1"/>
          </p:cNvSpPr>
          <p:nvPr>
            <p:ph idx="1"/>
          </p:nvPr>
        </p:nvSpPr>
        <p:spPr>
          <a:xfrm>
            <a:off x="273538" y="1844431"/>
            <a:ext cx="11660553" cy="4219210"/>
          </a:xfrm>
        </p:spPr>
        <p:txBody>
          <a:bodyPr/>
          <a:lstStyle/>
          <a:p>
            <a:pPr marL="0" indent="0">
              <a:buNone/>
            </a:pPr>
            <a:r>
              <a:rPr lang="en-US" sz="2800" dirty="0"/>
              <a:t>Article </a:t>
            </a:r>
            <a:r>
              <a:rPr lang="en-US" sz="2800" dirty="0" smtClean="0"/>
              <a:t>212</a:t>
            </a:r>
            <a:r>
              <a:rPr lang="sr-Latn-RS" sz="2800" dirty="0" smtClean="0"/>
              <a:t> </a:t>
            </a:r>
            <a:r>
              <a:rPr lang="en-US" sz="2800" dirty="0" smtClean="0"/>
              <a:t>(ex </a:t>
            </a:r>
            <a:r>
              <a:rPr lang="en-US" sz="2800" dirty="0"/>
              <a:t>Article 181a TEC</a:t>
            </a:r>
            <a:r>
              <a:rPr lang="en-US" sz="2800" dirty="0" smtClean="0"/>
              <a:t>)</a:t>
            </a:r>
            <a:endParaRPr lang="en-US" sz="2800" dirty="0"/>
          </a:p>
          <a:p>
            <a:r>
              <a:rPr lang="en-US" sz="2800" dirty="0"/>
              <a:t>1.   Without prejudice to the other provisions of the Treaties, and in particular Articles 208 to 211, the Union shall carry out economic, financial and technical cooperation measures, including assistance, in particular financial assistance, with third countries other than developing countries. </a:t>
            </a:r>
            <a:endParaRPr lang="sr-Latn-RS" sz="2800" dirty="0" smtClean="0"/>
          </a:p>
          <a:p>
            <a:r>
              <a:rPr lang="en-US" sz="2800" dirty="0" smtClean="0"/>
              <a:t>Such </a:t>
            </a:r>
            <a:r>
              <a:rPr lang="en-US" sz="2800" dirty="0"/>
              <a:t>measures shall be consistent with the development policy of the Union and shall be carried out within the framework of the principles and objectives of its external action. </a:t>
            </a:r>
            <a:endParaRPr lang="sr-Latn-RS" sz="2800" dirty="0" smtClean="0"/>
          </a:p>
          <a:p>
            <a:r>
              <a:rPr lang="en-US" sz="2800" dirty="0" smtClean="0"/>
              <a:t>The </a:t>
            </a:r>
            <a:r>
              <a:rPr lang="en-US" sz="2800" dirty="0"/>
              <a:t>Union's operations and those of the Member States shall complement and reinforce each other.</a:t>
            </a:r>
            <a:endParaRPr lang="sr-Latn-RS" sz="2800" dirty="0" smtClean="0"/>
          </a:p>
        </p:txBody>
      </p:sp>
    </p:spTree>
    <p:extLst>
      <p:ext uri="{BB962C8B-B14F-4D97-AF65-F5344CB8AC3E}">
        <p14:creationId xmlns:p14="http://schemas.microsoft.com/office/powerpoint/2010/main" val="4028140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         </a:t>
            </a:r>
            <a:r>
              <a:rPr lang="en-US" dirty="0"/>
              <a:t>Economic, technical and financial                                                      </a:t>
            </a:r>
            <a:r>
              <a:rPr lang="sr-Latn-RS" dirty="0" smtClean="0"/>
              <a:t>   	</a:t>
            </a:r>
            <a:r>
              <a:rPr lang="en-US" dirty="0" smtClean="0"/>
              <a:t>cooperation </a:t>
            </a:r>
            <a:r>
              <a:rPr lang="en-US" dirty="0"/>
              <a:t>with third countries </a:t>
            </a:r>
            <a:r>
              <a:rPr lang="en-US" dirty="0" smtClean="0"/>
              <a:t> </a:t>
            </a:r>
            <a:endParaRPr lang="en-US" dirty="0"/>
          </a:p>
        </p:txBody>
      </p:sp>
      <p:sp>
        <p:nvSpPr>
          <p:cNvPr id="3" name="Content Placeholder 2"/>
          <p:cNvSpPr>
            <a:spLocks noGrp="1"/>
          </p:cNvSpPr>
          <p:nvPr>
            <p:ph idx="1"/>
          </p:nvPr>
        </p:nvSpPr>
        <p:spPr>
          <a:xfrm>
            <a:off x="382954" y="1678354"/>
            <a:ext cx="10972800" cy="4525963"/>
          </a:xfrm>
        </p:spPr>
        <p:txBody>
          <a:bodyPr/>
          <a:lstStyle/>
          <a:p>
            <a:pPr>
              <a:buFont typeface="Wingdings" pitchFamily="2" charset="2"/>
              <a:buChar char="q"/>
            </a:pPr>
            <a:r>
              <a:rPr lang="en-US" dirty="0" smtClean="0"/>
              <a:t>The </a:t>
            </a:r>
            <a:r>
              <a:rPr lang="en-US" dirty="0"/>
              <a:t>principal objectives </a:t>
            </a:r>
            <a:r>
              <a:rPr lang="en-US" dirty="0" smtClean="0"/>
              <a:t>are </a:t>
            </a:r>
            <a:r>
              <a:rPr lang="en-US" dirty="0"/>
              <a:t>to enhance and develop, through</a:t>
            </a:r>
          </a:p>
          <a:p>
            <a:pPr marL="0" indent="0">
              <a:buNone/>
            </a:pPr>
            <a:r>
              <a:rPr lang="en-US" dirty="0"/>
              <a:t>dialogue and partnership, the various aspects of cooperation between the </a:t>
            </a:r>
            <a:r>
              <a:rPr lang="en-US" dirty="0" err="1" smtClean="0"/>
              <a:t>Partie</a:t>
            </a:r>
            <a:r>
              <a:rPr lang="sr-Latn-RS" dirty="0" smtClean="0"/>
              <a:t>s</a:t>
            </a:r>
          </a:p>
          <a:p>
            <a:pPr>
              <a:buFont typeface="Wingdings" pitchFamily="2" charset="2"/>
              <a:buChar char="q"/>
            </a:pPr>
            <a:r>
              <a:rPr lang="en-US" dirty="0" smtClean="0"/>
              <a:t>to </a:t>
            </a:r>
            <a:r>
              <a:rPr lang="en-US" dirty="0"/>
              <a:t>secure the conditions for and to promote the increase and development </a:t>
            </a:r>
            <a:r>
              <a:rPr lang="en-US" dirty="0" smtClean="0"/>
              <a:t>of</a:t>
            </a:r>
            <a:r>
              <a:rPr lang="sr-Latn-RS" dirty="0" smtClean="0"/>
              <a:t> </a:t>
            </a:r>
            <a:r>
              <a:rPr lang="en-US" dirty="0" smtClean="0"/>
              <a:t>two-way </a:t>
            </a:r>
            <a:r>
              <a:rPr lang="en-US" dirty="0"/>
              <a:t>trade between the Parties </a:t>
            </a:r>
            <a:endParaRPr lang="sr-Latn-RS" dirty="0" smtClean="0"/>
          </a:p>
          <a:p>
            <a:pPr>
              <a:buFont typeface="Wingdings" pitchFamily="2" charset="2"/>
              <a:buChar char="q"/>
            </a:pPr>
            <a:r>
              <a:rPr lang="en-US" dirty="0" smtClean="0"/>
              <a:t>to support</a:t>
            </a:r>
            <a:r>
              <a:rPr lang="sr-Latn-RS" dirty="0" smtClean="0"/>
              <a:t> Party</a:t>
            </a:r>
            <a:r>
              <a:rPr lang="en-US" dirty="0" smtClean="0"/>
              <a:t>’s </a:t>
            </a:r>
            <a:r>
              <a:rPr lang="en-US" dirty="0"/>
              <a:t>efforts for comprehensive and sustainable </a:t>
            </a:r>
            <a:r>
              <a:rPr lang="en-US" dirty="0" smtClean="0"/>
              <a:t>development,</a:t>
            </a:r>
            <a:r>
              <a:rPr lang="sr-Latn-RS" dirty="0" smtClean="0"/>
              <a:t> </a:t>
            </a:r>
            <a:r>
              <a:rPr lang="en-US" dirty="0" smtClean="0"/>
              <a:t>including </a:t>
            </a:r>
            <a:r>
              <a:rPr lang="en-US" dirty="0"/>
              <a:t>economic and social development policies </a:t>
            </a:r>
          </a:p>
        </p:txBody>
      </p:sp>
    </p:spTree>
    <p:extLst>
      <p:ext uri="{BB962C8B-B14F-4D97-AF65-F5344CB8AC3E}">
        <p14:creationId xmlns:p14="http://schemas.microsoft.com/office/powerpoint/2010/main" val="738917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625231" y="274638"/>
            <a:ext cx="10902462" cy="944562"/>
          </a:xfrm>
        </p:spPr>
        <p:txBody>
          <a:bodyPr/>
          <a:lstStyle/>
          <a:p>
            <a:pPr eaLnBrk="1" hangingPunct="1">
              <a:defRPr/>
            </a:pPr>
            <a:r>
              <a:rPr lang="sr-Latn-RS" sz="4000" dirty="0" smtClean="0"/>
              <a:t> Economic cooperation</a:t>
            </a:r>
            <a:endParaRPr lang="en-US" sz="4000" dirty="0"/>
          </a:p>
        </p:txBody>
      </p:sp>
      <p:sp>
        <p:nvSpPr>
          <p:cNvPr id="15363" name="Rectangle 3"/>
          <p:cNvSpPr>
            <a:spLocks noGrp="1" noChangeArrowheads="1"/>
          </p:cNvSpPr>
          <p:nvPr>
            <p:ph type="body" idx="1"/>
          </p:nvPr>
        </p:nvSpPr>
        <p:spPr>
          <a:xfrm>
            <a:off x="125046" y="1219199"/>
            <a:ext cx="12066954" cy="4391147"/>
          </a:xfrm>
        </p:spPr>
        <p:txBody>
          <a:bodyPr/>
          <a:lstStyle/>
          <a:p>
            <a:pPr eaLnBrk="1" hangingPunct="1">
              <a:lnSpc>
                <a:spcPct val="90000"/>
              </a:lnSpc>
              <a:defRPr/>
            </a:pPr>
            <a:r>
              <a:rPr lang="en-US" dirty="0" smtClean="0"/>
              <a:t>to </a:t>
            </a:r>
            <a:r>
              <a:rPr lang="en-US" dirty="0"/>
              <a:t>promote investment and </a:t>
            </a:r>
            <a:r>
              <a:rPr lang="en-US" dirty="0" smtClean="0"/>
              <a:t>economic</a:t>
            </a:r>
            <a:r>
              <a:rPr lang="sr-Latn-RS" dirty="0" smtClean="0"/>
              <a:t> and </a:t>
            </a:r>
            <a:r>
              <a:rPr lang="en-US" dirty="0" smtClean="0"/>
              <a:t>technical links </a:t>
            </a:r>
            <a:r>
              <a:rPr lang="en-US" dirty="0"/>
              <a:t>in </a:t>
            </a:r>
            <a:r>
              <a:rPr lang="en-US" dirty="0" smtClean="0"/>
              <a:t>their</a:t>
            </a:r>
            <a:r>
              <a:rPr lang="sr-Latn-RS" dirty="0" smtClean="0"/>
              <a:t> </a:t>
            </a:r>
            <a:r>
              <a:rPr lang="en-US" dirty="0" smtClean="0"/>
              <a:t>mutual </a:t>
            </a:r>
            <a:r>
              <a:rPr lang="en-US" dirty="0"/>
              <a:t>interest;</a:t>
            </a:r>
          </a:p>
          <a:p>
            <a:pPr eaLnBrk="1" hangingPunct="1">
              <a:lnSpc>
                <a:spcPct val="90000"/>
              </a:lnSpc>
              <a:defRPr/>
            </a:pPr>
            <a:r>
              <a:rPr lang="en-US" dirty="0" smtClean="0"/>
              <a:t>to </a:t>
            </a:r>
            <a:r>
              <a:rPr lang="en-US" dirty="0"/>
              <a:t>build </a:t>
            </a:r>
            <a:r>
              <a:rPr lang="en-US" dirty="0" smtClean="0"/>
              <a:t>Pa</a:t>
            </a:r>
            <a:r>
              <a:rPr lang="sr-Latn-RS" dirty="0" smtClean="0"/>
              <a:t>rty</a:t>
            </a:r>
            <a:r>
              <a:rPr lang="en-US" dirty="0" smtClean="0"/>
              <a:t>’s </a:t>
            </a:r>
            <a:r>
              <a:rPr lang="en-US" dirty="0"/>
              <a:t>economic capability to interact more effectively with the</a:t>
            </a:r>
          </a:p>
          <a:p>
            <a:pPr marL="0" indent="0" eaLnBrk="1" hangingPunct="1">
              <a:lnSpc>
                <a:spcPct val="90000"/>
              </a:lnSpc>
              <a:buNone/>
              <a:defRPr/>
            </a:pPr>
            <a:r>
              <a:rPr lang="en-US" dirty="0" smtClean="0"/>
              <a:t>Community</a:t>
            </a:r>
            <a:endParaRPr lang="sr-Latn-RS" dirty="0" smtClean="0"/>
          </a:p>
          <a:p>
            <a:pPr eaLnBrk="1" hangingPunct="1">
              <a:lnSpc>
                <a:spcPct val="90000"/>
              </a:lnSpc>
              <a:buFont typeface="Wingdings" pitchFamily="2" charset="2"/>
              <a:buChar char="q"/>
              <a:defRPr/>
            </a:pPr>
            <a:r>
              <a:rPr lang="sr-Latn-RS" dirty="0"/>
              <a:t>t</a:t>
            </a:r>
            <a:r>
              <a:rPr lang="sr-Latn-RS" dirty="0" smtClean="0"/>
              <a:t>o </a:t>
            </a:r>
            <a:r>
              <a:rPr lang="en-US" dirty="0" smtClean="0"/>
              <a:t>develop </a:t>
            </a:r>
            <a:r>
              <a:rPr lang="en-US" dirty="0"/>
              <a:t>a creative competitive economic environment </a:t>
            </a:r>
          </a:p>
          <a:p>
            <a:pPr eaLnBrk="1" hangingPunct="1">
              <a:lnSpc>
                <a:spcPct val="90000"/>
              </a:lnSpc>
              <a:buFont typeface="Wingdings" pitchFamily="2" charset="2"/>
              <a:buChar char="q"/>
              <a:defRPr/>
            </a:pPr>
            <a:r>
              <a:rPr lang="sr-Latn-RS" dirty="0" smtClean="0"/>
              <a:t>to </a:t>
            </a:r>
            <a:r>
              <a:rPr lang="en-US" dirty="0" err="1" smtClean="0"/>
              <a:t>facilitat</a:t>
            </a:r>
            <a:r>
              <a:rPr lang="sr-Latn-RS" dirty="0" smtClean="0"/>
              <a:t>e</a:t>
            </a:r>
            <a:r>
              <a:rPr lang="en-US" dirty="0" smtClean="0"/>
              <a:t> </a:t>
            </a:r>
            <a:r>
              <a:rPr lang="en-US" dirty="0"/>
              <a:t>the use of know-how and technology from the Community, </a:t>
            </a:r>
            <a:r>
              <a:rPr lang="en-US" dirty="0" smtClean="0"/>
              <a:t>including,</a:t>
            </a:r>
            <a:r>
              <a:rPr lang="sr-Latn-RS" dirty="0" smtClean="0"/>
              <a:t> </a:t>
            </a:r>
            <a:r>
              <a:rPr lang="en-US" dirty="0" smtClean="0"/>
              <a:t>in </a:t>
            </a:r>
            <a:r>
              <a:rPr lang="en-US" dirty="0"/>
              <a:t>the fields of design, packaging, standards, such as consumer </a:t>
            </a:r>
            <a:r>
              <a:rPr lang="en-US" dirty="0" smtClean="0"/>
              <a:t>and</a:t>
            </a:r>
            <a:r>
              <a:rPr lang="sr-Latn-RS" dirty="0" smtClean="0"/>
              <a:t> </a:t>
            </a:r>
            <a:r>
              <a:rPr lang="en-US" dirty="0" smtClean="0"/>
              <a:t>environmental </a:t>
            </a:r>
            <a:r>
              <a:rPr lang="en-US" dirty="0"/>
              <a:t>standards, new materials and </a:t>
            </a:r>
            <a:r>
              <a:rPr lang="en-US" dirty="0" smtClean="0"/>
              <a:t>products</a:t>
            </a:r>
            <a:endParaRPr lang="sr-Latn-RS" dirty="0" smtClean="0"/>
          </a:p>
          <a:p>
            <a:pPr eaLnBrk="1" hangingPunct="1">
              <a:lnSpc>
                <a:spcPct val="90000"/>
              </a:lnSpc>
              <a:buFont typeface="Wingdings" pitchFamily="2" charset="2"/>
              <a:buChar char="q"/>
              <a:defRPr/>
            </a:pPr>
            <a:r>
              <a:rPr lang="en-US" dirty="0"/>
              <a:t>to facilitate  contacts between economic operators and other measures designed</a:t>
            </a:r>
          </a:p>
          <a:p>
            <a:pPr eaLnBrk="1" hangingPunct="1">
              <a:lnSpc>
                <a:spcPct val="90000"/>
              </a:lnSpc>
              <a:buFont typeface="Wingdings" pitchFamily="2" charset="2"/>
              <a:buChar char="q"/>
              <a:defRPr/>
            </a:pPr>
            <a:r>
              <a:rPr lang="en-US" dirty="0"/>
              <a:t>to promote commercial exchanges, market development and investment;</a:t>
            </a:r>
          </a:p>
          <a:p>
            <a:pPr eaLnBrk="1" hangingPunct="1">
              <a:lnSpc>
                <a:spcPct val="90000"/>
              </a:lnSpc>
              <a:buFont typeface="Wingdings" pitchFamily="2" charset="2"/>
              <a:buChar char="q"/>
              <a:defRPr/>
            </a:pPr>
            <a:endParaRPr lang="en-US" dirty="0"/>
          </a:p>
          <a:p>
            <a:pPr eaLnBrk="1" hangingPunct="1">
              <a:lnSpc>
                <a:spcPct val="90000"/>
              </a:lnSpc>
              <a:buFont typeface="Wingdings" pitchFamily="2" charset="2"/>
              <a:buChar char="q"/>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785" y="0"/>
            <a:ext cx="10972800" cy="1143000"/>
          </a:xfrm>
        </p:spPr>
        <p:txBody>
          <a:bodyPr/>
          <a:lstStyle/>
          <a:p>
            <a:r>
              <a:rPr lang="en-US" dirty="0" smtClean="0"/>
              <a:t>Technical</a:t>
            </a:r>
            <a:r>
              <a:rPr lang="sr-Latn-RS" dirty="0" smtClean="0"/>
              <a:t> </a:t>
            </a:r>
            <a:r>
              <a:rPr lang="en-US" dirty="0" smtClean="0"/>
              <a:t>cooperation </a:t>
            </a:r>
            <a:endParaRPr lang="en-US" dirty="0"/>
          </a:p>
        </p:txBody>
      </p:sp>
      <p:sp>
        <p:nvSpPr>
          <p:cNvPr id="3" name="Content Placeholder 2"/>
          <p:cNvSpPr>
            <a:spLocks noGrp="1"/>
          </p:cNvSpPr>
          <p:nvPr>
            <p:ph idx="1"/>
          </p:nvPr>
        </p:nvSpPr>
        <p:spPr>
          <a:xfrm>
            <a:off x="179753" y="1686170"/>
            <a:ext cx="11863753" cy="4525963"/>
          </a:xfrm>
        </p:spPr>
        <p:txBody>
          <a:bodyPr/>
          <a:lstStyle/>
          <a:p>
            <a:r>
              <a:rPr lang="sr-Latn-RS" dirty="0"/>
              <a:t>v</a:t>
            </a:r>
            <a:r>
              <a:rPr lang="sr-Latn-RS" dirty="0" smtClean="0"/>
              <a:t>arious </a:t>
            </a:r>
            <a:r>
              <a:rPr lang="en-US" dirty="0" smtClean="0"/>
              <a:t>technical </a:t>
            </a:r>
            <a:r>
              <a:rPr lang="en-US" dirty="0"/>
              <a:t>assistance </a:t>
            </a:r>
            <a:r>
              <a:rPr lang="en-US" dirty="0" err="1" smtClean="0"/>
              <a:t>programmes</a:t>
            </a:r>
            <a:endParaRPr lang="sr-Latn-RS" dirty="0" smtClean="0"/>
          </a:p>
          <a:p>
            <a:r>
              <a:rPr lang="en-US" dirty="0" smtClean="0"/>
              <a:t> </a:t>
            </a:r>
            <a:r>
              <a:rPr lang="sr-Latn-RS" dirty="0" smtClean="0"/>
              <a:t>EU </a:t>
            </a:r>
            <a:r>
              <a:rPr lang="en-US" dirty="0" smtClean="0"/>
              <a:t>provides </a:t>
            </a:r>
            <a:r>
              <a:rPr lang="en-US" dirty="0"/>
              <a:t>technical input and expertise, and ensures coordination between </a:t>
            </a:r>
            <a:r>
              <a:rPr lang="en-US" dirty="0" smtClean="0"/>
              <a:t>the</a:t>
            </a:r>
            <a:r>
              <a:rPr lang="sr-Latn-RS" dirty="0" smtClean="0"/>
              <a:t> joint </a:t>
            </a:r>
            <a:r>
              <a:rPr lang="en-US" dirty="0" smtClean="0"/>
              <a:t>initiatives </a:t>
            </a:r>
            <a:r>
              <a:rPr lang="en-US" dirty="0"/>
              <a:t>and </a:t>
            </a:r>
            <a:r>
              <a:rPr lang="en-US" dirty="0" smtClean="0"/>
              <a:t>activities/projects</a:t>
            </a:r>
            <a:endParaRPr lang="sr-Latn-RS" dirty="0" smtClean="0"/>
          </a:p>
          <a:p>
            <a:r>
              <a:rPr lang="en-US" dirty="0" smtClean="0"/>
              <a:t>technical </a:t>
            </a:r>
            <a:r>
              <a:rPr lang="en-US" dirty="0"/>
              <a:t>cooperation </a:t>
            </a:r>
            <a:r>
              <a:rPr lang="sr-Latn-RS" dirty="0" smtClean="0"/>
              <a:t>on, </a:t>
            </a:r>
            <a:r>
              <a:rPr lang="sr-Latn-RS" dirty="0" smtClean="0"/>
              <a:t>for example,  </a:t>
            </a:r>
            <a:r>
              <a:rPr lang="en-US" dirty="0" smtClean="0"/>
              <a:t>Data </a:t>
            </a:r>
            <a:r>
              <a:rPr lang="en-US" dirty="0"/>
              <a:t>Sharing and Information, Expert </a:t>
            </a:r>
            <a:r>
              <a:rPr lang="en-US" dirty="0" smtClean="0"/>
              <a:t>Knowledge, Technical</a:t>
            </a:r>
            <a:r>
              <a:rPr lang="sr-Latn-RS" dirty="0" smtClean="0"/>
              <a:t> </a:t>
            </a:r>
            <a:r>
              <a:rPr lang="en-US" dirty="0" smtClean="0"/>
              <a:t>Standards</a:t>
            </a:r>
            <a:r>
              <a:rPr lang="en-US" dirty="0"/>
              <a:t>, </a:t>
            </a:r>
            <a:r>
              <a:rPr lang="en-US" dirty="0" smtClean="0"/>
              <a:t>Development </a:t>
            </a:r>
            <a:r>
              <a:rPr lang="en-US" dirty="0"/>
              <a:t>Planning, Coordinated </a:t>
            </a:r>
            <a:r>
              <a:rPr lang="en-US" dirty="0" smtClean="0"/>
              <a:t>Operation</a:t>
            </a:r>
            <a:r>
              <a:rPr lang="sr-Latn-RS" dirty="0" smtClean="0"/>
              <a:t>s </a:t>
            </a:r>
            <a:r>
              <a:rPr lang="en-US" dirty="0" smtClean="0"/>
              <a:t>Management.</a:t>
            </a:r>
            <a:endParaRPr lang="en-US" dirty="0"/>
          </a:p>
        </p:txBody>
      </p:sp>
    </p:spTree>
    <p:extLst>
      <p:ext uri="{BB962C8B-B14F-4D97-AF65-F5344CB8AC3E}">
        <p14:creationId xmlns:p14="http://schemas.microsoft.com/office/powerpoint/2010/main" val="1870635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NDICI) – ‘Global Europe’ </a:t>
            </a:r>
            <a:r>
              <a:rPr lang="en-US" dirty="0" smtClean="0"/>
              <a:t>2021-2027</a:t>
            </a:r>
            <a:endParaRPr lang="en-US" dirty="0"/>
          </a:p>
        </p:txBody>
      </p:sp>
      <p:sp>
        <p:nvSpPr>
          <p:cNvPr id="3" name="Content Placeholder 2"/>
          <p:cNvSpPr>
            <a:spLocks noGrp="1"/>
          </p:cNvSpPr>
          <p:nvPr>
            <p:ph idx="1"/>
          </p:nvPr>
        </p:nvSpPr>
        <p:spPr>
          <a:xfrm>
            <a:off x="586154" y="1608015"/>
            <a:ext cx="10972800" cy="4525963"/>
          </a:xfrm>
        </p:spPr>
        <p:txBody>
          <a:bodyPr/>
          <a:lstStyle/>
          <a:p>
            <a:pPr marL="0" indent="0">
              <a:buNone/>
            </a:pPr>
            <a:r>
              <a:rPr lang="en-US" dirty="0"/>
              <a:t>The total allocation for EU cooperation with third </a:t>
            </a:r>
            <a:r>
              <a:rPr lang="en-US" dirty="0" smtClean="0"/>
              <a:t>countries:</a:t>
            </a:r>
            <a:endParaRPr lang="en-US" dirty="0"/>
          </a:p>
          <a:p>
            <a:r>
              <a:rPr lang="en-US" dirty="0"/>
              <a:t>€60.38 billion for geographic </a:t>
            </a:r>
            <a:r>
              <a:rPr lang="en-US" dirty="0" err="1"/>
              <a:t>programmes</a:t>
            </a:r>
            <a:r>
              <a:rPr lang="en-US" dirty="0"/>
              <a:t> (at least €19.32 billion for the </a:t>
            </a:r>
            <a:r>
              <a:rPr lang="en-US" dirty="0" err="1"/>
              <a:t>Neighbourhood</a:t>
            </a:r>
            <a:r>
              <a:rPr lang="en-US" dirty="0"/>
              <a:t>);</a:t>
            </a:r>
          </a:p>
          <a:p>
            <a:r>
              <a:rPr lang="en-US" dirty="0"/>
              <a:t>€6.36 billion for thematic </a:t>
            </a:r>
            <a:r>
              <a:rPr lang="en-US" dirty="0" err="1"/>
              <a:t>programmes</a:t>
            </a:r>
            <a:r>
              <a:rPr lang="en-US" dirty="0"/>
              <a:t> (Human Rights and Democracy, Civil Society </a:t>
            </a:r>
            <a:r>
              <a:rPr lang="en-US" dirty="0" err="1"/>
              <a:t>Organisations</a:t>
            </a:r>
            <a:r>
              <a:rPr lang="en-US" dirty="0"/>
              <a:t>, Peace, Stability and Peace Conflict Prevention and Global Challenges);</a:t>
            </a:r>
          </a:p>
          <a:p>
            <a:r>
              <a:rPr lang="en-US" dirty="0"/>
              <a:t>€3.18 billion for rapid response actions</a:t>
            </a:r>
            <a:r>
              <a:rPr lang="en-US" dirty="0" smtClean="0"/>
              <a:t>.</a:t>
            </a:r>
            <a:endParaRPr lang="sr-Latn-RS" dirty="0" smtClean="0"/>
          </a:p>
          <a:p>
            <a:r>
              <a:rPr lang="en-US" dirty="0"/>
              <a:t>unifies grants, blending and </a:t>
            </a:r>
            <a:r>
              <a:rPr lang="en-US" dirty="0" smtClean="0"/>
              <a:t>guarantees</a:t>
            </a:r>
            <a:r>
              <a:rPr lang="sr-Latn-RS" dirty="0" smtClean="0"/>
              <a:t> for</a:t>
            </a:r>
            <a:r>
              <a:rPr lang="en-US" dirty="0" smtClean="0"/>
              <a:t> EU </a:t>
            </a:r>
            <a:r>
              <a:rPr lang="sr-Latn-RS" dirty="0" smtClean="0"/>
              <a:t>to </a:t>
            </a:r>
            <a:r>
              <a:rPr lang="en-US" dirty="0" smtClean="0"/>
              <a:t>promote </a:t>
            </a:r>
            <a:r>
              <a:rPr lang="en-US" dirty="0"/>
              <a:t>public and private investment worldwide </a:t>
            </a:r>
          </a:p>
        </p:txBody>
      </p:sp>
    </p:spTree>
    <p:extLst>
      <p:ext uri="{BB962C8B-B14F-4D97-AF65-F5344CB8AC3E}">
        <p14:creationId xmlns:p14="http://schemas.microsoft.com/office/powerpoint/2010/main" val="2381898573"/>
      </p:ext>
    </p:extLst>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1423</TotalTime>
  <Words>421</Words>
  <Application>Microsoft Office PowerPoint</Application>
  <PresentationFormat>Custom</PresentationFormat>
  <Paragraphs>34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Stream</vt:lpstr>
      <vt:lpstr>PowerPoint Presentation</vt:lpstr>
      <vt:lpstr>Economic, technical and financial                                                      cooperation with third countries </vt:lpstr>
      <vt:lpstr>         Economic, technical and financial                                                          cooperation with third countries  </vt:lpstr>
      <vt:lpstr> Economic cooperation</vt:lpstr>
      <vt:lpstr>Technical cooperation </vt:lpstr>
      <vt:lpstr>(NDICI) – ‘Global Europe’ 2021-2027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Jelena</cp:lastModifiedBy>
  <cp:revision>57</cp:revision>
  <dcterms:created xsi:type="dcterms:W3CDTF">2020-11-18T09:53:25Z</dcterms:created>
  <dcterms:modified xsi:type="dcterms:W3CDTF">2021-09-06T09:51:00Z</dcterms:modified>
</cp:coreProperties>
</file>