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76" r:id="rId3"/>
    <p:sldId id="282" r:id="rId4"/>
    <p:sldId id="258" r:id="rId5"/>
    <p:sldId id="281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429" autoAdjust="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45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19D9-1DCD-454C-B8CC-3541A20D6726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4B94-748B-4701-9037-9A6393AD3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A80B-418E-42EF-8FE9-BF014278080D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5B7C-2814-442A-8E16-2E1866A7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DEA4-E01C-4838-BE5B-D32B9624E49C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8C10-D1EC-4E4B-8687-EEF88FAB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56DC-A0D1-4CAF-8646-F42DBEC1647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19AF-2C00-40F9-B49B-A38DDD4F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512F-C7F4-4DD3-A368-E571838A1B5F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D7E8-BD0E-433C-BD41-1F60445D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B5B1-BFC3-4116-8543-B01439C2FE54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39AF-00B8-43C1-BCCB-517FBCCF2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D4E2-82B6-40F9-9E8D-400284F828E5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65B5-EE68-444A-9097-2597AD85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B889-39D6-49AD-A81D-4FACB0BA8DC5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614C-C5B8-483A-BDC4-F5BB0482E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A8F9-DE49-4994-B282-E47E348A6632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AF07-3660-4A92-9C62-C02A17F0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427E-74D2-464A-9F95-B5C0173FD712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C0C3-058F-4020-B0E1-D1DCFFA52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24E8-AE61-49C9-8F81-68EC07D42F0D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CF3B-797A-443E-AAF3-A40D5278D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56ED25-343C-421E-8987-AE21B2D052A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3C6233A-EDA5-440B-9CA9-2A8CF025A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35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24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625969" y="1563688"/>
            <a:ext cx="740898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000" b="1" dirty="0" smtClean="0">
                <a:solidFill>
                  <a:schemeClr val="bg2"/>
                </a:solidFill>
                <a:latin typeface="Arial" charset="0"/>
              </a:rPr>
              <a:t>Jelena Vapa Tankosić</a:t>
            </a:r>
            <a:endParaRPr lang="sr-Latn-CS" sz="2000" b="1" dirty="0">
              <a:solidFill>
                <a:schemeClr val="bg2"/>
              </a:solidFill>
              <a:latin typeface="Arial" charset="0"/>
            </a:endParaRPr>
          </a:p>
          <a:p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sr-Latn-RS" sz="2400" b="1" dirty="0" smtClean="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Development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cooperation with third </a:t>
            </a:r>
            <a:r>
              <a:rPr lang="sr-Latn-RS" sz="2400" b="1" dirty="0" smtClean="0">
                <a:solidFill>
                  <a:schemeClr val="bg2"/>
                </a:solidFill>
                <a:latin typeface="Arial" charset="0"/>
              </a:rPr>
              <a:t>             		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countries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and humanitarian aid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55" y="298084"/>
            <a:ext cx="10972800" cy="1143000"/>
          </a:xfrm>
        </p:spPr>
        <p:txBody>
          <a:bodyPr/>
          <a:lstStyle/>
          <a:p>
            <a:r>
              <a:rPr lang="en-US" dirty="0"/>
              <a:t>Development cooperation with third              		countries and humanitarian aid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38" y="1844431"/>
            <a:ext cx="11660553" cy="4219210"/>
          </a:xfrm>
        </p:spPr>
        <p:txBody>
          <a:bodyPr/>
          <a:lstStyle/>
          <a:p>
            <a:r>
              <a:rPr lang="sr-Latn-RS" sz="2800" dirty="0" smtClean="0"/>
              <a:t>Development policy on of the main EU instruments </a:t>
            </a:r>
          </a:p>
          <a:p>
            <a:r>
              <a:rPr lang="sr-Latn-RS" sz="2800" dirty="0" smtClean="0"/>
              <a:t>Origins: Treaty of Rome (1957)</a:t>
            </a:r>
          </a:p>
          <a:p>
            <a:r>
              <a:rPr lang="sr-Latn-RS" sz="2800" dirty="0" smtClean="0"/>
              <a:t>Late 1950s European Development Fund</a:t>
            </a:r>
          </a:p>
          <a:p>
            <a:r>
              <a:rPr lang="sr-Latn-RS" sz="2800" dirty="0" smtClean="0"/>
              <a:t>Development policy as Community polcy (Maastrich Treaty 1992)</a:t>
            </a:r>
          </a:p>
          <a:p>
            <a:r>
              <a:rPr lang="sr-Latn-RS" sz="2800" dirty="0"/>
              <a:t>Development policy </a:t>
            </a:r>
            <a:r>
              <a:rPr lang="sr-Latn-RS" sz="2800" dirty="0" smtClean="0"/>
              <a:t>in the external action (</a:t>
            </a:r>
            <a:r>
              <a:rPr lang="sr-Latn-RS" sz="2800" dirty="0"/>
              <a:t>Lisabon Treaty </a:t>
            </a:r>
            <a:r>
              <a:rPr lang="sr-Latn-RS" sz="2800" dirty="0" smtClean="0"/>
              <a:t>2009)</a:t>
            </a:r>
          </a:p>
        </p:txBody>
      </p:sp>
    </p:spTree>
    <p:extLst>
      <p:ext uri="{BB962C8B-B14F-4D97-AF65-F5344CB8AC3E}">
        <p14:creationId xmlns:p14="http://schemas.microsoft.com/office/powerpoint/2010/main" val="40281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</a:t>
            </a:r>
            <a:r>
              <a:rPr lang="en-US" dirty="0" smtClean="0"/>
              <a:t>Development </a:t>
            </a:r>
            <a:r>
              <a:rPr lang="en-US" dirty="0"/>
              <a:t>cooperation with third              		</a:t>
            </a:r>
            <a:r>
              <a:rPr lang="en-US" dirty="0" smtClean="0"/>
              <a:t>countries </a:t>
            </a:r>
            <a:r>
              <a:rPr lang="en-US" dirty="0"/>
              <a:t>and humanitarian aid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54" y="1678354"/>
            <a:ext cx="109728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Development Cooperation Instrument (DCI) </a:t>
            </a:r>
            <a:endParaRPr lang="sr-Latn-RS" dirty="0" smtClean="0"/>
          </a:p>
          <a:p>
            <a:r>
              <a:rPr lang="en-US" dirty="0"/>
              <a:t>The European Development Fund (EDF</a:t>
            </a:r>
            <a:r>
              <a:rPr lang="en-US" dirty="0" smtClean="0"/>
              <a:t>)</a:t>
            </a:r>
            <a:endParaRPr lang="sr-Latn-RS" dirty="0" smtClean="0"/>
          </a:p>
          <a:p>
            <a:r>
              <a:rPr lang="de-DE" dirty="0" smtClean="0"/>
              <a:t>EIB</a:t>
            </a:r>
            <a:endParaRPr lang="sr-Latn-RS" dirty="0" smtClean="0"/>
          </a:p>
          <a:p>
            <a:r>
              <a:rPr lang="de-DE" dirty="0" smtClean="0"/>
              <a:t>EU </a:t>
            </a:r>
            <a:r>
              <a:rPr lang="de-DE" dirty="0"/>
              <a:t>blending mechanisms </a:t>
            </a:r>
          </a:p>
          <a:p>
            <a:r>
              <a:rPr lang="en-US" dirty="0" smtClean="0"/>
              <a:t>DCI</a:t>
            </a:r>
            <a:r>
              <a:rPr lang="en-US" dirty="0"/>
              <a:t>, EDF, ENI and </a:t>
            </a:r>
            <a:r>
              <a:rPr lang="en-US" dirty="0" smtClean="0"/>
              <a:t>IPA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1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046" y="415314"/>
            <a:ext cx="10902462" cy="944562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4000" dirty="0" smtClean="0"/>
              <a:t> H</a:t>
            </a:r>
            <a:r>
              <a:rPr lang="en-US" sz="4000" dirty="0" err="1" smtClean="0"/>
              <a:t>umanitarian</a:t>
            </a:r>
            <a:r>
              <a:rPr lang="en-US" sz="4000" dirty="0" smtClean="0"/>
              <a:t> </a:t>
            </a:r>
            <a:r>
              <a:rPr lang="en-US" sz="4000" dirty="0"/>
              <a:t>aid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1477107"/>
            <a:ext cx="12066954" cy="43911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RS" dirty="0" smtClean="0"/>
              <a:t>Article </a:t>
            </a:r>
            <a:r>
              <a:rPr lang="en-US" dirty="0" smtClean="0"/>
              <a:t>21 </a:t>
            </a:r>
            <a:r>
              <a:rPr lang="en-US" dirty="0"/>
              <a:t>of the “Treaty on European Union”, that sets out the principles for all EU external action, covering humanitarian action </a:t>
            </a:r>
            <a:endParaRPr lang="sr-Latn-R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Article </a:t>
            </a:r>
            <a:r>
              <a:rPr lang="en-US" dirty="0"/>
              <a:t>214 of the “Treaty on the Functioning of the European </a:t>
            </a:r>
            <a:r>
              <a:rPr lang="en-US" dirty="0" smtClean="0"/>
              <a:t>Union</a:t>
            </a:r>
            <a:r>
              <a:rPr lang="sr-Latn-RS" dirty="0" smtClean="0"/>
              <a:t>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European Consensus on Humanitarian Aid outlines the policy framework for the EU </a:t>
            </a:r>
            <a:r>
              <a:rPr lang="en-US" dirty="0" smtClean="0"/>
              <a:t>when </a:t>
            </a:r>
            <a:r>
              <a:rPr lang="en-US" dirty="0"/>
              <a:t>acting in response to humanitarian </a:t>
            </a:r>
            <a:r>
              <a:rPr lang="en-US" dirty="0" smtClean="0"/>
              <a:t>crises</a:t>
            </a:r>
            <a:endParaRPr lang="sr-Latn-R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humanitarian assistance funded by the EU is delivered in partnership with </a:t>
            </a:r>
            <a:r>
              <a:rPr lang="sr-Latn-RS" dirty="0" smtClean="0"/>
              <a:t>many </a:t>
            </a:r>
            <a:r>
              <a:rPr lang="en-US" dirty="0" err="1" smtClean="0"/>
              <a:t>organisations</a:t>
            </a:r>
            <a:r>
              <a:rPr lang="en-US" dirty="0"/>
              <a:t>: United Nations agencies, international </a:t>
            </a:r>
            <a:r>
              <a:rPr lang="en-US" dirty="0" err="1"/>
              <a:t>organisations</a:t>
            </a:r>
            <a:r>
              <a:rPr lang="en-US" dirty="0"/>
              <a:t> and non-governmental </a:t>
            </a:r>
            <a:r>
              <a:rPr lang="en-US" dirty="0" err="1"/>
              <a:t>organisations</a:t>
            </a:r>
            <a:r>
              <a:rPr lang="en-US" dirty="0"/>
              <a:t> (NGOs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0"/>
            <a:ext cx="10972800" cy="1143000"/>
          </a:xfrm>
        </p:spPr>
        <p:txBody>
          <a:bodyPr/>
          <a:lstStyle/>
          <a:p>
            <a:r>
              <a:rPr lang="en-US" dirty="0"/>
              <a:t>Humanitarian aid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998416"/>
            <a:ext cx="10972800" cy="4525963"/>
          </a:xfrm>
        </p:spPr>
        <p:txBody>
          <a:bodyPr/>
          <a:lstStyle/>
          <a:p>
            <a:r>
              <a:rPr lang="en-US" dirty="0"/>
              <a:t>Council Regulation (EC) No 1257/96 on humanitarian </a:t>
            </a:r>
            <a:r>
              <a:rPr lang="en-US" dirty="0" smtClean="0"/>
              <a:t>aid</a:t>
            </a:r>
            <a:endParaRPr lang="sr-Latn-RS" dirty="0" smtClean="0"/>
          </a:p>
          <a:p>
            <a:r>
              <a:rPr lang="en-US" dirty="0" smtClean="0"/>
              <a:t>Humanitarian </a:t>
            </a:r>
            <a:r>
              <a:rPr lang="en-US" dirty="0"/>
              <a:t>aid can be provided in many forms, each depending on the nature of the crisis, including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food and nutritional support;</a:t>
            </a:r>
          </a:p>
          <a:p>
            <a:r>
              <a:rPr lang="en-US" dirty="0"/>
              <a:t>medical assistance and psycho-social support;</a:t>
            </a:r>
          </a:p>
          <a:p>
            <a:r>
              <a:rPr lang="en-US" dirty="0"/>
              <a:t>water supplies and sanitation;</a:t>
            </a:r>
          </a:p>
          <a:p>
            <a:r>
              <a:rPr lang="en-US" dirty="0"/>
              <a:t>shelter;</a:t>
            </a:r>
          </a:p>
          <a:p>
            <a:r>
              <a:rPr lang="en-US" dirty="0"/>
              <a:t>emergency repairs to infrastructure;</a:t>
            </a:r>
          </a:p>
          <a:p>
            <a:r>
              <a:rPr lang="en-US" dirty="0"/>
              <a:t>demining;</a:t>
            </a:r>
          </a:p>
          <a:p>
            <a:r>
              <a:rPr lang="en-US" dirty="0"/>
              <a:t>education.</a:t>
            </a:r>
          </a:p>
        </p:txBody>
      </p:sp>
    </p:spTree>
    <p:extLst>
      <p:ext uri="{BB962C8B-B14F-4D97-AF65-F5344CB8AC3E}">
        <p14:creationId xmlns:p14="http://schemas.microsoft.com/office/powerpoint/2010/main" val="1870635536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1382</TotalTime>
  <Words>241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Stream</vt:lpstr>
      <vt:lpstr>PowerPoint Presentation</vt:lpstr>
      <vt:lpstr>Development cooperation with third                countries and humanitarian aid </vt:lpstr>
      <vt:lpstr>         Development cooperation with third                countries and humanitarian aid </vt:lpstr>
      <vt:lpstr> Humanitarian aid </vt:lpstr>
      <vt:lpstr>Humanitarian aid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Jelena</cp:lastModifiedBy>
  <cp:revision>52</cp:revision>
  <dcterms:created xsi:type="dcterms:W3CDTF">2020-11-18T09:53:25Z</dcterms:created>
  <dcterms:modified xsi:type="dcterms:W3CDTF">2021-09-06T10:06:22Z</dcterms:modified>
</cp:coreProperties>
</file>