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6" r:id="rId3"/>
    <p:sldId id="258" r:id="rId4"/>
    <p:sldId id="278" r:id="rId5"/>
    <p:sldId id="269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29" autoAdjust="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19D9-1DCD-454C-B8CC-3541A20D6726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4B94-748B-4701-9037-9A6393AD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80B-418E-42EF-8FE9-BF01427808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5B7C-2814-442A-8E16-2E1866A7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A4-E01C-4838-BE5B-D32B9624E49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8C10-D1EC-4E4B-8687-EEF88FA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56DC-A0D1-4CAF-8646-F42DBEC1647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19AF-2C00-40F9-B49B-A38DDD4F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512F-C7F4-4DD3-A368-E571838A1B5F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D7E8-BD0E-433C-BD41-1F60445D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B5B1-BFC3-4116-8543-B01439C2FE54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39AF-00B8-43C1-BCCB-517FBCCF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D4E2-82B6-40F9-9E8D-400284F828E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65B5-EE68-444A-9097-2597AD8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B889-39D6-49AD-A81D-4FACB0BA8DC5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14C-C5B8-483A-BDC4-F5BB0482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8F9-DE49-4994-B282-E47E348A663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AF07-3660-4A92-9C62-C02A17F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27E-74D2-464A-9F95-B5C0173FD712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C0C3-058F-4020-B0E1-D1DCFFA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24E8-AE61-49C9-8F81-68EC07D42F0D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CF3B-797A-443E-AAF3-A40D5278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6ED25-343C-421E-8987-AE21B2D052AB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6233A-EDA5-440B-9CA9-2A8CF025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acrefore/9780190228637.013.10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25969" y="1563688"/>
            <a:ext cx="706510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 dirty="0" smtClean="0">
                <a:solidFill>
                  <a:schemeClr val="bg2"/>
                </a:solidFill>
                <a:latin typeface="Arial" charset="0"/>
              </a:rPr>
              <a:t>        Jelena Vapa Tankosić</a:t>
            </a:r>
            <a:endParaRPr lang="sr-Latn-CS" sz="20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	Common commercial policy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7" y="165223"/>
            <a:ext cx="10972800" cy="1143000"/>
          </a:xfrm>
        </p:spPr>
        <p:txBody>
          <a:bodyPr/>
          <a:lstStyle/>
          <a:p>
            <a:r>
              <a:rPr lang="en-US" dirty="0"/>
              <a:t>Common commercial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54" y="1352062"/>
            <a:ext cx="11754338" cy="4711579"/>
          </a:xfrm>
        </p:spPr>
        <p:txBody>
          <a:bodyPr/>
          <a:lstStyle/>
          <a:p>
            <a:r>
              <a:rPr lang="en-US" sz="2800" dirty="0" smtClean="0"/>
              <a:t>EU </a:t>
            </a:r>
            <a:r>
              <a:rPr lang="en-US" sz="2800" dirty="0"/>
              <a:t>is the world’s leading commercial power and largest trading </a:t>
            </a:r>
            <a:r>
              <a:rPr lang="en-US" sz="2800" dirty="0" smtClean="0"/>
              <a:t>bloc</a:t>
            </a:r>
            <a:r>
              <a:rPr lang="sr-Latn-RS" sz="2800" dirty="0" smtClean="0"/>
              <a:t>.</a:t>
            </a:r>
          </a:p>
          <a:p>
            <a:r>
              <a:rPr lang="en-US" sz="2800" dirty="0"/>
              <a:t>EU is </a:t>
            </a:r>
            <a:r>
              <a:rPr lang="en-US" sz="2800" dirty="0" smtClean="0"/>
              <a:t>the </a:t>
            </a:r>
            <a:r>
              <a:rPr lang="en-US" sz="2800" dirty="0"/>
              <a:t>world’s biggest exporter of services and that services represent about 70 % of its </a:t>
            </a:r>
            <a:r>
              <a:rPr lang="en-US" sz="2800" dirty="0" smtClean="0"/>
              <a:t>GDP</a:t>
            </a:r>
            <a:r>
              <a:rPr lang="sr-Latn-RS" sz="2800" dirty="0" smtClean="0"/>
              <a:t>.</a:t>
            </a:r>
          </a:p>
          <a:p>
            <a:r>
              <a:rPr lang="en-US" sz="2800" dirty="0"/>
              <a:t>EU's most developed external policy. </a:t>
            </a:r>
          </a:p>
          <a:p>
            <a:r>
              <a:rPr lang="sr-Latn-RS" sz="2800" dirty="0" smtClean="0"/>
              <a:t>C</a:t>
            </a:r>
            <a:r>
              <a:rPr lang="en-US" sz="2800" dirty="0" err="1" smtClean="0"/>
              <a:t>onducted</a:t>
            </a:r>
            <a:r>
              <a:rPr lang="en-US" sz="2800" dirty="0" smtClean="0"/>
              <a:t> </a:t>
            </a:r>
            <a:r>
              <a:rPr lang="en-US" sz="2800" dirty="0"/>
              <a:t>in the context of the principles and objectives of the Union's external action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r>
              <a:rPr lang="sr-Latn-RS" sz="2800" dirty="0" smtClean="0"/>
              <a:t>Interface between c</a:t>
            </a:r>
            <a:r>
              <a:rPr lang="en-US" sz="2800" dirty="0" err="1" smtClean="0"/>
              <a:t>ommon</a:t>
            </a:r>
            <a:r>
              <a:rPr lang="en-US" sz="2800" dirty="0" smtClean="0"/>
              <a:t> </a:t>
            </a:r>
            <a:r>
              <a:rPr lang="en-US" sz="2800" dirty="0"/>
              <a:t>market and external EU partners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r>
              <a:rPr lang="sr-Latn-RS" sz="2800" dirty="0" smtClean="0"/>
              <a:t>Exlusive competence of the Union.</a:t>
            </a:r>
          </a:p>
          <a:p>
            <a:r>
              <a:rPr lang="en-US" sz="2800" dirty="0" smtClean="0"/>
              <a:t>EU </a:t>
            </a:r>
            <a:r>
              <a:rPr lang="en-US" sz="2800" dirty="0"/>
              <a:t>member states delegate authority to the European Commission to negotiate their external trade relations.</a:t>
            </a:r>
          </a:p>
          <a:p>
            <a:endParaRPr lang="sr-Latn-R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8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046" y="415314"/>
            <a:ext cx="10902462" cy="944562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4000" dirty="0" smtClean="0"/>
              <a:t> </a:t>
            </a:r>
            <a:r>
              <a:rPr lang="sr-Latn-RS" sz="4000" dirty="0"/>
              <a:t>C</a:t>
            </a:r>
            <a:r>
              <a:rPr lang="en-US" sz="4000" dirty="0" err="1" smtClean="0"/>
              <a:t>ommon</a:t>
            </a:r>
            <a:r>
              <a:rPr lang="en-US" sz="4000" dirty="0" smtClean="0"/>
              <a:t> </a:t>
            </a:r>
            <a:r>
              <a:rPr lang="en-US" sz="4000" dirty="0"/>
              <a:t>commercial </a:t>
            </a:r>
            <a:r>
              <a:rPr lang="en-US" sz="4000" dirty="0" smtClean="0"/>
              <a:t>policy is based on: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477107"/>
            <a:ext cx="12066954" cy="43911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uniform principles, </a:t>
            </a:r>
            <a:r>
              <a:rPr lang="sr-Latn-RS" dirty="0" smtClean="0"/>
              <a:t>in regard to </a:t>
            </a:r>
            <a:r>
              <a:rPr lang="en-US" dirty="0" smtClean="0"/>
              <a:t>changes </a:t>
            </a:r>
            <a:r>
              <a:rPr lang="en-US" dirty="0"/>
              <a:t>in customs rates,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RS" dirty="0"/>
              <a:t>t</a:t>
            </a:r>
            <a:r>
              <a:rPr lang="sr-Latn-RS" dirty="0" smtClean="0"/>
              <a:t>he c</a:t>
            </a:r>
            <a:r>
              <a:rPr lang="en-US" dirty="0" err="1" smtClean="0"/>
              <a:t>onclu</a:t>
            </a:r>
            <a:r>
              <a:rPr lang="sr-Latn-RS" dirty="0" smtClean="0"/>
              <a:t>sion of </a:t>
            </a:r>
            <a:r>
              <a:rPr lang="en-US" dirty="0" smtClean="0"/>
              <a:t>customs </a:t>
            </a:r>
            <a:r>
              <a:rPr lang="en-US" dirty="0"/>
              <a:t>and trade agreements related to trade in goods and services,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RS" dirty="0"/>
              <a:t>t</a:t>
            </a:r>
            <a:r>
              <a:rPr lang="sr-Latn-RS" dirty="0" smtClean="0"/>
              <a:t>he </a:t>
            </a:r>
            <a:r>
              <a:rPr lang="en-US" dirty="0" smtClean="0"/>
              <a:t>commercial </a:t>
            </a:r>
            <a:r>
              <a:rPr lang="en-US" dirty="0"/>
              <a:t>aspects of intellectual property,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foreign direct investment,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RS" dirty="0"/>
              <a:t>t</a:t>
            </a:r>
            <a:r>
              <a:rPr lang="sr-Latn-RS" dirty="0" smtClean="0"/>
              <a:t>he </a:t>
            </a:r>
            <a:r>
              <a:rPr lang="en-US" dirty="0" smtClean="0"/>
              <a:t>achieving </a:t>
            </a:r>
            <a:r>
              <a:rPr lang="sr-Latn-RS" dirty="0" smtClean="0"/>
              <a:t>of </a:t>
            </a:r>
            <a:r>
              <a:rPr lang="en-US" dirty="0" smtClean="0"/>
              <a:t>uniformity </a:t>
            </a:r>
            <a:r>
              <a:rPr lang="en-US" dirty="0"/>
              <a:t>of liberalization measures, export policy and trade protection measures such as those taken in the event of dumping or subsidies.</a:t>
            </a: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commercial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Case study</a:t>
            </a:r>
            <a:r>
              <a:rPr lang="sr-Latn-RS" dirty="0" smtClean="0"/>
              <a:t>: </a:t>
            </a:r>
          </a:p>
          <a:p>
            <a:pPr marL="0" indent="0">
              <a:buNone/>
            </a:pPr>
            <a:r>
              <a:rPr lang="sr-Latn-RS" dirty="0" smtClean="0"/>
              <a:t>EU Trade negotions</a:t>
            </a:r>
          </a:p>
          <a:p>
            <a:r>
              <a:rPr lang="sr-Latn-RS" dirty="0" smtClean="0"/>
              <a:t>Agricultural subsidies</a:t>
            </a:r>
          </a:p>
          <a:p>
            <a:r>
              <a:rPr lang="sr-Latn-RS" dirty="0" smtClean="0"/>
              <a:t>Rules on public procurement</a:t>
            </a:r>
          </a:p>
          <a:p>
            <a:r>
              <a:rPr lang="sr-Latn-RS" dirty="0"/>
              <a:t>Rules on </a:t>
            </a:r>
            <a:r>
              <a:rPr lang="sr-Latn-RS" dirty="0" smtClean="0"/>
              <a:t>food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6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91" y="1248509"/>
            <a:ext cx="11426093" cy="430823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Bièvre</a:t>
            </a:r>
            <a:r>
              <a:rPr lang="en-US" dirty="0"/>
              <a:t>, D., &amp; </a:t>
            </a:r>
            <a:r>
              <a:rPr lang="en-US" dirty="0" err="1"/>
              <a:t>Gstöhl</a:t>
            </a:r>
            <a:r>
              <a:rPr lang="en-US" dirty="0"/>
              <a:t>, S. (2018). The trade policy of the European Union. London: Palgrave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spcAft>
                <a:spcPts val="0"/>
              </a:spcAft>
            </a:pPr>
            <a:r>
              <a:rPr lang="en-US" dirty="0" err="1">
                <a:effectLst/>
                <a:latin typeface="Times New Roman"/>
                <a:ea typeface="Times New Roman"/>
              </a:rPr>
              <a:t>Adriaensen</a:t>
            </a:r>
            <a:r>
              <a:rPr lang="en-US" dirty="0">
                <a:effectLst/>
                <a:latin typeface="Times New Roman"/>
                <a:ea typeface="Times New Roman"/>
              </a:rPr>
              <a:t>, J. (2020). The Common Commercial Policy. In Oxford Research Encyclopedia of Politics Oxford University Press. </a:t>
            </a:r>
            <a:r>
              <a:rPr lang="en-US" dirty="0">
                <a:effectLst/>
                <a:latin typeface="Times New Roman"/>
                <a:ea typeface="Times New Roman"/>
                <a:hlinkClick r:id="rId2"/>
              </a:rPr>
              <a:t>https://</a:t>
            </a:r>
            <a:r>
              <a:rPr lang="en-US" dirty="0" smtClean="0">
                <a:effectLst/>
                <a:latin typeface="Times New Roman"/>
                <a:ea typeface="Times New Roman"/>
                <a:hlinkClick r:id="rId2"/>
              </a:rPr>
              <a:t>doi.org/10.1093/acrefore/9780190228637.013.1098</a:t>
            </a:r>
            <a:endParaRPr lang="sr-Latn-RS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r-Latn-CS" dirty="0" smtClean="0">
                <a:effectLst/>
                <a:latin typeface="Times New Roman"/>
                <a:ea typeface="Times New Roman"/>
              </a:rPr>
              <a:t>Leblond</a:t>
            </a:r>
            <a:r>
              <a:rPr lang="sr-Latn-CS" dirty="0">
                <a:effectLst/>
                <a:latin typeface="Times New Roman"/>
                <a:ea typeface="Times New Roman"/>
              </a:rPr>
              <a:t>, P., Viju-Miljusevic, C. (2019). EU trade policy in the twenty-first century: Change, continuity 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and</a:t>
            </a:r>
            <a:r>
              <a:rPr lang="sr-Latn-RS" dirty="0" smtClean="0">
                <a:effectLst/>
                <a:latin typeface="Times New Roman"/>
                <a:ea typeface="Times New Roman"/>
              </a:rPr>
              <a:t> </a:t>
            </a:r>
            <a:r>
              <a:rPr lang="sr-Latn-CS" dirty="0" smtClean="0">
                <a:effectLst/>
                <a:latin typeface="Times New Roman"/>
                <a:ea typeface="Times New Roman"/>
              </a:rPr>
              <a:t>challenges</a:t>
            </a:r>
            <a:r>
              <a:rPr lang="sr-Latn-CS" dirty="0">
                <a:effectLst/>
                <a:latin typeface="Times New Roman"/>
                <a:ea typeface="Times New Roman"/>
              </a:rPr>
              <a:t>. Journal of European Public Policy, 26(12), pp.1836–1846.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2939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408</TotalTime>
  <Words>287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Stream</vt:lpstr>
      <vt:lpstr>PowerPoint Presentation</vt:lpstr>
      <vt:lpstr>Common commercial policy </vt:lpstr>
      <vt:lpstr> Common commercial policy is based on:</vt:lpstr>
      <vt:lpstr>Common commercial policy 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Jelena</cp:lastModifiedBy>
  <cp:revision>44</cp:revision>
  <dcterms:created xsi:type="dcterms:W3CDTF">2020-11-18T09:53:25Z</dcterms:created>
  <dcterms:modified xsi:type="dcterms:W3CDTF">2021-09-06T10:01:56Z</dcterms:modified>
</cp:coreProperties>
</file>