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257" r:id="rId2"/>
    <p:sldId id="276" r:id="rId3"/>
    <p:sldId id="282" r:id="rId4"/>
    <p:sldId id="258" r:id="rId5"/>
    <p:sldId id="283" r:id="rId6"/>
    <p:sldId id="284" r:id="rId7"/>
    <p:sldId id="285" r:id="rId8"/>
    <p:sldId id="286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429" autoAdjust="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33F37-8C44-4012-8A38-957B9B9EAB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6D731-0F5D-481D-AEA7-6DC298E2E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9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D731-0F5D-481D-AEA7-6DC298E2EE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9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45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5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A19D9-1DCD-454C-B8CC-3541A20D6726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74B94-748B-4701-9037-9A6393AD3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1A80B-418E-42EF-8FE9-BF014278080D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F5B7C-2814-442A-8E16-2E1866A77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6DEA4-E01C-4838-BE5B-D32B9624E49C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A8C10-D1EC-4E4B-8687-EEF88FABA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156DC-A0D1-4CAF-8646-F42DBEC1647B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B19AF-2C00-40F9-B49B-A38DDD4F5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8512F-C7F4-4DD3-A368-E571838A1B5F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1D7E8-BD0E-433C-BD41-1F60445D1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3B5B1-BFC3-4116-8543-B01439C2FE54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D39AF-00B8-43C1-BCCB-517FBCCF2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BD4E2-82B6-40F9-9E8D-400284F828E5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565B5-EE68-444A-9097-2597AD858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1B889-39D6-49AD-A81D-4FACB0BA8DC5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D614C-C5B8-483A-BDC4-F5BB0482E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A8F9-DE49-4994-B282-E47E348A6632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AF07-3660-4A92-9C62-C02A17F09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427E-74D2-464A-9F95-B5C0173FD712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3C0C3-058F-4020-B0E1-D1DCFFA52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C24E8-AE61-49C9-8F81-68EC07D42F0D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6CF3B-797A-443E-AAF3-A40D5278D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B56ED25-343C-421E-8987-AE21B2D052AB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3C6233A-EDA5-440B-9CA9-2A8CF025A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35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235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35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35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/>
          <a:p>
            <a:pPr eaLnBrk="1" hangingPunct="1">
              <a:defRPr/>
            </a:pPr>
            <a:endParaRPr lang="en-US" sz="8000"/>
          </a:p>
        </p:txBody>
      </p:sp>
      <p:sp>
        <p:nvSpPr>
          <p:cNvPr id="13314" name="Subtitle 2"/>
          <p:cNvSpPr>
            <a:spLocks noGrp="1"/>
          </p:cNvSpPr>
          <p:nvPr>
            <p:ph type="subTitle" idx="4294967295"/>
          </p:nvPr>
        </p:nvSpPr>
        <p:spPr>
          <a:xfrm>
            <a:off x="1325563" y="3448050"/>
            <a:ext cx="9540875" cy="1722438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2800"/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625969" y="1563688"/>
            <a:ext cx="7408985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CS" sz="2400" b="1" dirty="0">
                <a:solidFill>
                  <a:schemeClr val="bg2"/>
                </a:solidFill>
                <a:latin typeface="Arial" charset="0"/>
              </a:rPr>
              <a:t>Jean Monnet Module</a:t>
            </a:r>
          </a:p>
          <a:p>
            <a:pPr algn="ctr"/>
            <a:r>
              <a:rPr lang="sr-Latn-CS" sz="2400" b="1" dirty="0">
                <a:solidFill>
                  <a:schemeClr val="bg2"/>
                </a:solidFill>
                <a:latin typeface="Arial" charset="0"/>
              </a:rPr>
              <a:t>Application of EU values in the policies of candidate states / AEUPCS</a:t>
            </a:r>
          </a:p>
          <a:p>
            <a:pPr algn="ctr"/>
            <a:endParaRPr lang="sr-Latn-CS" sz="2400" b="1" dirty="0">
              <a:solidFill>
                <a:schemeClr val="bg2"/>
              </a:solidFill>
              <a:latin typeface="Arial" charset="0"/>
            </a:endParaRPr>
          </a:p>
          <a:p>
            <a:pPr algn="ctr"/>
            <a:endParaRPr lang="sr-Latn-CS" sz="2400" b="1" dirty="0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sr-Latn-CS" sz="2000" b="1" dirty="0" smtClean="0">
                <a:solidFill>
                  <a:schemeClr val="bg2"/>
                </a:solidFill>
                <a:latin typeface="Arial" charset="0"/>
              </a:rPr>
              <a:t>Jelena Vapa Tankosić</a:t>
            </a:r>
            <a:endParaRPr lang="sr-Latn-CS" sz="2000" b="1" dirty="0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sr-Latn-RS" sz="2400" b="1" dirty="0" smtClean="0">
                <a:solidFill>
                  <a:schemeClr val="bg2"/>
                </a:solidFill>
                <a:latin typeface="Arial" charset="0"/>
              </a:rPr>
              <a:t>     </a:t>
            </a:r>
            <a:r>
              <a:rPr lang="en-US" sz="2400" b="1" dirty="0">
                <a:solidFill>
                  <a:schemeClr val="bg2"/>
                </a:solidFill>
                <a:latin typeface="Arial" charset="0"/>
              </a:rPr>
              <a:t>Accession of Serbia to the EU: </a:t>
            </a:r>
            <a:r>
              <a:rPr lang="sr-Latn-RS" sz="2400" b="1" dirty="0" smtClean="0">
                <a:solidFill>
                  <a:schemeClr val="bg2"/>
                </a:solidFill>
                <a:latin typeface="Arial" charset="0"/>
              </a:rPr>
              <a:t>C</a:t>
            </a:r>
            <a:r>
              <a:rPr lang="en-US" sz="2400" b="1" dirty="0" err="1" smtClean="0">
                <a:solidFill>
                  <a:schemeClr val="bg2"/>
                </a:solidFill>
                <a:latin typeface="Arial" charset="0"/>
              </a:rPr>
              <a:t>hapter</a:t>
            </a:r>
            <a:r>
              <a:rPr lang="en-US" sz="2400" b="1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chemeClr val="bg2"/>
                </a:solidFill>
                <a:latin typeface="Arial" charset="0"/>
              </a:rPr>
              <a:t>30 </a:t>
            </a:r>
            <a:r>
              <a:rPr lang="sr-Latn-RS" sz="2400" b="1" dirty="0" smtClean="0">
                <a:solidFill>
                  <a:schemeClr val="bg2"/>
                </a:solidFill>
                <a:latin typeface="Arial" charset="0"/>
              </a:rPr>
              <a:t>- </a:t>
            </a:r>
            <a:r>
              <a:rPr lang="en-US" sz="2400" b="1" dirty="0" smtClean="0">
                <a:solidFill>
                  <a:schemeClr val="bg2"/>
                </a:solidFill>
                <a:latin typeface="Arial" charset="0"/>
              </a:rPr>
              <a:t>External </a:t>
            </a:r>
            <a:r>
              <a:rPr lang="en-US" sz="2400" b="1" dirty="0">
                <a:solidFill>
                  <a:schemeClr val="bg2"/>
                </a:solidFill>
                <a:latin typeface="Arial" charset="0"/>
              </a:rPr>
              <a:t>economic relations, main problems and 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55" y="524731"/>
            <a:ext cx="10972800" cy="1143000"/>
          </a:xfrm>
        </p:spPr>
        <p:txBody>
          <a:bodyPr/>
          <a:lstStyle/>
          <a:p>
            <a:r>
              <a:rPr lang="en-US" dirty="0"/>
              <a:t>Accession of Serbia to the EU: Chapter 30 - External economic relations, main problems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3" y="2336801"/>
            <a:ext cx="11660553" cy="4219210"/>
          </a:xfrm>
        </p:spPr>
        <p:txBody>
          <a:bodyPr/>
          <a:lstStyle/>
          <a:p>
            <a:r>
              <a:rPr lang="sr-Latn-RS" sz="2800" dirty="0"/>
              <a:t>T</a:t>
            </a:r>
            <a:r>
              <a:rPr lang="en-US" sz="2800" dirty="0" smtClean="0"/>
              <a:t>he </a:t>
            </a:r>
            <a:r>
              <a:rPr lang="en-US" sz="2800" dirty="0" err="1"/>
              <a:t>acquis</a:t>
            </a:r>
            <a:r>
              <a:rPr lang="en-US" sz="2800" dirty="0"/>
              <a:t> </a:t>
            </a:r>
            <a:r>
              <a:rPr lang="en-US" sz="2800" dirty="0" err="1"/>
              <a:t>communautaire</a:t>
            </a:r>
            <a:r>
              <a:rPr lang="en-US" sz="2800" dirty="0"/>
              <a:t> in Chapter 30 - Foreign Economic </a:t>
            </a:r>
            <a:r>
              <a:rPr lang="en-US" sz="2800" dirty="0" smtClean="0"/>
              <a:t>Relations</a:t>
            </a:r>
            <a:r>
              <a:rPr lang="sr-Latn-RS" sz="2800" dirty="0" smtClean="0"/>
              <a:t>.</a:t>
            </a:r>
            <a:endParaRPr lang="sr-Latn-R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Republic of Serbia will implement the </a:t>
            </a:r>
            <a:r>
              <a:rPr lang="en-US" sz="2800" dirty="0" err="1" smtClean="0"/>
              <a:t>acquis</a:t>
            </a:r>
            <a:r>
              <a:rPr lang="en-US" sz="2800" dirty="0" smtClean="0"/>
              <a:t> </a:t>
            </a:r>
            <a:r>
              <a:rPr lang="en-US" sz="2800" dirty="0" err="1" smtClean="0"/>
              <a:t>communautaire</a:t>
            </a:r>
            <a:r>
              <a:rPr lang="sr-Latn-RS" sz="2800" dirty="0"/>
              <a:t> </a:t>
            </a:r>
            <a:r>
              <a:rPr lang="en-US" sz="2800" dirty="0" smtClean="0"/>
              <a:t>covered </a:t>
            </a:r>
            <a:r>
              <a:rPr lang="en-US" sz="2800" dirty="0"/>
              <a:t>by this chapter, until accession to the EU, in accordance with the results of the negotiations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The Republic of Serbia does not request any special derogations or transition periods in the implementation of the </a:t>
            </a:r>
            <a:r>
              <a:rPr lang="en-US" sz="2800" dirty="0" err="1"/>
              <a:t>acquis</a:t>
            </a:r>
            <a:r>
              <a:rPr lang="en-US" sz="2800" dirty="0"/>
              <a:t> in this chapter.</a:t>
            </a:r>
            <a:endParaRPr lang="sr-Latn-RS" sz="2800" dirty="0" smtClean="0"/>
          </a:p>
        </p:txBody>
      </p:sp>
    </p:spTree>
    <p:extLst>
      <p:ext uri="{BB962C8B-B14F-4D97-AF65-F5344CB8AC3E}">
        <p14:creationId xmlns:p14="http://schemas.microsoft.com/office/powerpoint/2010/main" val="40281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8422"/>
            <a:ext cx="10972800" cy="1143000"/>
          </a:xfrm>
        </p:spPr>
        <p:txBody>
          <a:bodyPr/>
          <a:lstStyle/>
          <a:p>
            <a:r>
              <a:rPr lang="sr-Latn-RS" dirty="0" smtClean="0"/>
              <a:t>           </a:t>
            </a:r>
            <a:r>
              <a:rPr lang="en-US" dirty="0"/>
              <a:t>Law on Foreign Trade Operations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69" y="1936261"/>
            <a:ext cx="113792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The Law on Foreign Trade Operations (“Official Gazette of the RS”, No. 36/09, 36/11 - other law, 88/11 and 89/15 - other law) is a systemic law that regulates foreign trade operations and the application of trade policy measures.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The law regulates the basic principles of foreign trade operations, conditions and procedures for the adoption of trade policy measures, including trade protection measures (anti-dumping, compensatory and measures for protection against excessive imports).</a:t>
            </a:r>
          </a:p>
        </p:txBody>
      </p:sp>
    </p:spTree>
    <p:extLst>
      <p:ext uri="{BB962C8B-B14F-4D97-AF65-F5344CB8AC3E}">
        <p14:creationId xmlns:p14="http://schemas.microsoft.com/office/powerpoint/2010/main" val="73891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93969" y="555991"/>
            <a:ext cx="10902462" cy="944562"/>
          </a:xfrm>
        </p:spPr>
        <p:txBody>
          <a:bodyPr/>
          <a:lstStyle/>
          <a:p>
            <a:pPr eaLnBrk="1" hangingPunct="1">
              <a:defRPr/>
            </a:pPr>
            <a:r>
              <a:rPr lang="sr-Latn-RS" sz="4000" dirty="0" smtClean="0"/>
              <a:t>      </a:t>
            </a:r>
            <a:r>
              <a:rPr lang="sr-Latn-RS" dirty="0" smtClean="0">
                <a:solidFill>
                  <a:srgbClr val="E5E5FF"/>
                </a:solidFill>
              </a:rPr>
              <a:t>F</a:t>
            </a:r>
            <a:r>
              <a:rPr lang="en-US" dirty="0" err="1" smtClean="0">
                <a:solidFill>
                  <a:srgbClr val="E5E5FF"/>
                </a:solidFill>
              </a:rPr>
              <a:t>ree</a:t>
            </a:r>
            <a:r>
              <a:rPr lang="en-US" dirty="0" smtClean="0">
                <a:solidFill>
                  <a:srgbClr val="E5E5FF"/>
                </a:solidFill>
              </a:rPr>
              <a:t> </a:t>
            </a:r>
            <a:r>
              <a:rPr lang="en-US" dirty="0">
                <a:solidFill>
                  <a:srgbClr val="E5E5FF"/>
                </a:solidFill>
              </a:rPr>
              <a:t>trade agreements </a:t>
            </a:r>
            <a:endParaRPr lang="en-US" sz="4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231" y="2031998"/>
            <a:ext cx="12074769" cy="428173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 Republic of Serbia is currently implementing free trade agreements with</a:t>
            </a:r>
            <a:r>
              <a:rPr lang="en-US" dirty="0" smtClean="0"/>
              <a:t>: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 European Union (Stabilization and Association Agreement between the European Communities and their Member States, of the one part, and the Republic of Serbia, of the other part - "Official Gazette of RS - International Agreements", No. 83/08 and 12/14);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EFTA (Free Trade Agreement between the Republic of Serbia and the EFTA States - "Official Gazette of RS - International Agreements", No. 6/10 and 19/15</a:t>
            </a:r>
            <a:r>
              <a:rPr lang="en-US" dirty="0" smtClean="0"/>
              <a:t>);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         </a:t>
            </a:r>
            <a:r>
              <a:rPr lang="sr-Latn-RS" dirty="0" smtClean="0"/>
              <a:t>F</a:t>
            </a:r>
            <a:r>
              <a:rPr lang="en-US" dirty="0" err="1" smtClean="0"/>
              <a:t>ree</a:t>
            </a:r>
            <a:r>
              <a:rPr lang="en-US" dirty="0" smtClean="0"/>
              <a:t> </a:t>
            </a:r>
            <a:r>
              <a:rPr lang="en-US" dirty="0"/>
              <a:t>trade agreements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538" y="1477106"/>
            <a:ext cx="11738707" cy="4492748"/>
          </a:xfrm>
        </p:spPr>
        <p:txBody>
          <a:bodyPr/>
          <a:lstStyle/>
          <a:p>
            <a:r>
              <a:rPr lang="en-US" dirty="0"/>
              <a:t>CEFTA </a:t>
            </a:r>
            <a:r>
              <a:rPr lang="en-US" dirty="0" smtClean="0"/>
              <a:t>(CEFTA </a:t>
            </a:r>
            <a:r>
              <a:rPr lang="en-US" dirty="0"/>
              <a:t>2006 - "Official Gazette of RS - International Agreements", No. 88/07 and 8/11);</a:t>
            </a:r>
          </a:p>
          <a:p>
            <a:r>
              <a:rPr lang="en-US" dirty="0"/>
              <a:t>The Republic of Turkey (Free Trade Agreement between the Republic of Turkey and the Republic of Serbia - "Official Gazette of the RS - International Agreements", No. 105/09);</a:t>
            </a:r>
          </a:p>
          <a:p>
            <a:r>
              <a:rPr lang="en-US" dirty="0" smtClean="0"/>
              <a:t>member </a:t>
            </a:r>
            <a:r>
              <a:rPr lang="en-US" dirty="0"/>
              <a:t>states of the Eurasian Economic Union: the Russian Federation (Agreement between the Federal Government of the Federal Republic of Yugoslavia and the Government of the Russian Federation on Free Trade - "Official Gazette of the RS - International Agreements", No. 1/01 and 8/11),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17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61" y="595069"/>
            <a:ext cx="10972800" cy="1143000"/>
          </a:xfrm>
        </p:spPr>
        <p:txBody>
          <a:bodyPr/>
          <a:lstStyle/>
          <a:p>
            <a:r>
              <a:rPr lang="sr-Latn-RS" dirty="0" smtClean="0"/>
              <a:t>F</a:t>
            </a:r>
            <a:r>
              <a:rPr lang="en-US" dirty="0" err="1" smtClean="0"/>
              <a:t>ree</a:t>
            </a:r>
            <a:r>
              <a:rPr lang="en-US" dirty="0" smtClean="0"/>
              <a:t> </a:t>
            </a:r>
            <a:r>
              <a:rPr lang="en-US" dirty="0"/>
              <a:t>trade agreements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816" y="2248877"/>
            <a:ext cx="10972800" cy="4525963"/>
          </a:xfrm>
        </p:spPr>
        <p:txBody>
          <a:bodyPr/>
          <a:lstStyle/>
          <a:p>
            <a:r>
              <a:rPr lang="en-US" dirty="0"/>
              <a:t>Republic of Belarus (Free Trade Agreement between the Republic of Serbia and the Republic of Belarus - "Official Gazette of RS </a:t>
            </a:r>
            <a:r>
              <a:rPr lang="en-US" dirty="0" smtClean="0"/>
              <a:t>– International</a:t>
            </a:r>
            <a:r>
              <a:rPr lang="sr-Latn-RS" dirty="0" smtClean="0"/>
              <a:t> </a:t>
            </a:r>
            <a:r>
              <a:rPr lang="en-US" dirty="0" smtClean="0"/>
              <a:t>contract</a:t>
            </a:r>
            <a:r>
              <a:rPr lang="en-US" dirty="0"/>
              <a:t>, no. 105/09 and 8/11) </a:t>
            </a:r>
            <a:endParaRPr lang="sr-Latn-RS" dirty="0" smtClean="0"/>
          </a:p>
          <a:p>
            <a:r>
              <a:rPr lang="en-US" dirty="0" smtClean="0"/>
              <a:t>the </a:t>
            </a:r>
            <a:r>
              <a:rPr lang="en-US" dirty="0"/>
              <a:t>Republic of Kazakhstan (Free Trade Agreement between the Government of the Republic of Serbia and the Government of the Republic of Kazakhstan - "Official Gazette of the RS - International Agreements", No. 11/10).</a:t>
            </a:r>
          </a:p>
        </p:txBody>
      </p:sp>
    </p:spTree>
    <p:extLst>
      <p:ext uri="{BB962C8B-B14F-4D97-AF65-F5344CB8AC3E}">
        <p14:creationId xmlns:p14="http://schemas.microsoft.com/office/powerpoint/2010/main" val="170897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69" y="470022"/>
            <a:ext cx="10972800" cy="1143000"/>
          </a:xfrm>
        </p:spPr>
        <p:txBody>
          <a:bodyPr/>
          <a:lstStyle/>
          <a:p>
            <a:r>
              <a:rPr lang="sr-Latn-RS" dirty="0"/>
              <a:t>M</a:t>
            </a:r>
            <a:r>
              <a:rPr lang="en-US" dirty="0" err="1" smtClean="0"/>
              <a:t>ain</a:t>
            </a:r>
            <a:r>
              <a:rPr lang="en-US" dirty="0" smtClean="0"/>
              <a:t> </a:t>
            </a:r>
            <a:r>
              <a:rPr lang="en-US" dirty="0"/>
              <a:t>problems and challenges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92" y="1772140"/>
            <a:ext cx="11809046" cy="4525963"/>
          </a:xfrm>
        </p:spPr>
        <p:txBody>
          <a:bodyPr/>
          <a:lstStyle/>
          <a:p>
            <a:r>
              <a:rPr lang="sr-Latn-RS" dirty="0" smtClean="0"/>
              <a:t>For the process of </a:t>
            </a:r>
            <a:r>
              <a:rPr lang="en-US" dirty="0" smtClean="0"/>
              <a:t>accession </a:t>
            </a:r>
            <a:r>
              <a:rPr lang="en-US" dirty="0"/>
              <a:t>to the </a:t>
            </a:r>
            <a:r>
              <a:rPr lang="en-US" dirty="0" smtClean="0"/>
              <a:t>EU</a:t>
            </a:r>
            <a:r>
              <a:rPr lang="sr-Latn-RS" dirty="0" smtClean="0"/>
              <a:t>, t</a:t>
            </a:r>
            <a:r>
              <a:rPr lang="en-US" dirty="0" smtClean="0"/>
              <a:t>he </a:t>
            </a:r>
            <a:r>
              <a:rPr lang="en-US" dirty="0"/>
              <a:t>Republic of Serbia </a:t>
            </a:r>
            <a:r>
              <a:rPr lang="sr-Latn-RS" dirty="0" smtClean="0"/>
              <a:t>needs to </a:t>
            </a:r>
            <a:r>
              <a:rPr lang="en-US" dirty="0" smtClean="0"/>
              <a:t>fully </a:t>
            </a:r>
            <a:r>
              <a:rPr lang="en-US" dirty="0"/>
              <a:t>implement the common trade policy of the European </a:t>
            </a:r>
            <a:r>
              <a:rPr lang="en-US" dirty="0" smtClean="0"/>
              <a:t>Union</a:t>
            </a:r>
            <a:r>
              <a:rPr lang="sr-Latn-RS" dirty="0"/>
              <a:t> </a:t>
            </a:r>
            <a:r>
              <a:rPr lang="sr-Latn-RS" dirty="0" smtClean="0"/>
              <a:t>and</a:t>
            </a:r>
            <a:r>
              <a:rPr lang="en-US" dirty="0" smtClean="0"/>
              <a:t> </a:t>
            </a:r>
            <a:r>
              <a:rPr lang="en-US" dirty="0"/>
              <a:t>apply the EU foreign trade and customs regime for all goods and services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/>
              <a:t>The </a:t>
            </a:r>
            <a:r>
              <a:rPr lang="en-US" dirty="0" err="1"/>
              <a:t>acquis</a:t>
            </a:r>
            <a:r>
              <a:rPr lang="en-US" dirty="0"/>
              <a:t> for Chapter 30 consists largely of directly applicable EU legislation, which stems mainly from the European Union's multilateral and bilateral trade obligations, as well as a large number of autonomous trade measures. </a:t>
            </a:r>
            <a:endParaRPr lang="sr-Latn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1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154" y="384053"/>
            <a:ext cx="10972800" cy="1143000"/>
          </a:xfrm>
        </p:spPr>
        <p:txBody>
          <a:bodyPr/>
          <a:lstStyle/>
          <a:p>
            <a:r>
              <a:rPr lang="sr-Latn-RS" dirty="0" smtClean="0"/>
              <a:t>Discussion: </a:t>
            </a:r>
            <a:r>
              <a:rPr lang="en-US" dirty="0" smtClean="0"/>
              <a:t>main </a:t>
            </a:r>
            <a:r>
              <a:rPr lang="en-US" dirty="0"/>
              <a:t>problems and challenges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07" y="1664677"/>
            <a:ext cx="11582400" cy="4438040"/>
          </a:xfrm>
        </p:spPr>
        <p:txBody>
          <a:bodyPr/>
          <a:lstStyle/>
          <a:p>
            <a:r>
              <a:rPr lang="en-US" dirty="0"/>
              <a:t>EU common trade and investment policy;</a:t>
            </a:r>
          </a:p>
          <a:p>
            <a:r>
              <a:rPr lang="en-US" dirty="0" smtClean="0"/>
              <a:t>Membership </a:t>
            </a:r>
            <a:r>
              <a:rPr lang="en-US" dirty="0"/>
              <a:t>in the World Trade Organization;</a:t>
            </a:r>
          </a:p>
          <a:p>
            <a:r>
              <a:rPr lang="en-US" dirty="0" smtClean="0"/>
              <a:t>Trade </a:t>
            </a:r>
            <a:r>
              <a:rPr lang="en-US" dirty="0"/>
              <a:t>relations with third countries;</a:t>
            </a:r>
          </a:p>
          <a:p>
            <a:r>
              <a:rPr lang="en-US" dirty="0" smtClean="0"/>
              <a:t>Investment </a:t>
            </a:r>
            <a:r>
              <a:rPr lang="en-US" dirty="0"/>
              <a:t>relations with third countries;</a:t>
            </a:r>
          </a:p>
          <a:p>
            <a:r>
              <a:rPr lang="en-US" dirty="0" smtClean="0"/>
              <a:t>Foreign </a:t>
            </a:r>
            <a:r>
              <a:rPr lang="en-US" dirty="0"/>
              <a:t>trade </a:t>
            </a:r>
            <a:r>
              <a:rPr lang="en-US" dirty="0" smtClean="0"/>
              <a:t>regime/Import </a:t>
            </a:r>
            <a:r>
              <a:rPr lang="en-US" dirty="0"/>
              <a:t>and </a:t>
            </a:r>
            <a:r>
              <a:rPr lang="en-US" dirty="0" smtClean="0"/>
              <a:t>export</a:t>
            </a:r>
            <a:r>
              <a:rPr lang="sr-Latn-RS" dirty="0" smtClean="0"/>
              <a:t> </a:t>
            </a:r>
            <a:r>
              <a:rPr lang="en-US" dirty="0" smtClean="0"/>
              <a:t>permits</a:t>
            </a:r>
            <a:r>
              <a:rPr lang="en-US" dirty="0"/>
              <a:t>;</a:t>
            </a:r>
          </a:p>
          <a:p>
            <a:r>
              <a:rPr lang="en-US" dirty="0" smtClean="0"/>
              <a:t>Regime </a:t>
            </a:r>
            <a:r>
              <a:rPr lang="en-US" dirty="0"/>
              <a:t>in relation to dual-use goods;</a:t>
            </a:r>
          </a:p>
          <a:p>
            <a:r>
              <a:rPr lang="en-US" dirty="0" smtClean="0"/>
              <a:t>Export </a:t>
            </a:r>
            <a:r>
              <a:rPr lang="en-US" dirty="0"/>
              <a:t>credits;</a:t>
            </a:r>
          </a:p>
          <a:p>
            <a:r>
              <a:rPr lang="en-US" dirty="0" smtClean="0"/>
              <a:t>Development </a:t>
            </a:r>
            <a:r>
              <a:rPr lang="en-US" dirty="0"/>
              <a:t>and humanitarian </a:t>
            </a:r>
            <a:r>
              <a:rPr lang="en-US" dirty="0" smtClean="0"/>
              <a:t>aid</a:t>
            </a:r>
            <a:r>
              <a:rPr lang="sr-Latn-R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26207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1500</TotalTime>
  <Words>607</Words>
  <Application>Microsoft Office PowerPoint</Application>
  <PresentationFormat>Custom</PresentationFormat>
  <Paragraphs>38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Stream</vt:lpstr>
      <vt:lpstr>PowerPoint Presentation</vt:lpstr>
      <vt:lpstr>Accession of Serbia to the EU: Chapter 30 - External economic relations, main problems and challenges</vt:lpstr>
      <vt:lpstr>           Law on Foreign Trade Operations </vt:lpstr>
      <vt:lpstr>      Free trade agreements </vt:lpstr>
      <vt:lpstr>          Free trade agreements </vt:lpstr>
      <vt:lpstr>Free trade agreements </vt:lpstr>
      <vt:lpstr>Main problems and challenges </vt:lpstr>
      <vt:lpstr>Discussion: main problems and challenges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Jelena</cp:lastModifiedBy>
  <cp:revision>64</cp:revision>
  <dcterms:created xsi:type="dcterms:W3CDTF">2020-11-18T09:53:25Z</dcterms:created>
  <dcterms:modified xsi:type="dcterms:W3CDTF">2021-09-06T09:56:24Z</dcterms:modified>
</cp:coreProperties>
</file>