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64" r:id="rId3"/>
    <p:sldId id="265" r:id="rId4"/>
    <p:sldId id="259" r:id="rId5"/>
    <p:sldId id="260" r:id="rId6"/>
    <p:sldId id="261" r:id="rId7"/>
    <p:sldId id="263" r:id="rId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1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2CB1470F-D828-4C69-8ADD-9D360B3C6477}" type="datetimeFigureOut">
              <a:rPr lang="en-US"/>
              <a:pPr>
                <a:defRPr/>
              </a:pPr>
              <a:t>5/11/2021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1D60A113-5359-476E-8FAC-72F7C0F8CA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332712C-65E9-414C-9C1C-8DE11BA68FC1}"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337E505-1C7C-4199-B561-1B9E09E8A77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44351D4-5853-495B-A757-B2E5BA7D1007}"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2F4C09-DEEE-4D17-B898-22604A08B77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909D75FE-C372-48B5-BB9E-6871EA87FDF5}"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C40719B-3B3B-4018-A7F0-94882335EB3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DFD6622-B75F-4AB8-BB8A-CFDF44D5F667}" type="datetimeFigureOut">
              <a:rPr lang="en-US"/>
              <a:pPr>
                <a:defRPr/>
              </a:pPr>
              <a:t>5/11/2021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173BF27-0DAB-4DC5-A3B1-8383FD6E9AB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8B5D2FC7-46C2-4F58-BA46-DF091ED19D33}" type="datetimeFigureOut">
              <a:rPr lang="en-US"/>
              <a:pPr>
                <a:defRPr/>
              </a:pPr>
              <a:t>5/11/2021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F249369-864D-444F-9A48-D0D44ADFEFC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AD1BD1B1-D9F4-4AA0-AC8B-988EAE88A584}" type="datetimeFigureOut">
              <a:rPr lang="en-US"/>
              <a:pPr>
                <a:defRPr/>
              </a:pPr>
              <a:t>5/11/2021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3967EADE-CD36-4BC8-B26F-8EB8D0C1B372}"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D709141F-1207-464C-B96C-A5A6C91A8795}" type="datetimeFigureOut">
              <a:rPr lang="en-US"/>
              <a:pPr>
                <a:defRPr/>
              </a:pPr>
              <a:t>5/11/2021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DDCADE13-01DB-44C6-9DDF-75B8D4796D2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6542718-3E0C-491E-928F-3CC97813D532}" type="datetimeFigureOut">
              <a:rPr lang="en-US"/>
              <a:pPr>
                <a:defRPr/>
              </a:pPr>
              <a:t>5/11/2021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B6F2A0A-949F-4D70-BDA9-F01A861BA0C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22E68B51-B1E7-4026-8EA0-8701BAD770A3}" type="datetimeFigureOut">
              <a:rPr lang="en-US"/>
              <a:pPr>
                <a:defRPr/>
              </a:pPr>
              <a:t>5/11/2021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DDFC2-65AF-4FA7-AC09-D2F670F4F8B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636DFD7F-3957-44BB-80FD-FEAE03A0047E}" type="datetimeFigureOut">
              <a:rPr lang="en-US"/>
              <a:pPr>
                <a:defRPr/>
              </a:pPr>
              <a:t>5/11/2021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9334E9-6370-4589-A2A2-1A652936F03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11E697B4-A67E-4F8B-BCC3-3EC25461B0A7}" type="datetimeFigureOut">
              <a:rPr lang="en-US"/>
              <a:pPr>
                <a:defRPr/>
              </a:pPr>
              <a:t>5/11/2021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5EFD997-4F3C-4325-B26C-84770C83C1B8}"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3082925" y="1725613"/>
            <a:ext cx="6619875" cy="3447098"/>
          </a:xfrm>
          <a:prstGeom prst="rect">
            <a:avLst/>
          </a:prstGeom>
          <a:noFill/>
          <a:ln w="9525">
            <a:noFill/>
            <a:miter lim="800000"/>
            <a:headEnd/>
            <a:tailEnd/>
          </a:ln>
        </p:spPr>
        <p:txBody>
          <a:bodyPr>
            <a:spAutoFit/>
          </a:bodyPr>
          <a:lstStyle/>
          <a:p>
            <a:pPr algn="ctr"/>
            <a:r>
              <a:rPr lang="sr-Latn-CS" sz="2000" dirty="0">
                <a:solidFill>
                  <a:schemeClr val="bg2"/>
                </a:solidFill>
                <a:latin typeface="Arial" charset="0"/>
              </a:rPr>
              <a:t>Jean Monnet Module</a:t>
            </a:r>
          </a:p>
          <a:p>
            <a:pPr algn="ctr"/>
            <a:r>
              <a:rPr lang="sr-Latn-CS" dirty="0">
                <a:solidFill>
                  <a:schemeClr val="bg2"/>
                </a:solidFill>
                <a:latin typeface="Arial" charset="0"/>
              </a:rPr>
              <a:t>Application of EU values in the policies of the candidate states</a:t>
            </a:r>
          </a:p>
          <a:p>
            <a:endParaRPr lang="sr-Latn-CS" sz="3600" dirty="0">
              <a:solidFill>
                <a:schemeClr val="bg2"/>
              </a:solidFill>
              <a:latin typeface="Arial" charset="0"/>
            </a:endParaRPr>
          </a:p>
          <a:p>
            <a:pPr algn="ctr"/>
            <a:r>
              <a:rPr lang="sr-Latn-CS" sz="2000" dirty="0">
                <a:solidFill>
                  <a:schemeClr val="bg2"/>
                </a:solidFill>
                <a:latin typeface="Arial" charset="0"/>
              </a:rPr>
              <a:t>Vladimir Medović</a:t>
            </a:r>
          </a:p>
          <a:p>
            <a:pPr algn="ctr"/>
            <a:endParaRPr lang="sr-Latn-CS" sz="2000" dirty="0">
              <a:solidFill>
                <a:schemeClr val="bg2"/>
              </a:solidFill>
              <a:latin typeface="Arial" charset="0"/>
            </a:endParaRPr>
          </a:p>
          <a:p>
            <a:pPr algn="ctr"/>
            <a:r>
              <a:rPr lang="sr-Latn-CS" sz="2400" b="1" dirty="0" smtClean="0">
                <a:solidFill>
                  <a:schemeClr val="bg2"/>
                </a:solidFill>
                <a:latin typeface="+mj-lt"/>
              </a:rPr>
              <a:t>Fundamental values and principles of the </a:t>
            </a:r>
            <a:r>
              <a:rPr lang="sr-Latn-CS" sz="2400" b="1" dirty="0" smtClean="0">
                <a:solidFill>
                  <a:schemeClr val="bg2"/>
                </a:solidFill>
                <a:latin typeface="+mj-lt"/>
              </a:rPr>
              <a:t>EU</a:t>
            </a:r>
            <a:endParaRPr lang="sr-Latn-CS" sz="2400" b="1" dirty="0">
              <a:solidFill>
                <a:schemeClr val="bg2"/>
              </a:solidFill>
              <a:latin typeface="+mj-lt"/>
            </a:endParaRPr>
          </a:p>
          <a:p>
            <a:pPr algn="ctr"/>
            <a:endParaRPr lang="sr-Latn-CS" sz="2400" b="1" dirty="0">
              <a:solidFill>
                <a:schemeClr val="bg2"/>
              </a:solidFill>
              <a:latin typeface="Arial" charset="0"/>
            </a:endParaRPr>
          </a:p>
          <a:p>
            <a:pPr algn="ctr"/>
            <a:r>
              <a:rPr lang="sr-Latn-RS" sz="2800" b="1" dirty="0" smtClean="0">
                <a:solidFill>
                  <a:schemeClr val="bg2"/>
                </a:solidFill>
                <a:latin typeface="Arial" charset="0"/>
              </a:rPr>
              <a:t>Goals and principles of the EU external actions</a:t>
            </a:r>
            <a:endParaRPr lang="en-US" sz="2800" b="1" dirty="0">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p:nvPr>
        </p:nvSpPr>
        <p:spPr/>
        <p:txBody>
          <a:bodyPr/>
          <a:lstStyle/>
          <a:p>
            <a:r>
              <a:rPr lang="sr-Latn-CS" sz="3600" dirty="0" smtClean="0">
                <a:effectLst/>
                <a:latin typeface="Arial" charset="0"/>
              </a:rPr>
              <a:t>EU external activities</a:t>
            </a:r>
            <a:endParaRPr lang="en-US" sz="3600" dirty="0" smtClean="0">
              <a:effectLst/>
              <a:latin typeface="Arial" charset="0"/>
            </a:endParaRPr>
          </a:p>
        </p:txBody>
      </p:sp>
      <p:sp>
        <p:nvSpPr>
          <p:cNvPr id="15362" name="Rectangle 3"/>
          <p:cNvSpPr>
            <a:spLocks noGrp="1" noChangeArrowheads="1"/>
          </p:cNvSpPr>
          <p:nvPr>
            <p:ph type="body" idx="1"/>
          </p:nvPr>
        </p:nvSpPr>
        <p:spPr/>
        <p:txBody>
          <a:bodyPr/>
          <a:lstStyle/>
          <a:p>
            <a:r>
              <a:rPr lang="en-US" dirty="0"/>
              <a:t>EU external activities include: </a:t>
            </a:r>
            <a:endParaRPr lang="sr-Latn-RS" dirty="0" smtClean="0"/>
          </a:p>
          <a:p>
            <a:pPr marL="514350" indent="-514350">
              <a:buAutoNum type="arabicPeriod"/>
            </a:pPr>
            <a:r>
              <a:rPr lang="en-US" dirty="0" smtClean="0"/>
              <a:t>Common </a:t>
            </a:r>
            <a:r>
              <a:rPr lang="en-US" dirty="0"/>
              <a:t>Foreign and Security Policy (CFSP) </a:t>
            </a:r>
            <a:endParaRPr lang="sr-Latn-RS" dirty="0" smtClean="0"/>
          </a:p>
          <a:p>
            <a:pPr marL="514350" indent="-514350">
              <a:buAutoNum type="arabicPeriod"/>
            </a:pPr>
            <a:r>
              <a:rPr lang="en-US" dirty="0" smtClean="0"/>
              <a:t>Common </a:t>
            </a:r>
            <a:r>
              <a:rPr lang="sr-Latn-RS" dirty="0" smtClean="0"/>
              <a:t>commercial</a:t>
            </a:r>
            <a:r>
              <a:rPr lang="en-US" dirty="0" smtClean="0"/>
              <a:t> </a:t>
            </a:r>
            <a:r>
              <a:rPr lang="en-US" dirty="0"/>
              <a:t>policy, </a:t>
            </a:r>
            <a:endParaRPr lang="sr-Latn-RS" dirty="0" smtClean="0"/>
          </a:p>
          <a:p>
            <a:pPr marL="514350" indent="-514350">
              <a:buAutoNum type="arabicPeriod"/>
            </a:pPr>
            <a:r>
              <a:rPr lang="en-US" dirty="0" smtClean="0"/>
              <a:t>Cooperation </a:t>
            </a:r>
            <a:r>
              <a:rPr lang="en-US" dirty="0"/>
              <a:t>with third countries and humanitarian aid, </a:t>
            </a:r>
            <a:endParaRPr lang="sr-Latn-RS" dirty="0" smtClean="0"/>
          </a:p>
          <a:p>
            <a:pPr marL="514350" indent="-514350">
              <a:buAutoNum type="arabicPeriod"/>
            </a:pPr>
            <a:r>
              <a:rPr lang="en-US" dirty="0" smtClean="0"/>
              <a:t>Restrictive </a:t>
            </a:r>
            <a:r>
              <a:rPr lang="en-US" dirty="0"/>
              <a:t>measures, </a:t>
            </a:r>
            <a:endParaRPr lang="sr-Latn-RS" dirty="0" smtClean="0"/>
          </a:p>
          <a:p>
            <a:pPr marL="514350" indent="-514350">
              <a:buAutoNum type="arabicPeriod"/>
            </a:pPr>
            <a:r>
              <a:rPr lang="en-US" dirty="0" smtClean="0"/>
              <a:t>International </a:t>
            </a:r>
            <a:r>
              <a:rPr lang="en-US" dirty="0"/>
              <a:t>agreements with third countries, </a:t>
            </a:r>
            <a:endParaRPr lang="sr-Latn-RS" dirty="0" smtClean="0"/>
          </a:p>
          <a:p>
            <a:pPr marL="514350" indent="-514350">
              <a:buAutoNum type="arabicPeriod"/>
            </a:pPr>
            <a:r>
              <a:rPr lang="en-US" dirty="0" smtClean="0"/>
              <a:t>Relations </a:t>
            </a:r>
            <a:r>
              <a:rPr lang="en-US" dirty="0"/>
              <a:t>with international organizations and third countries</a:t>
            </a:r>
            <a:endParaRPr lang="en-US" dirty="0" smtClean="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Goals of the EU external actions</a:t>
            </a:r>
            <a:endParaRPr lang="en-US" dirty="0"/>
          </a:p>
        </p:txBody>
      </p:sp>
      <p:sp>
        <p:nvSpPr>
          <p:cNvPr id="3" name="Content Placeholder 2"/>
          <p:cNvSpPr>
            <a:spLocks noGrp="1"/>
          </p:cNvSpPr>
          <p:nvPr>
            <p:ph idx="1"/>
          </p:nvPr>
        </p:nvSpPr>
        <p:spPr/>
        <p:txBody>
          <a:bodyPr/>
          <a:lstStyle/>
          <a:p>
            <a:r>
              <a:rPr lang="sr-Latn-RS" sz="2400" dirty="0" smtClean="0"/>
              <a:t>In relations with wider world the Union shall uphold and promote its values and interests and contribute to the protection of its citizens</a:t>
            </a:r>
          </a:p>
          <a:p>
            <a:r>
              <a:rPr lang="sr-Latn-RS" sz="2400" dirty="0" smtClean="0"/>
              <a:t>EU shall contribute to:</a:t>
            </a:r>
          </a:p>
          <a:p>
            <a:pPr marL="457200" indent="-457200">
              <a:buFont typeface="+mj-lt"/>
              <a:buAutoNum type="arabicPeriod"/>
            </a:pPr>
            <a:r>
              <a:rPr lang="sr-Latn-RS" sz="2000" dirty="0" smtClean="0"/>
              <a:t>Peace and security</a:t>
            </a:r>
          </a:p>
          <a:p>
            <a:pPr marL="457200" indent="-457200">
              <a:buFont typeface="+mj-lt"/>
              <a:buAutoNum type="arabicPeriod"/>
            </a:pPr>
            <a:r>
              <a:rPr lang="sr-Latn-RS" sz="2000" dirty="0" smtClean="0"/>
              <a:t>Sustainable development of the Earth</a:t>
            </a:r>
          </a:p>
          <a:p>
            <a:pPr marL="457200" indent="-457200">
              <a:buFont typeface="+mj-lt"/>
              <a:buAutoNum type="arabicPeriod"/>
            </a:pPr>
            <a:r>
              <a:rPr lang="sr-Latn-RS" sz="2000" dirty="0" smtClean="0"/>
              <a:t>Solidarity and mutial respect among people</a:t>
            </a:r>
          </a:p>
          <a:p>
            <a:pPr marL="457200" indent="-457200">
              <a:buFont typeface="+mj-lt"/>
              <a:buAutoNum type="arabicPeriod"/>
            </a:pPr>
            <a:r>
              <a:rPr lang="sr-Latn-RS" sz="2000" dirty="0" smtClean="0"/>
              <a:t>Free and fair trade</a:t>
            </a:r>
          </a:p>
          <a:p>
            <a:pPr marL="457200" indent="-457200">
              <a:buFont typeface="+mj-lt"/>
              <a:buAutoNum type="arabicPeriod"/>
            </a:pPr>
            <a:r>
              <a:rPr lang="sr-Latn-RS" sz="2000" dirty="0" smtClean="0"/>
              <a:t>Eradication of powerty</a:t>
            </a:r>
          </a:p>
          <a:p>
            <a:pPr marL="457200" indent="-457200">
              <a:buFont typeface="+mj-lt"/>
              <a:buAutoNum type="arabicPeriod"/>
            </a:pPr>
            <a:r>
              <a:rPr lang="sr-Latn-RS" sz="2000" dirty="0" smtClean="0"/>
              <a:t>Protection of human rights</a:t>
            </a:r>
          </a:p>
          <a:p>
            <a:pPr marL="457200" indent="-457200">
              <a:buFont typeface="+mj-lt"/>
              <a:buAutoNum type="arabicPeriod"/>
            </a:pPr>
            <a:r>
              <a:rPr lang="sr-Latn-RS" sz="2000" smtClean="0"/>
              <a:t>Strict observance </a:t>
            </a:r>
            <a:r>
              <a:rPr lang="sr-Latn-RS" sz="2000" dirty="0" smtClean="0"/>
              <a:t>and development of international law, including respect for the principles of the Charter of the United Nations</a:t>
            </a:r>
          </a:p>
          <a:p>
            <a:endParaRPr lang="en-US" dirty="0"/>
          </a:p>
        </p:txBody>
      </p:sp>
    </p:spTree>
    <p:extLst>
      <p:ext uri="{BB962C8B-B14F-4D97-AF65-F5344CB8AC3E}">
        <p14:creationId xmlns:p14="http://schemas.microsoft.com/office/powerpoint/2010/main" val="142364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sr-Latn-CS" sz="3600" dirty="0" smtClean="0">
                <a:latin typeface="Arial" charset="0"/>
              </a:rPr>
              <a:t>Principles of the EU external actions</a:t>
            </a:r>
            <a:endParaRPr lang="en-US" sz="3600" dirty="0" smtClean="0">
              <a:latin typeface="Arial" charset="0"/>
            </a:endParaRPr>
          </a:p>
        </p:txBody>
      </p:sp>
      <p:sp>
        <p:nvSpPr>
          <p:cNvPr id="17411" name="Rectangle 3"/>
          <p:cNvSpPr>
            <a:spLocks noGrp="1" noChangeArrowheads="1"/>
          </p:cNvSpPr>
          <p:nvPr>
            <p:ph type="body" idx="1"/>
          </p:nvPr>
        </p:nvSpPr>
        <p:spPr/>
        <p:txBody>
          <a:bodyPr/>
          <a:lstStyle/>
          <a:p>
            <a:pPr>
              <a:lnSpc>
                <a:spcPct val="90000"/>
              </a:lnSpc>
              <a:defRPr/>
            </a:pPr>
            <a:r>
              <a:rPr lang="sr-Latn-RS" sz="2800" dirty="0" smtClean="0">
                <a:latin typeface="Arial" charset="0"/>
              </a:rPr>
              <a:t>The Union actions on the international scene shall be guided by the principles which have inspired its own creation, development and enlargement: democracy, the rule of law, the universality and indivisibility of human rights and fundamental freedoms, respect for human dignity, the principles of equality and solidarity and respec for the principles of the United Nations Charter</a:t>
            </a:r>
          </a:p>
          <a:p>
            <a:pPr>
              <a:lnSpc>
                <a:spcPct val="90000"/>
              </a:lnSpc>
              <a:defRPr/>
            </a:pPr>
            <a:r>
              <a:rPr lang="sr-Latn-RS" sz="2800" dirty="0" smtClean="0">
                <a:latin typeface="Arial" charset="0"/>
              </a:rPr>
              <a:t>The Union shall develope relations and build partnership with third countries and international organizations which share the same principles</a:t>
            </a:r>
          </a:p>
          <a:p>
            <a:pPr>
              <a:lnSpc>
                <a:spcPct val="90000"/>
              </a:lnSpc>
              <a:defRPr/>
            </a:pPr>
            <a:r>
              <a:rPr lang="sr-Latn-RS" sz="2800" dirty="0" smtClean="0">
                <a:latin typeface="Arial" charset="0"/>
              </a:rPr>
              <a:t>The Union shall promote multilateral solutions to common problems, in particular in the framework of the United Nations</a:t>
            </a:r>
            <a:endParaRPr lang="en-US" sz="2800" dirty="0" smtClean="0">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sr-Latn-CS" sz="4000" dirty="0" smtClean="0"/>
              <a:t>Goals of the EU external actions</a:t>
            </a:r>
            <a:endParaRPr lang="en-US" sz="4000" dirty="0" smtClean="0"/>
          </a:p>
        </p:txBody>
      </p:sp>
      <p:sp>
        <p:nvSpPr>
          <p:cNvPr id="18435" name="Rectangle 3"/>
          <p:cNvSpPr>
            <a:spLocks noGrp="1" noChangeArrowheads="1"/>
          </p:cNvSpPr>
          <p:nvPr>
            <p:ph type="body" idx="1"/>
          </p:nvPr>
        </p:nvSpPr>
        <p:spPr/>
        <p:txBody>
          <a:bodyPr/>
          <a:lstStyle/>
          <a:p>
            <a:pPr>
              <a:lnSpc>
                <a:spcPct val="90000"/>
              </a:lnSpc>
              <a:defRPr/>
            </a:pPr>
            <a:r>
              <a:rPr lang="sr-Latn-RS" sz="2400" dirty="0" smtClean="0">
                <a:latin typeface="Arial" charset="0"/>
              </a:rPr>
              <a:t>The EU shall define and pursue common policies and actions in order to:</a:t>
            </a:r>
          </a:p>
          <a:p>
            <a:pPr marL="457200" indent="-457200">
              <a:lnSpc>
                <a:spcPct val="90000"/>
              </a:lnSpc>
              <a:buFont typeface="+mj-lt"/>
              <a:buAutoNum type="arabicPeriod"/>
              <a:defRPr/>
            </a:pPr>
            <a:r>
              <a:rPr lang="sr-Latn-RS" sz="2400" dirty="0" smtClean="0">
                <a:latin typeface="Arial" charset="0"/>
              </a:rPr>
              <a:t>Safegurad its own values, fundamental interests, security, independence and ingtegrity</a:t>
            </a:r>
          </a:p>
          <a:p>
            <a:pPr marL="457200" indent="-457200">
              <a:lnSpc>
                <a:spcPct val="90000"/>
              </a:lnSpc>
              <a:buFont typeface="+mj-lt"/>
              <a:buAutoNum type="arabicPeriod"/>
              <a:defRPr/>
            </a:pPr>
            <a:r>
              <a:rPr lang="sr-Latn-RS" sz="2400" dirty="0" smtClean="0">
                <a:latin typeface="Arial" charset="0"/>
              </a:rPr>
              <a:t>Consolidate and support to the democracy, the rule of law, human rights and principles of the international law</a:t>
            </a:r>
          </a:p>
          <a:p>
            <a:pPr marL="457200" indent="-457200">
              <a:lnSpc>
                <a:spcPct val="90000"/>
              </a:lnSpc>
              <a:buFont typeface="+mj-lt"/>
              <a:buAutoNum type="arabicPeriod"/>
              <a:defRPr/>
            </a:pPr>
            <a:r>
              <a:rPr lang="sr-Latn-RS" sz="2400" dirty="0" smtClean="0">
                <a:latin typeface="Arial" charset="0"/>
              </a:rPr>
              <a:t>Preserve  peace, prevente conflicts and strengthen international security</a:t>
            </a:r>
          </a:p>
          <a:p>
            <a:pPr marL="457200" indent="-457200">
              <a:lnSpc>
                <a:spcPct val="90000"/>
              </a:lnSpc>
              <a:buFont typeface="+mj-lt"/>
              <a:buAutoNum type="arabicPeriod"/>
              <a:defRPr/>
            </a:pPr>
            <a:r>
              <a:rPr lang="sr-Latn-RS" sz="2400" dirty="0" smtClean="0">
                <a:latin typeface="Arial" charset="0"/>
              </a:rPr>
              <a:t>Foster the sustainable economic, social and environmental development of developing countries with primary aim of eradicating powerty</a:t>
            </a:r>
          </a:p>
          <a:p>
            <a:pPr marL="457200" indent="-457200">
              <a:lnSpc>
                <a:spcPct val="90000"/>
              </a:lnSpc>
              <a:buFont typeface="+mj-lt"/>
              <a:buAutoNum type="arabicPeriod"/>
              <a:defRPr/>
            </a:pPr>
            <a:r>
              <a:rPr lang="sr-Latn-RS" sz="2400" dirty="0" smtClean="0">
                <a:latin typeface="Arial" charset="0"/>
              </a:rPr>
              <a:t>Help develop international measures to preserve and improve the quality of environment and sustainable mangement of global natural resources</a:t>
            </a:r>
          </a:p>
          <a:p>
            <a:pPr marL="457200" indent="-457200">
              <a:lnSpc>
                <a:spcPct val="90000"/>
              </a:lnSpc>
              <a:buFont typeface="+mj-lt"/>
              <a:buAutoNum type="arabicPeriod"/>
              <a:defRPr/>
            </a:pPr>
            <a:r>
              <a:rPr lang="sr-Latn-RS" sz="2400" dirty="0" smtClean="0">
                <a:latin typeface="Arial" charset="0"/>
              </a:rPr>
              <a:t>Promote international system based on stronger multinational cooperation and good global governance</a:t>
            </a:r>
            <a:endParaRPr lang="en-US" sz="2400" dirty="0" smtClean="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p:txBody>
          <a:bodyPr/>
          <a:lstStyle/>
          <a:p>
            <a:pPr eaLnBrk="1" hangingPunct="1"/>
            <a:r>
              <a:rPr lang="sr-Latn-CS" sz="3600" dirty="0" smtClean="0">
                <a:effectLst/>
                <a:latin typeface="Arial" charset="0"/>
              </a:rPr>
              <a:t>Legal instruments in the field of the CFSP</a:t>
            </a:r>
            <a:endParaRPr lang="en-US" sz="3600" dirty="0" smtClean="0">
              <a:effectLst/>
              <a:latin typeface="Arial" charset="0"/>
            </a:endParaRPr>
          </a:p>
        </p:txBody>
      </p:sp>
      <p:sp>
        <p:nvSpPr>
          <p:cNvPr id="19459" name="Rectangle 3"/>
          <p:cNvSpPr>
            <a:spLocks noGrp="1" noChangeArrowheads="1"/>
          </p:cNvSpPr>
          <p:nvPr>
            <p:ph type="body" idx="1"/>
          </p:nvPr>
        </p:nvSpPr>
        <p:spPr/>
        <p:txBody>
          <a:bodyPr/>
          <a:lstStyle/>
          <a:p>
            <a:pPr>
              <a:lnSpc>
                <a:spcPct val="90000"/>
              </a:lnSpc>
              <a:defRPr/>
            </a:pPr>
            <a:r>
              <a:rPr lang="sr-Latn-RS" sz="2400" dirty="0" smtClean="0"/>
              <a:t>General guidlines</a:t>
            </a:r>
          </a:p>
          <a:p>
            <a:pPr>
              <a:lnSpc>
                <a:spcPct val="90000"/>
              </a:lnSpc>
              <a:defRPr/>
            </a:pPr>
            <a:r>
              <a:rPr lang="sr-Latn-RS" sz="2400" dirty="0" smtClean="0"/>
              <a:t>Decisions defining:</a:t>
            </a:r>
          </a:p>
          <a:p>
            <a:pPr marL="514350" indent="-514350">
              <a:lnSpc>
                <a:spcPct val="90000"/>
              </a:lnSpc>
              <a:buFont typeface="+mj-lt"/>
              <a:buAutoNum type="arabicPeriod"/>
              <a:defRPr/>
            </a:pPr>
            <a:r>
              <a:rPr lang="sr-Latn-RS" sz="2400" dirty="0" smtClean="0"/>
              <a:t>Actions to be undertaken by the Union</a:t>
            </a:r>
          </a:p>
          <a:p>
            <a:pPr marL="514350" indent="-514350">
              <a:lnSpc>
                <a:spcPct val="90000"/>
              </a:lnSpc>
              <a:buFont typeface="+mj-lt"/>
              <a:buAutoNum type="arabicPeriod"/>
              <a:defRPr/>
            </a:pPr>
            <a:r>
              <a:rPr lang="sr-Latn-RS" sz="2400" dirty="0" smtClean="0"/>
              <a:t>Positions to be taken by the Union</a:t>
            </a:r>
          </a:p>
          <a:p>
            <a:pPr marL="514350" indent="-514350">
              <a:lnSpc>
                <a:spcPct val="90000"/>
              </a:lnSpc>
              <a:buFont typeface="+mj-lt"/>
              <a:buAutoNum type="arabicPeriod"/>
              <a:defRPr/>
            </a:pPr>
            <a:r>
              <a:rPr lang="sr-Latn-RS" sz="2400" dirty="0" smtClean="0"/>
              <a:t>Arrangements for the implementation of decisions referred to in points 1. and 2.</a:t>
            </a:r>
          </a:p>
          <a:p>
            <a:pPr>
              <a:lnSpc>
                <a:spcPct val="90000"/>
              </a:lnSpc>
              <a:defRPr/>
            </a:pPr>
            <a:r>
              <a:rPr lang="sr-Latn-RS" sz="2400" dirty="0" smtClean="0"/>
              <a:t>The Member States shall support the Union external and security policy actively and unreservedly in a spirit of loyality and mutual cooperation and shall comply with the Unions actions in this area</a:t>
            </a:r>
          </a:p>
          <a:p>
            <a:pPr>
              <a:lnSpc>
                <a:spcPct val="90000"/>
              </a:lnSpc>
              <a:defRPr/>
            </a:pPr>
            <a:r>
              <a:rPr lang="sr-Latn-RS" sz="2400" dirty="0" smtClean="0"/>
              <a:t>Member states shall coordinate ther action in international organisatons and at the international conferences</a:t>
            </a:r>
            <a:endParaRPr lang="en-US"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sr-Latn-CS" sz="3600" smtClean="0">
                <a:latin typeface="Arial" charset="0"/>
              </a:rPr>
              <a:t>General principle of respect for human rights and Common Foreign and Security Policy </a:t>
            </a:r>
            <a:endParaRPr lang="en-US" sz="3600" smtClean="0">
              <a:latin typeface="Arial" charset="0"/>
            </a:endParaRPr>
          </a:p>
        </p:txBody>
      </p:sp>
      <p:sp>
        <p:nvSpPr>
          <p:cNvPr id="21507" name="Rectangle 3"/>
          <p:cNvSpPr>
            <a:spLocks noGrp="1" noChangeArrowheads="1"/>
          </p:cNvSpPr>
          <p:nvPr>
            <p:ph type="body" idx="1"/>
          </p:nvPr>
        </p:nvSpPr>
        <p:spPr/>
        <p:txBody>
          <a:bodyPr/>
          <a:lstStyle/>
          <a:p>
            <a:pPr>
              <a:defRPr/>
            </a:pPr>
            <a:r>
              <a:rPr lang="en-US" smtClean="0"/>
              <a:t>Jurisdiction of the Court of Justice is excluded in the field of</a:t>
            </a:r>
            <a:r>
              <a:rPr lang="sr-Latn-CS" smtClean="0"/>
              <a:t> Common Foreign and Security Policy (</a:t>
            </a:r>
            <a:r>
              <a:rPr lang="en-US" smtClean="0"/>
              <a:t>CFSP</a:t>
            </a:r>
            <a:r>
              <a:rPr lang="sr-Latn-CS" smtClean="0"/>
              <a:t>)</a:t>
            </a:r>
            <a:endParaRPr lang="en-US" smtClean="0"/>
          </a:p>
          <a:p>
            <a:pPr>
              <a:defRPr/>
            </a:pPr>
            <a:r>
              <a:rPr lang="en-US" smtClean="0"/>
              <a:t>Exception: lawsuits by individuals against restrictive measures adopted under the CFSP</a:t>
            </a:r>
          </a:p>
          <a:p>
            <a:pPr>
              <a:defRPr/>
            </a:pPr>
            <a:r>
              <a:rPr lang="en-US" smtClean="0"/>
              <a:t>In lawsuits against restrictive measures, individuals can also invoke the basic principles of human rights protection</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174</TotalTime>
  <Words>522</Words>
  <Application>Microsoft Office PowerPoint</Application>
  <PresentationFormat>Custom</PresentationFormat>
  <Paragraphs>50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Stream</vt:lpstr>
      <vt:lpstr>PowerPoint Presentation</vt:lpstr>
      <vt:lpstr>EU external activities</vt:lpstr>
      <vt:lpstr>Goals of the EU external actions</vt:lpstr>
      <vt:lpstr>Principles of the EU external actions</vt:lpstr>
      <vt:lpstr>Goals of the EU external actions</vt:lpstr>
      <vt:lpstr>Legal instruments in the field of the CFSP</vt:lpstr>
      <vt:lpstr>General principle of respect for human rights and Common Foreign and Security Policy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Mika</cp:lastModifiedBy>
  <cp:revision>12</cp:revision>
  <dcterms:created xsi:type="dcterms:W3CDTF">2020-11-18T09:53:25Z</dcterms:created>
  <dcterms:modified xsi:type="dcterms:W3CDTF">2021-05-11T14:28:43Z</dcterms:modified>
</cp:coreProperties>
</file>