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60" r:id="rId3"/>
    <p:sldId id="261" r:id="rId4"/>
    <p:sldId id="262" r:id="rId5"/>
    <p:sldId id="263" r:id="rId6"/>
    <p:sldId id="265" r:id="rId7"/>
    <p:sldId id="266" r:id="rId8"/>
    <p:sldId id="264" r:id="rId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5/9/2021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5/9/2021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5/9/2021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5/9/2021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5/9/2021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5/9/2021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5/9/2021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5/9/2021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5/9/2021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5/9/2021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5/9/2021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5/9/2021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3048000" y="1563688"/>
            <a:ext cx="6096000" cy="3662541"/>
          </a:xfrm>
          <a:prstGeom prst="rect">
            <a:avLst/>
          </a:prstGeom>
          <a:noFill/>
          <a:ln w="9525">
            <a:noFill/>
            <a:miter lim="800000"/>
            <a:headEnd/>
            <a:tailEnd/>
          </a:ln>
        </p:spPr>
        <p:txBody>
          <a:bodyPr>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dirty="0">
                <a:solidFill>
                  <a:schemeClr val="bg2"/>
                </a:solidFill>
                <a:latin typeface="Arial" charset="0"/>
              </a:rPr>
              <a:t>Vladimir Medović</a:t>
            </a:r>
          </a:p>
          <a:p>
            <a:pPr algn="ctr"/>
            <a:endParaRPr lang="sr-Latn-CS" sz="2000" b="1" dirty="0">
              <a:solidFill>
                <a:schemeClr val="bg2"/>
              </a:solidFill>
              <a:latin typeface="Arial" charset="0"/>
            </a:endParaRPr>
          </a:p>
          <a:p>
            <a:pPr algn="ctr"/>
            <a:r>
              <a:rPr lang="sr-Latn-CS" sz="2000" b="1" dirty="0" smtClean="0">
                <a:solidFill>
                  <a:schemeClr val="bg2"/>
                </a:solidFill>
                <a:latin typeface="Arial" charset="0"/>
              </a:rPr>
              <a:t>Fundamental values and principles of the EU:</a:t>
            </a:r>
            <a:endParaRPr lang="sr-Latn-CS" sz="2000" b="1" dirty="0">
              <a:solidFill>
                <a:schemeClr val="bg2"/>
              </a:solidFill>
              <a:latin typeface="Arial" charset="0"/>
            </a:endParaRPr>
          </a:p>
          <a:p>
            <a:pPr algn="ctr"/>
            <a:endParaRPr lang="sr-Latn-CS" sz="2000" b="1" dirty="0">
              <a:solidFill>
                <a:schemeClr val="bg2"/>
              </a:solidFill>
              <a:latin typeface="Arial" charset="0"/>
            </a:endParaRPr>
          </a:p>
          <a:p>
            <a:pPr algn="ctr"/>
            <a:r>
              <a:rPr lang="sr-Latn-CS" sz="3200" b="1" dirty="0">
                <a:solidFill>
                  <a:schemeClr val="bg2"/>
                </a:solidFill>
                <a:latin typeface="Arial" charset="0"/>
              </a:rPr>
              <a:t>EU values</a:t>
            </a:r>
            <a:endParaRPr lang="en-US" sz="3200" b="1" dirty="0">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sr-Latn-CS" sz="3200"/>
              <a:t>Reasnos for introducion of  EU values in the EU Treatis</a:t>
            </a:r>
            <a:endParaRPr lang="en-US" sz="3200"/>
          </a:p>
        </p:txBody>
      </p:sp>
      <p:sp>
        <p:nvSpPr>
          <p:cNvPr id="17411" name="Rectangle 3"/>
          <p:cNvSpPr>
            <a:spLocks noGrp="1" noChangeArrowheads="1"/>
          </p:cNvSpPr>
          <p:nvPr>
            <p:ph type="body" idx="1"/>
          </p:nvPr>
        </p:nvSpPr>
        <p:spPr/>
        <p:txBody>
          <a:bodyPr/>
          <a:lstStyle/>
          <a:p>
            <a:pPr eaLnBrk="1" hangingPunct="1">
              <a:defRPr/>
            </a:pPr>
            <a:r>
              <a:rPr lang="sr-Latn-CS" sz="2800"/>
              <a:t>Principles of the European Union for the first time mentioned in the Amsterdam Treaty (1997)</a:t>
            </a:r>
          </a:p>
          <a:p>
            <a:pPr eaLnBrk="1" hangingPunct="1">
              <a:defRPr/>
            </a:pPr>
            <a:r>
              <a:rPr lang="sr-Latn-CS" sz="2800"/>
              <a:t>Protection of basic values which are common to all Member States and on which the EU has been founded</a:t>
            </a:r>
          </a:p>
          <a:p>
            <a:pPr eaLnBrk="1" hangingPunct="1">
              <a:defRPr/>
            </a:pPr>
            <a:r>
              <a:rPr lang="sr-Latn-CS" sz="2800"/>
              <a:t>Basic principles of the EU introduced in the eve of the accession of the states from the Eastern and Central Europe with major problems related to the corruption, lack of rule of law and without recent democratic tradition</a:t>
            </a:r>
          </a:p>
          <a:p>
            <a:pPr eaLnBrk="1" hangingPunct="1">
              <a:defRPr/>
            </a:pPr>
            <a:r>
              <a:rPr lang="sr-Latn-CS" sz="2800"/>
              <a:t>Amstetdam Treaty indtroduced legal instruments for sanctioning the states which violate basic principles</a:t>
            </a:r>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sr-Latn-CS" sz="4000"/>
              <a:t>Lisbon Treaty (2007)</a:t>
            </a:r>
            <a:endParaRPr lang="en-US" sz="4000"/>
          </a:p>
        </p:txBody>
      </p:sp>
      <p:sp>
        <p:nvSpPr>
          <p:cNvPr id="18435" name="Rectangle 3"/>
          <p:cNvSpPr>
            <a:spLocks noGrp="1" noChangeArrowheads="1"/>
          </p:cNvSpPr>
          <p:nvPr>
            <p:ph type="body" idx="1"/>
          </p:nvPr>
        </p:nvSpPr>
        <p:spPr/>
        <p:txBody>
          <a:bodyPr/>
          <a:lstStyle/>
          <a:p>
            <a:pPr eaLnBrk="1" hangingPunct="1">
              <a:lnSpc>
                <a:spcPct val="70000"/>
              </a:lnSpc>
              <a:defRPr/>
            </a:pPr>
            <a:r>
              <a:rPr lang="sr-Latn-CS" altLang="en-US" sz="2800"/>
              <a:t>Article 2 TEU: The Union is founded on the values of:</a:t>
            </a:r>
          </a:p>
          <a:p>
            <a:pPr eaLnBrk="1" hangingPunct="1">
              <a:lnSpc>
                <a:spcPct val="70000"/>
              </a:lnSpc>
              <a:buFontTx/>
              <a:buAutoNum type="arabicPeriod"/>
              <a:defRPr/>
            </a:pPr>
            <a:r>
              <a:rPr lang="sr-Latn-CS" altLang="en-US" sz="2800" i="1"/>
              <a:t>Respect of human dignity</a:t>
            </a:r>
          </a:p>
          <a:p>
            <a:pPr eaLnBrk="1" hangingPunct="1">
              <a:lnSpc>
                <a:spcPct val="70000"/>
              </a:lnSpc>
              <a:buFontTx/>
              <a:buAutoNum type="arabicPeriod"/>
              <a:defRPr/>
            </a:pPr>
            <a:r>
              <a:rPr lang="sr-Latn-CS" altLang="en-US" sz="2800" i="1"/>
              <a:t>Freedom</a:t>
            </a:r>
          </a:p>
          <a:p>
            <a:pPr eaLnBrk="1" hangingPunct="1">
              <a:lnSpc>
                <a:spcPct val="70000"/>
              </a:lnSpc>
              <a:buFontTx/>
              <a:buAutoNum type="arabicPeriod"/>
              <a:defRPr/>
            </a:pPr>
            <a:r>
              <a:rPr lang="sr-Latn-CS" altLang="en-US" sz="2800" i="1"/>
              <a:t>D</a:t>
            </a:r>
            <a:r>
              <a:rPr lang="en-US" altLang="en-US" sz="2800" i="1"/>
              <a:t>e</a:t>
            </a:r>
            <a:r>
              <a:rPr lang="sr-Latn-CS" altLang="en-US" sz="2800" i="1"/>
              <a:t>mocracy</a:t>
            </a:r>
          </a:p>
          <a:p>
            <a:pPr eaLnBrk="1" hangingPunct="1">
              <a:lnSpc>
                <a:spcPct val="70000"/>
              </a:lnSpc>
              <a:buFontTx/>
              <a:buAutoNum type="arabicPeriod"/>
              <a:defRPr/>
            </a:pPr>
            <a:r>
              <a:rPr lang="sr-Latn-CS" altLang="en-US" sz="2800" i="1"/>
              <a:t>Equality</a:t>
            </a:r>
          </a:p>
          <a:p>
            <a:pPr eaLnBrk="1" hangingPunct="1">
              <a:lnSpc>
                <a:spcPct val="70000"/>
              </a:lnSpc>
              <a:buFontTx/>
              <a:buAutoNum type="arabicPeriod"/>
              <a:defRPr/>
            </a:pPr>
            <a:r>
              <a:rPr lang="sr-Latn-CS" altLang="en-US" sz="2800" i="1"/>
              <a:t>The rule of law</a:t>
            </a:r>
          </a:p>
          <a:p>
            <a:pPr eaLnBrk="1" hangingPunct="1">
              <a:lnSpc>
                <a:spcPct val="70000"/>
              </a:lnSpc>
              <a:buFontTx/>
              <a:buAutoNum type="arabicPeriod"/>
              <a:defRPr/>
            </a:pPr>
            <a:r>
              <a:rPr lang="sr-Latn-CS" altLang="en-US" sz="2800" i="1"/>
              <a:t>Reespect of human rights, including the rights of persons belonging to minorities</a:t>
            </a:r>
          </a:p>
          <a:p>
            <a:pPr eaLnBrk="1" hangingPunct="1">
              <a:lnSpc>
                <a:spcPct val="70000"/>
              </a:lnSpc>
              <a:buFontTx/>
              <a:buNone/>
              <a:defRPr/>
            </a:pPr>
            <a:endParaRPr lang="en-US" altLang="en-US" sz="2800" i="1"/>
          </a:p>
          <a:p>
            <a:pPr eaLnBrk="1" hangingPunct="1">
              <a:lnSpc>
                <a:spcPct val="70000"/>
              </a:lnSpc>
              <a:defRPr/>
            </a:pPr>
            <a:r>
              <a:rPr lang="sr-Latn-CS" altLang="en-US" sz="2800"/>
              <a:t>These values are common to the Member States in a society in which pluralism, non-discrimination, tolerance, justice, solidarity and equality between women and men prevail</a:t>
            </a:r>
          </a:p>
          <a:p>
            <a:pPr eaLnBrk="1" hangingPunct="1">
              <a:lnSpc>
                <a:spcPct val="70000"/>
              </a:lnSpc>
              <a:defRPr/>
            </a:pPr>
            <a:r>
              <a:rPr lang="sr-Latn-CS" altLang="en-US" sz="2800"/>
              <a:t>EU Court of Justice interprets the EU law in the spirit of the basic values</a:t>
            </a:r>
            <a:endParaRPr lang="en-US" sz="2800"/>
          </a:p>
          <a:p>
            <a:pPr eaLnBrk="1" hangingPunct="1">
              <a:lnSpc>
                <a:spcPct val="70000"/>
              </a:lnSpc>
              <a:buFont typeface="Wingdings" pitchFamily="2" charset="2"/>
              <a:buNone/>
              <a:defRPr/>
            </a:pP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sr-Latn-CS" sz="3600"/>
              <a:t>General prohibition of discrimination and principle of equality of EU cizitzens</a:t>
            </a:r>
            <a:endParaRPr lang="en-US" sz="3600"/>
          </a:p>
        </p:txBody>
      </p:sp>
      <p:sp>
        <p:nvSpPr>
          <p:cNvPr id="19459" name="Rectangle 3"/>
          <p:cNvSpPr>
            <a:spLocks noGrp="1" noChangeArrowheads="1"/>
          </p:cNvSpPr>
          <p:nvPr>
            <p:ph type="body" idx="1"/>
          </p:nvPr>
        </p:nvSpPr>
        <p:spPr/>
        <p:txBody>
          <a:bodyPr/>
          <a:lstStyle/>
          <a:p>
            <a:pPr eaLnBrk="1" hangingPunct="1">
              <a:lnSpc>
                <a:spcPct val="90000"/>
              </a:lnSpc>
              <a:defRPr/>
            </a:pPr>
            <a:r>
              <a:rPr lang="sr-Latn-CS"/>
              <a:t>In defining and implementation of its policies and activities, Union shall aim to combat discrimination based on sex, racial and ethnic origin, religion or belief, disability, age or sexual orientation (Art. 10 TFEU)</a:t>
            </a:r>
          </a:p>
          <a:p>
            <a:pPr eaLnBrk="1" hangingPunct="1">
              <a:lnSpc>
                <a:spcPct val="90000"/>
              </a:lnSpc>
              <a:defRPr/>
            </a:pPr>
            <a:r>
              <a:rPr lang="sr-Latn-CS"/>
              <a:t>Principle of equality of EU citizens (Art. 9 TEU): in all its activities, Union shall observe the principle of equality of its citizens </a:t>
            </a:r>
          </a:p>
          <a:p>
            <a:pPr eaLnBrk="1" hangingPunct="1">
              <a:lnSpc>
                <a:spcPct val="90000"/>
              </a:lnSpc>
              <a:defRPr/>
            </a:pPr>
            <a:r>
              <a:rPr lang="sr-Latn-CS"/>
              <a:t>Within the scope of application of the Treaties, any discrimination on grounds of nationality is prohibited (Art. 18 TFEU)</a:t>
            </a:r>
            <a:endParaRPr lang="en-US"/>
          </a:p>
          <a:p>
            <a:pPr eaLnBrk="1" hangingPunct="1">
              <a:lnSpc>
                <a:spcPct val="90000"/>
              </a:lnSpc>
              <a:buFont typeface="Wingdings" pitchFamily="2" charset="2"/>
              <a:buNone/>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sz="4000"/>
              <a:t>Sanctions in case of breach of EU values</a:t>
            </a:r>
          </a:p>
        </p:txBody>
      </p:sp>
      <p:sp>
        <p:nvSpPr>
          <p:cNvPr id="20483" name="Rectangle 3"/>
          <p:cNvSpPr>
            <a:spLocks noGrp="1" noChangeArrowheads="1"/>
          </p:cNvSpPr>
          <p:nvPr>
            <p:ph type="body" idx="1"/>
          </p:nvPr>
        </p:nvSpPr>
        <p:spPr/>
        <p:txBody>
          <a:bodyPr/>
          <a:lstStyle/>
          <a:p>
            <a:pPr eaLnBrk="1" hangingPunct="1">
              <a:lnSpc>
                <a:spcPct val="90000"/>
              </a:lnSpc>
              <a:defRPr/>
            </a:pPr>
            <a:r>
              <a:rPr lang="en-US" altLang="en-US" sz="2400" dirty="0"/>
              <a:t>In case of serious and persistent breach</a:t>
            </a:r>
            <a:r>
              <a:rPr lang="sr-Latn-CS" altLang="en-US" sz="2400" dirty="0"/>
              <a:t> </a:t>
            </a:r>
            <a:r>
              <a:rPr lang="en-US" altLang="en-US" sz="2400" dirty="0"/>
              <a:t>of fundamental values it is possible to suspend certain rights of Member States, including the voting right in the EU Council</a:t>
            </a:r>
            <a:endParaRPr lang="sr-Latn-CS" altLang="en-US" sz="2400" dirty="0"/>
          </a:p>
          <a:p>
            <a:pPr eaLnBrk="1" hangingPunct="1">
              <a:lnSpc>
                <a:spcPct val="90000"/>
              </a:lnSpc>
              <a:defRPr/>
            </a:pPr>
            <a:r>
              <a:rPr lang="en-US" altLang="en-US" sz="2400" dirty="0"/>
              <a:t>Decision on the suspension of the certain rights does not affect obligations of Member state under the Treaties.</a:t>
            </a:r>
            <a:endParaRPr lang="sr-Latn-CS" altLang="en-US" sz="2400" dirty="0"/>
          </a:p>
          <a:p>
            <a:pPr eaLnBrk="1" hangingPunct="1">
              <a:lnSpc>
                <a:spcPct val="90000"/>
              </a:lnSpc>
              <a:defRPr/>
            </a:pPr>
            <a:r>
              <a:rPr lang="sr-Latn-CS" sz="2400" dirty="0"/>
              <a:t>Article 7 TEU – nuclear claus</a:t>
            </a:r>
            <a:r>
              <a:rPr lang="en-US" sz="2400" dirty="0"/>
              <a:t>e</a:t>
            </a:r>
            <a:endParaRPr lang="sr-Latn-CS" sz="2400" dirty="0"/>
          </a:p>
          <a:p>
            <a:pPr eaLnBrk="1" hangingPunct="1">
              <a:lnSpc>
                <a:spcPct val="90000"/>
              </a:lnSpc>
              <a:defRPr/>
            </a:pPr>
            <a:r>
              <a:rPr lang="sr-Latn-CS" sz="2400" dirty="0"/>
              <a:t>2014. EC adopted “New Rule of Law Framework”; three phases:</a:t>
            </a:r>
          </a:p>
          <a:p>
            <a:pPr eaLnBrk="1" hangingPunct="1">
              <a:lnSpc>
                <a:spcPct val="90000"/>
              </a:lnSpc>
              <a:buFontTx/>
              <a:buAutoNum type="arabicPeriod"/>
              <a:defRPr/>
            </a:pPr>
            <a:r>
              <a:rPr lang="sr-Latn-CS" sz="2400" dirty="0"/>
              <a:t>Assessement of the rule of law situation in case of </a:t>
            </a:r>
            <a:r>
              <a:rPr lang="en-US" sz="2400" dirty="0"/>
              <a:t>indicators </a:t>
            </a:r>
            <a:r>
              <a:rPr lang="sr-Latn-CS" sz="2400" dirty="0"/>
              <a:t>of systematic violations of rule of law</a:t>
            </a:r>
          </a:p>
          <a:p>
            <a:pPr eaLnBrk="1" hangingPunct="1">
              <a:lnSpc>
                <a:spcPct val="90000"/>
              </a:lnSpc>
              <a:buFontTx/>
              <a:buAutoNum type="arabicPeriod"/>
              <a:defRPr/>
            </a:pPr>
            <a:r>
              <a:rPr lang="sr-Latn-CS" sz="2400" dirty="0"/>
              <a:t>Rule of law recommendations</a:t>
            </a:r>
          </a:p>
          <a:p>
            <a:pPr eaLnBrk="1" hangingPunct="1">
              <a:lnSpc>
                <a:spcPct val="90000"/>
              </a:lnSpc>
              <a:buFontTx/>
              <a:buAutoNum type="arabicPeriod"/>
              <a:defRPr/>
            </a:pPr>
            <a:r>
              <a:rPr lang="sr-Latn-CS" sz="2400" dirty="0"/>
              <a:t>Montioring of the MS</a:t>
            </a:r>
            <a:r>
              <a:rPr lang="en-US" sz="2400" dirty="0"/>
              <a:t>’s</a:t>
            </a:r>
            <a:r>
              <a:rPr lang="sr-Latn-CS" sz="2400" dirty="0"/>
              <a:t> follow-up to the EC recommendations</a:t>
            </a:r>
          </a:p>
          <a:p>
            <a:pPr eaLnBrk="1" hangingPunct="1">
              <a:lnSpc>
                <a:spcPct val="90000"/>
              </a:lnSpc>
              <a:defRPr/>
            </a:pPr>
            <a:r>
              <a:rPr lang="sr-Latn-CS" sz="2400" dirty="0"/>
              <a:t>2020. </a:t>
            </a:r>
            <a:r>
              <a:rPr lang="en-US" sz="2400" dirty="0"/>
              <a:t>annual report by EC on state of rule of law in the EU Member states</a:t>
            </a:r>
            <a:r>
              <a:rPr lang="sr-Latn-CS" sz="2400" dirty="0"/>
              <a:t> (</a:t>
            </a:r>
            <a:r>
              <a:rPr lang="en-US" sz="2400" dirty="0"/>
              <a:t>independence of judiciary, corruption, pluralism, freedom of press)</a:t>
            </a:r>
            <a:endParaRPr lang="sr-Latn-CS" sz="2400" dirty="0"/>
          </a:p>
          <a:p>
            <a:pPr eaLnBrk="1" hangingPunct="1">
              <a:lnSpc>
                <a:spcPct val="90000"/>
              </a:lnSpc>
              <a:buFont typeface="Wingdings" pitchFamily="2" charset="2"/>
              <a:buNone/>
              <a:defRPr/>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Legal consequences of initiating proceedings for violation of EU values</a:t>
            </a:r>
          </a:p>
        </p:txBody>
      </p:sp>
      <p:sp>
        <p:nvSpPr>
          <p:cNvPr id="3" name="Content Placeholder 2"/>
          <p:cNvSpPr>
            <a:spLocks noGrp="1"/>
          </p:cNvSpPr>
          <p:nvPr>
            <p:ph idx="1"/>
          </p:nvPr>
        </p:nvSpPr>
        <p:spPr/>
        <p:txBody>
          <a:bodyPr/>
          <a:lstStyle/>
          <a:p>
            <a:pPr eaLnBrk="1" hangingPunct="1">
              <a:lnSpc>
                <a:spcPct val="90000"/>
              </a:lnSpc>
              <a:defRPr/>
            </a:pPr>
            <a:r>
              <a:rPr lang="en-US" sz="2400" dirty="0"/>
              <a:t>Judgment of the Court of Justice of the EU in LM  case (C-216/18 PPU)</a:t>
            </a:r>
          </a:p>
          <a:p>
            <a:pPr eaLnBrk="1" hangingPunct="1">
              <a:lnSpc>
                <a:spcPct val="90000"/>
              </a:lnSpc>
              <a:defRPr/>
            </a:pPr>
            <a:r>
              <a:rPr lang="en-US" sz="2400" dirty="0"/>
              <a:t>The principle of mutual trust and the principle of mutual recognition of court decisions</a:t>
            </a:r>
          </a:p>
          <a:p>
            <a:pPr eaLnBrk="1" hangingPunct="1">
              <a:lnSpc>
                <a:spcPct val="90000"/>
              </a:lnSpc>
              <a:defRPr/>
            </a:pPr>
            <a:r>
              <a:rPr lang="en-US" sz="2400" dirty="0"/>
              <a:t>The independence of the courts is a precondition for a fair trial and effective judicial control</a:t>
            </a:r>
          </a:p>
          <a:p>
            <a:pPr eaLnBrk="1" hangingPunct="1">
              <a:lnSpc>
                <a:spcPct val="90000"/>
              </a:lnSpc>
              <a:defRPr/>
            </a:pPr>
            <a:r>
              <a:rPr lang="en-US" sz="2400" dirty="0"/>
              <a:t>Initiation of infringement proceedings under Art. 7 TEU indicates that there is a real risk of infringement of the right to a fair trial in the State whose court issued the European Arrest Warrant</a:t>
            </a:r>
          </a:p>
          <a:p>
            <a:pPr eaLnBrk="1" hangingPunct="1">
              <a:lnSpc>
                <a:spcPct val="90000"/>
              </a:lnSpc>
              <a:defRPr/>
            </a:pPr>
            <a:r>
              <a:rPr lang="en-US" sz="2400" dirty="0"/>
              <a:t>The extradition court assesses the defendant's personal situation, the nature of the charges, the facts set out in the European Arrest Warrant to determine whether there is a risk of a violation of the right to a fair trial if the defendant is extradited to the State concerned.</a:t>
            </a:r>
          </a:p>
          <a:p>
            <a:endParaRPr lang="en-US" dirty="0"/>
          </a:p>
        </p:txBody>
      </p:sp>
    </p:spTree>
    <p:extLst>
      <p:ext uri="{BB962C8B-B14F-4D97-AF65-F5344CB8AC3E}">
        <p14:creationId xmlns:p14="http://schemas.microsoft.com/office/powerpoint/2010/main" val="394506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200" dirty="0" smtClean="0"/>
              <a:t>Protection of the EU budget in case of generalized deficiencies as regard the rule of law</a:t>
            </a:r>
            <a:endParaRPr lang="en-US" sz="3200" dirty="0"/>
          </a:p>
        </p:txBody>
      </p:sp>
      <p:sp>
        <p:nvSpPr>
          <p:cNvPr id="3" name="Content Placeholder 2"/>
          <p:cNvSpPr>
            <a:spLocks noGrp="1"/>
          </p:cNvSpPr>
          <p:nvPr>
            <p:ph idx="1"/>
          </p:nvPr>
        </p:nvSpPr>
        <p:spPr/>
        <p:txBody>
          <a:bodyPr/>
          <a:lstStyle/>
          <a:p>
            <a:r>
              <a:rPr lang="sr-Latn-RS" dirty="0" smtClean="0"/>
              <a:t>Regulationon on general regime of conditionality for the protection of the Union budget</a:t>
            </a:r>
          </a:p>
          <a:p>
            <a:r>
              <a:rPr lang="sr-Latn-RS" dirty="0" smtClean="0"/>
              <a:t>General aim: protection of EU funancial interests when rule of law beaches in a Member State risk affecting the sound financial management of the EU budget</a:t>
            </a:r>
          </a:p>
          <a:p>
            <a:r>
              <a:rPr lang="sr-Latn-RS" dirty="0" smtClean="0"/>
              <a:t>Possible sanctions: suspension or termination of payments, reduction of economic advantages under EU financial instruments, a prohibition to enter into </a:t>
            </a:r>
            <a:r>
              <a:rPr lang="sr-Latn-RS" smtClean="0"/>
              <a:t>new </a:t>
            </a:r>
            <a:r>
              <a:rPr lang="sr-Latn-RS" smtClean="0"/>
              <a:t>legal commitments...</a:t>
            </a:r>
            <a:endParaRPr lang="en-US" dirty="0"/>
          </a:p>
        </p:txBody>
      </p:sp>
    </p:spTree>
    <p:extLst>
      <p:ext uri="{BB962C8B-B14F-4D97-AF65-F5344CB8AC3E}">
        <p14:creationId xmlns:p14="http://schemas.microsoft.com/office/powerpoint/2010/main" val="397465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sr-Latn-CS" sz="4000"/>
              <a:t>EU </a:t>
            </a:r>
            <a:r>
              <a:rPr lang="en-US" sz="4000"/>
              <a:t>values and accession of new member states</a:t>
            </a:r>
          </a:p>
        </p:txBody>
      </p:sp>
      <p:sp>
        <p:nvSpPr>
          <p:cNvPr id="21507" name="Rectangle 3"/>
          <p:cNvSpPr>
            <a:spLocks noGrp="1" noChangeArrowheads="1"/>
          </p:cNvSpPr>
          <p:nvPr>
            <p:ph type="body" idx="1"/>
          </p:nvPr>
        </p:nvSpPr>
        <p:spPr/>
        <p:txBody>
          <a:bodyPr/>
          <a:lstStyle/>
          <a:p>
            <a:pPr eaLnBrk="1" hangingPunct="1">
              <a:lnSpc>
                <a:spcPct val="80000"/>
              </a:lnSpc>
              <a:defRPr/>
            </a:pPr>
            <a:r>
              <a:rPr lang="en-US" altLang="en-US" sz="2800"/>
              <a:t>Conditions for accession of third states prescribed by art. 49 TEU: any European state which respects EU values and is committed to promoting them may apply to become member of the EU.</a:t>
            </a:r>
            <a:endParaRPr lang="sr-Latn-CS" altLang="en-US" sz="2800"/>
          </a:p>
          <a:p>
            <a:pPr eaLnBrk="1" hangingPunct="1">
              <a:lnSpc>
                <a:spcPct val="80000"/>
              </a:lnSpc>
              <a:defRPr/>
            </a:pPr>
            <a:r>
              <a:rPr lang="en-US" altLang="en-US" sz="2800"/>
              <a:t>Criteria for membership in EU</a:t>
            </a:r>
            <a:r>
              <a:rPr lang="sr-Latn-CS" altLang="en-US" sz="2800"/>
              <a:t> (</a:t>
            </a:r>
            <a:r>
              <a:rPr lang="en-US" altLang="en-US" sz="2800"/>
              <a:t>Prescribed by European Council</a:t>
            </a:r>
            <a:r>
              <a:rPr lang="sr-Latn-CS" altLang="en-US" sz="2800"/>
              <a:t>)</a:t>
            </a:r>
          </a:p>
          <a:p>
            <a:pPr eaLnBrk="1" hangingPunct="1">
              <a:lnSpc>
                <a:spcPct val="80000"/>
              </a:lnSpc>
              <a:buFont typeface="Wingdings" pitchFamily="2" charset="2"/>
              <a:buNone/>
              <a:defRPr/>
            </a:pPr>
            <a:r>
              <a:rPr lang="sr-Latn-CS" altLang="en-US" sz="2800"/>
              <a:t>    - </a:t>
            </a:r>
            <a:r>
              <a:rPr lang="en-US" altLang="en-US" sz="2800"/>
              <a:t>Copenhagen criteria,</a:t>
            </a:r>
            <a:r>
              <a:rPr lang="sr-Latn-CS" altLang="en-US" sz="2800"/>
              <a:t> 1993. </a:t>
            </a:r>
          </a:p>
          <a:p>
            <a:pPr eaLnBrk="1" hangingPunct="1">
              <a:lnSpc>
                <a:spcPct val="80000"/>
              </a:lnSpc>
              <a:buFont typeface="Wingdings" pitchFamily="2" charset="2"/>
              <a:buNone/>
              <a:defRPr/>
            </a:pPr>
            <a:r>
              <a:rPr lang="sr-Latn-CS" altLang="en-US" sz="2800"/>
              <a:t>    - </a:t>
            </a:r>
            <a:r>
              <a:rPr lang="en-US" altLang="en-US" sz="2800"/>
              <a:t>Madrid criteria,</a:t>
            </a:r>
            <a:r>
              <a:rPr lang="sr-Latn-CS" altLang="en-US" sz="2800"/>
              <a:t> 1995. </a:t>
            </a:r>
          </a:p>
          <a:p>
            <a:pPr eaLnBrk="1" hangingPunct="1">
              <a:lnSpc>
                <a:spcPct val="80000"/>
              </a:lnSpc>
              <a:buFont typeface="Wingdings" pitchFamily="2" charset="2"/>
              <a:buNone/>
              <a:defRPr/>
            </a:pPr>
            <a:r>
              <a:rPr lang="sr-Latn-CS" altLang="en-US" sz="2800"/>
              <a:t>    - </a:t>
            </a:r>
            <a:r>
              <a:rPr lang="en-US" altLang="en-US" sz="2800"/>
              <a:t>Specific criteria for each candidate state</a:t>
            </a:r>
            <a:endParaRPr lang="sr-Latn-CS" altLang="en-US" sz="2800"/>
          </a:p>
          <a:p>
            <a:pPr eaLnBrk="1" hangingPunct="1">
              <a:lnSpc>
                <a:spcPct val="80000"/>
              </a:lnSpc>
              <a:defRPr/>
            </a:pPr>
            <a:r>
              <a:rPr lang="en-US" altLang="en-US" sz="2800"/>
              <a:t>Negotiation framework for Serbia:</a:t>
            </a:r>
            <a:r>
              <a:rPr lang="sr-Latn-CS" altLang="en-US" sz="2800"/>
              <a:t> </a:t>
            </a:r>
            <a:r>
              <a:rPr lang="en-US" altLang="en-US" sz="2800"/>
              <a:t>suspension of accession negotiations in case of persistent and serious breach of EU values</a:t>
            </a:r>
          </a:p>
          <a:p>
            <a:pPr eaLnBrk="1" hangingPunct="1">
              <a:lnSpc>
                <a:spcPct val="80000"/>
              </a:lnSpc>
              <a:defRPr/>
            </a:pPr>
            <a:r>
              <a:rPr lang="en-US" altLang="en-US" sz="2800"/>
              <a:t>EU Council decides on the suspension of the accession negotiations by qualified majority, after obtaining the consent of the European parliament</a:t>
            </a:r>
          </a:p>
          <a:p>
            <a:pPr eaLnBrk="1" hangingPunct="1">
              <a:lnSpc>
                <a:spcPct val="80000"/>
              </a:lnSpc>
              <a:buFont typeface="Wingdings" pitchFamily="2" charset="2"/>
              <a:buNone/>
              <a:defRPr/>
            </a:pPr>
            <a:endParaRPr lang="en-US" sz="2800"/>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63</TotalTime>
  <Words>796</Words>
  <Application>Microsoft Office PowerPoint</Application>
  <PresentationFormat>Custom</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Stream</vt:lpstr>
      <vt:lpstr>PowerPoint Presentation</vt:lpstr>
      <vt:lpstr>Reasnos for introducion of  EU values in the EU Treatis</vt:lpstr>
      <vt:lpstr>Lisbon Treaty (2007)</vt:lpstr>
      <vt:lpstr>General prohibition of discrimination and principle of equality of EU cizitzens</vt:lpstr>
      <vt:lpstr>Sanctions in case of breach of EU values</vt:lpstr>
      <vt:lpstr>Legal consequences of initiating proceedings for violation of EU values</vt:lpstr>
      <vt:lpstr>Protection of the EU budget in case of generalized deficiencies as regard the rule of law</vt:lpstr>
      <vt:lpstr>EU values and accession of new member states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Mika</cp:lastModifiedBy>
  <cp:revision>9</cp:revision>
  <dcterms:created xsi:type="dcterms:W3CDTF">2020-11-18T09:53:25Z</dcterms:created>
  <dcterms:modified xsi:type="dcterms:W3CDTF">2021-05-09T09:09:25Z</dcterms:modified>
</cp:coreProperties>
</file>