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258" r:id="rId3"/>
    <p:sldId id="260" r:id="rId4"/>
    <p:sldId id="261" r:id="rId5"/>
    <p:sldId id="262" r:id="rId6"/>
    <p:sldId id="263" r:id="rId7"/>
    <p:sldId id="264" r:id="rId8"/>
    <p:sldId id="265" r:id="rId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114"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87238"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4587" name="Rectangle 11"/>
          <p:cNvSpPr>
            <a:spLocks noGrp="1" noChangeArrowheads="1"/>
          </p:cNvSpPr>
          <p:nvPr>
            <p:ph type="ctrTitle" sz="quarter"/>
          </p:nvPr>
        </p:nvSpPr>
        <p:spPr>
          <a:xfrm>
            <a:off x="914400" y="1736725"/>
            <a:ext cx="10363200" cy="1920875"/>
          </a:xfrm>
        </p:spPr>
        <p:txBody>
          <a:bodyPr/>
          <a:lstStyle>
            <a:lvl1pPr>
              <a:defRPr sz="6000"/>
            </a:lvl1pPr>
          </a:lstStyle>
          <a:p>
            <a:r>
              <a:rPr lang="en-US"/>
              <a:t>Click to edit Master title style</a:t>
            </a:r>
          </a:p>
        </p:txBody>
      </p:sp>
      <p:sp>
        <p:nvSpPr>
          <p:cNvPr id="24588"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fld id="{49BA19D9-1DCD-454C-B8CC-3541A20D6726}" type="datetimeFigureOut">
              <a:rPr lang="en-US"/>
              <a:pPr>
                <a:defRPr/>
              </a:pPr>
              <a:t>5/7/2021</a:t>
            </a:fld>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AB874B94-748B-4701-9037-9A6393AD32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D9D1A80B-418E-42EF-8FE9-BF014278080D}" type="datetimeFigureOut">
              <a:rPr lang="en-US"/>
              <a:pPr>
                <a:defRPr/>
              </a:pPr>
              <a:t>5/7/2021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93F5B7C-2814-442A-8E16-2E1866A7774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1886DEA4-E01C-4838-BE5B-D32B9624E49C}" type="datetimeFigureOut">
              <a:rPr lang="en-US"/>
              <a:pPr>
                <a:defRPr/>
              </a:pPr>
              <a:t>5/7/2021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F1A8C10-D1EC-4E4B-8687-EEF88FABAB5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682156DC-A0D1-4CAF-8646-F42DBEC1647B}" type="datetimeFigureOut">
              <a:rPr lang="en-US"/>
              <a:pPr>
                <a:defRPr/>
              </a:pPr>
              <a:t>5/7/2021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23B19AF-2C00-40F9-B49B-A38DDD4F59B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FA38512F-C7F4-4DD3-A368-E571838A1B5F}" type="datetimeFigureOut">
              <a:rPr lang="en-US"/>
              <a:pPr>
                <a:defRPr/>
              </a:pPr>
              <a:t>5/7/2021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081D7E8-BD0E-433C-BD41-1F60445D1FB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E2B3B5B1-BFC3-4116-8543-B01439C2FE54}" type="datetimeFigureOut">
              <a:rPr lang="en-US"/>
              <a:pPr>
                <a:defRPr/>
              </a:pPr>
              <a:t>5/7/2021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77D39AF-00B8-43C1-BCCB-517FBCCF2F0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E11BD4E2-82B6-40F9-9E8D-400284F828E5}" type="datetimeFigureOut">
              <a:rPr lang="en-US"/>
              <a:pPr>
                <a:defRPr/>
              </a:pPr>
              <a:t>5/7/2021</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B69565B5-EE68-444A-9097-2597AD8583DC}"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B531B889-39D6-49AD-A81D-4FACB0BA8DC5}" type="datetimeFigureOut">
              <a:rPr lang="en-US"/>
              <a:pPr>
                <a:defRPr/>
              </a:pPr>
              <a:t>5/7/2021</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39D614C-C5B8-483A-BDC4-F5BB0482E983}"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0D6FA8F9-DE49-4994-B282-E47E348A6632}" type="datetimeFigureOut">
              <a:rPr lang="en-US"/>
              <a:pPr>
                <a:defRPr/>
              </a:pPr>
              <a:t>5/7/2021</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3BBAF07-3660-4A92-9C62-C02A17F09127}"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515427E-74D2-464A-9F95-B5C0173FD712}" type="datetimeFigureOut">
              <a:rPr lang="en-US"/>
              <a:pPr>
                <a:defRPr/>
              </a:pPr>
              <a:t>5/7/2021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983C0C3-058F-4020-B0E1-D1DCFFA5242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AFC24E8-AE61-49C9-8F81-68EC07D42F0D}" type="datetimeFigureOut">
              <a:rPr lang="en-US"/>
              <a:pPr>
                <a:defRPr/>
              </a:pPr>
              <a:t>5/7/2021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126CF3B-797A-443E-AAF3-A40D5278D3B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CB56ED25-343C-421E-8987-AE21B2D052AB}" type="datetimeFigureOut">
              <a:rPr lang="en-US"/>
              <a:pPr>
                <a:defRPr/>
              </a:pPr>
              <a:t>5/7/2021</a:t>
            </a:fld>
            <a:endParaRPr lang="en-US"/>
          </a:p>
        </p:txBody>
      </p:sp>
      <p:sp>
        <p:nvSpPr>
          <p:cNvPr id="23555"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3C6233A-EDA5-440B-9CA9-2A8CF025A952}" type="slidenum">
              <a:rPr lang="en-US"/>
              <a:pPr>
                <a:defRPr/>
              </a:pPr>
              <a:t>‹#›</a:t>
            </a:fld>
            <a:endParaRPr lang="en-US"/>
          </a:p>
        </p:txBody>
      </p:sp>
      <p:grpSp>
        <p:nvGrpSpPr>
          <p:cNvPr id="1028" name="Group 4"/>
          <p:cNvGrpSpPr>
            <a:grpSpLocks/>
          </p:cNvGrpSpPr>
          <p:nvPr/>
        </p:nvGrpSpPr>
        <p:grpSpPr bwMode="auto">
          <a:xfrm>
            <a:off x="0" y="0"/>
            <a:ext cx="12187238"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355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2355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2356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2356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2356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2356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2356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3565"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66"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23567" name="Rectangle 15"/>
          <p:cNvSpPr>
            <a:spLocks noGrp="1" noChangeArrowheads="1"/>
          </p:cNvSpPr>
          <p:nvPr>
            <p:ph type="body" idx="1"/>
          </p:nvPr>
        </p:nvSpPr>
        <p:spPr bwMode="auto">
          <a:xfrm>
            <a:off x="609600" y="16002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1524000" y="1122363"/>
            <a:ext cx="9144000" cy="2387600"/>
          </a:xfrm>
        </p:spPr>
        <p:txBody>
          <a:bodyPr anchor="b"/>
          <a:lstStyle/>
          <a:p>
            <a:pPr eaLnBrk="1" hangingPunct="1">
              <a:defRPr/>
            </a:pPr>
            <a:endParaRPr lang="en-US" sz="8000"/>
          </a:p>
        </p:txBody>
      </p:sp>
      <p:sp>
        <p:nvSpPr>
          <p:cNvPr id="13314" name="Subtitle 2"/>
          <p:cNvSpPr>
            <a:spLocks noGrp="1"/>
          </p:cNvSpPr>
          <p:nvPr>
            <p:ph type="subTitle" idx="4294967295"/>
          </p:nvPr>
        </p:nvSpPr>
        <p:spPr>
          <a:xfrm>
            <a:off x="1325563" y="3448050"/>
            <a:ext cx="9540875" cy="1722438"/>
          </a:xfrm>
        </p:spPr>
        <p:txBody>
          <a:bodyPr/>
          <a:lstStyle/>
          <a:p>
            <a:pPr marL="0" indent="0" algn="ctr" eaLnBrk="1" hangingPunct="1">
              <a:buFont typeface="Wingdings" pitchFamily="2" charset="2"/>
              <a:buNone/>
              <a:defRPr/>
            </a:pPr>
            <a:endParaRPr lang="en-US" sz="2800"/>
          </a:p>
        </p:txBody>
      </p:sp>
      <p:pic>
        <p:nvPicPr>
          <p:cNvPr id="13315" name="Picture 4"/>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3316" name="Rectangle 5"/>
          <p:cNvSpPr>
            <a:spLocks noChangeArrowheads="1"/>
          </p:cNvSpPr>
          <p:nvPr/>
        </p:nvSpPr>
        <p:spPr bwMode="auto">
          <a:xfrm>
            <a:off x="3048000" y="1563688"/>
            <a:ext cx="6096000" cy="4154984"/>
          </a:xfrm>
          <a:prstGeom prst="rect">
            <a:avLst/>
          </a:prstGeom>
          <a:noFill/>
          <a:ln w="9525">
            <a:noFill/>
            <a:miter lim="800000"/>
            <a:headEnd/>
            <a:tailEnd/>
          </a:ln>
        </p:spPr>
        <p:txBody>
          <a:bodyPr>
            <a:spAutoFit/>
          </a:bodyPr>
          <a:lstStyle/>
          <a:p>
            <a:pPr algn="ctr"/>
            <a:r>
              <a:rPr lang="sr-Latn-CS" sz="2400" b="1" dirty="0">
                <a:solidFill>
                  <a:schemeClr val="bg2"/>
                </a:solidFill>
                <a:latin typeface="Arial" charset="0"/>
              </a:rPr>
              <a:t>Jean Monnet Module</a:t>
            </a:r>
          </a:p>
          <a:p>
            <a:pPr algn="ctr"/>
            <a:r>
              <a:rPr lang="sr-Latn-CS" sz="2400" b="1" dirty="0">
                <a:solidFill>
                  <a:schemeClr val="bg2"/>
                </a:solidFill>
                <a:latin typeface="Arial" charset="0"/>
              </a:rPr>
              <a:t>Application of EU values in the policies of candidate states / AEUPCS</a:t>
            </a:r>
          </a:p>
          <a:p>
            <a:pPr algn="ctr"/>
            <a:endParaRPr lang="sr-Latn-CS" sz="2400" b="1" dirty="0">
              <a:solidFill>
                <a:schemeClr val="bg2"/>
              </a:solidFill>
              <a:latin typeface="Arial" charset="0"/>
            </a:endParaRPr>
          </a:p>
          <a:p>
            <a:pPr algn="ctr"/>
            <a:endParaRPr lang="sr-Latn-CS" sz="2400" b="1" dirty="0">
              <a:solidFill>
                <a:schemeClr val="bg2"/>
              </a:solidFill>
              <a:latin typeface="Arial" charset="0"/>
            </a:endParaRPr>
          </a:p>
          <a:p>
            <a:pPr algn="ctr"/>
            <a:r>
              <a:rPr lang="sr-Latn-CS" sz="2000" dirty="0">
                <a:solidFill>
                  <a:schemeClr val="bg2"/>
                </a:solidFill>
                <a:latin typeface="Arial" charset="0"/>
              </a:rPr>
              <a:t>Vladimir Medović</a:t>
            </a:r>
          </a:p>
          <a:p>
            <a:pPr algn="ctr"/>
            <a:endParaRPr lang="sr-Latn-CS" sz="2000" b="1" dirty="0">
              <a:solidFill>
                <a:schemeClr val="bg2"/>
              </a:solidFill>
              <a:latin typeface="Arial" charset="0"/>
            </a:endParaRPr>
          </a:p>
          <a:p>
            <a:pPr algn="ctr"/>
            <a:r>
              <a:rPr lang="sr-Latn-CS" sz="2000" b="1" dirty="0" smtClean="0">
                <a:solidFill>
                  <a:schemeClr val="bg2"/>
                </a:solidFill>
                <a:latin typeface="Arial" charset="0"/>
              </a:rPr>
              <a:t>Fundamental Values and Principles of the EU</a:t>
            </a:r>
            <a:r>
              <a:rPr lang="sr-Latn-CS" sz="2000" b="1" dirty="0" smtClean="0">
                <a:solidFill>
                  <a:schemeClr val="bg2"/>
                </a:solidFill>
                <a:latin typeface="Arial" charset="0"/>
              </a:rPr>
              <a:t>:</a:t>
            </a:r>
            <a:endParaRPr lang="sr-Latn-CS" sz="2000" b="1" dirty="0">
              <a:solidFill>
                <a:schemeClr val="bg2"/>
              </a:solidFill>
              <a:latin typeface="Arial" charset="0"/>
            </a:endParaRPr>
          </a:p>
          <a:p>
            <a:pPr algn="ctr"/>
            <a:endParaRPr lang="sr-Latn-CS" sz="2000" b="1" dirty="0">
              <a:solidFill>
                <a:schemeClr val="bg2"/>
              </a:solidFill>
              <a:latin typeface="Arial" charset="0"/>
            </a:endParaRPr>
          </a:p>
          <a:p>
            <a:pPr algn="ctr"/>
            <a:r>
              <a:rPr lang="sr-Latn-CS" sz="3200" b="1" dirty="0" smtClean="0">
                <a:solidFill>
                  <a:schemeClr val="bg2"/>
                </a:solidFill>
                <a:latin typeface="Arial" charset="0"/>
              </a:rPr>
              <a:t>Establishment and goals of the European Union</a:t>
            </a:r>
            <a:endParaRPr lang="en-US" sz="3200" b="1" dirty="0">
              <a:solidFill>
                <a:schemeClr val="bg2"/>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sr-Latn-CS" sz="4000"/>
              <a:t>European Union: a peace project</a:t>
            </a:r>
            <a:endParaRPr lang="en-US" sz="4000"/>
          </a:p>
        </p:txBody>
      </p:sp>
      <p:sp>
        <p:nvSpPr>
          <p:cNvPr id="15363" name="Rectangle 3"/>
          <p:cNvSpPr>
            <a:spLocks noGrp="1" noChangeArrowheads="1"/>
          </p:cNvSpPr>
          <p:nvPr>
            <p:ph type="body" idx="1"/>
          </p:nvPr>
        </p:nvSpPr>
        <p:spPr/>
        <p:txBody>
          <a:bodyPr/>
          <a:lstStyle/>
          <a:p>
            <a:pPr eaLnBrk="1" hangingPunct="1">
              <a:lnSpc>
                <a:spcPct val="90000"/>
              </a:lnSpc>
              <a:defRPr/>
            </a:pPr>
            <a:r>
              <a:rPr lang="de-DE" sz="2400"/>
              <a:t>1950</a:t>
            </a:r>
            <a:r>
              <a:rPr lang="sr-Latn-CS" sz="2400"/>
              <a:t>.</a:t>
            </a:r>
            <a:r>
              <a:rPr lang="de-DE" sz="2400"/>
              <a:t> Robert </a:t>
            </a:r>
            <a:r>
              <a:rPr lang="sr-Latn-CS" sz="2400"/>
              <a:t>Schu</a:t>
            </a:r>
            <a:r>
              <a:rPr lang="de-DE" sz="2400"/>
              <a:t>man</a:t>
            </a:r>
            <a:r>
              <a:rPr lang="sr-Latn-CS" sz="2400"/>
              <a:t> proposed creation of ECSC</a:t>
            </a:r>
            <a:r>
              <a:rPr lang="de-DE" sz="2400"/>
              <a:t> – </a:t>
            </a:r>
            <a:r>
              <a:rPr lang="sr-Latn-CS" sz="2400"/>
              <a:t>that market the begining of the political process which led to the establishment of the</a:t>
            </a:r>
            <a:r>
              <a:rPr lang="de-DE" sz="2400"/>
              <a:t> EU</a:t>
            </a:r>
          </a:p>
          <a:p>
            <a:pPr eaLnBrk="1" hangingPunct="1">
              <a:lnSpc>
                <a:spcPct val="90000"/>
              </a:lnSpc>
              <a:defRPr/>
            </a:pPr>
            <a:r>
              <a:rPr lang="sr-Latn-CS" sz="2400"/>
              <a:t>Ultimate goal: the federation of Europe</a:t>
            </a:r>
            <a:r>
              <a:rPr lang="de-DE" sz="2400"/>
              <a:t> –</a:t>
            </a:r>
            <a:r>
              <a:rPr lang="sr-Latn-CS" sz="2400"/>
              <a:t> “Europe will not be made all at once, or according to a single plan. It will be built through concrete achievements which first create a de facto solidarity”</a:t>
            </a:r>
            <a:endParaRPr lang="de-DE" sz="2400"/>
          </a:p>
          <a:p>
            <a:pPr eaLnBrk="1" hangingPunct="1">
              <a:lnSpc>
                <a:spcPct val="90000"/>
              </a:lnSpc>
              <a:defRPr/>
            </a:pPr>
            <a:r>
              <a:rPr lang="de-DE" sz="2400"/>
              <a:t>Franc</a:t>
            </a:r>
            <a:r>
              <a:rPr lang="sr-Latn-CS" sz="2400"/>
              <a:t>o-German production of coal and steel placed under a common High Authority</a:t>
            </a:r>
            <a:r>
              <a:rPr lang="de-DE" sz="2400"/>
              <a:t> </a:t>
            </a:r>
            <a:endParaRPr lang="sr-Latn-CS" sz="2400"/>
          </a:p>
          <a:p>
            <a:pPr eaLnBrk="1" hangingPunct="1">
              <a:lnSpc>
                <a:spcPct val="90000"/>
              </a:lnSpc>
              <a:defRPr/>
            </a:pPr>
            <a:r>
              <a:rPr lang="sr-Latn-CS" altLang="en-US" sz="2400"/>
              <a:t>Pooling coal and steel production  would make wars between France and Germany not only unthinkable, but materially impossible”</a:t>
            </a:r>
          </a:p>
          <a:p>
            <a:pPr eaLnBrk="1" hangingPunct="1">
              <a:lnSpc>
                <a:spcPct val="90000"/>
              </a:lnSpc>
              <a:defRPr/>
            </a:pPr>
            <a:r>
              <a:rPr lang="sr-Latn-CS" altLang="en-US" sz="2400"/>
              <a:t>New organization would be open to the participation of the other states of Europe which share the same values in respect of  democracy, rule of law, human rights and market economy</a:t>
            </a:r>
          </a:p>
          <a:p>
            <a:pPr eaLnBrk="1" hangingPunct="1">
              <a:lnSpc>
                <a:spcPct val="90000"/>
              </a:lnSpc>
              <a:buFont typeface="Wingdings" pitchFamily="2" charset="2"/>
              <a:buNone/>
              <a:defRPr/>
            </a:pPr>
            <a:endParaRPr 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sr-Latn-CS" sz="3200" dirty="0" smtClean="0"/>
              <a:t>Establishment of the European Coal and Steel Community</a:t>
            </a:r>
            <a:endParaRPr lang="en-US" sz="3200" dirty="0"/>
          </a:p>
        </p:txBody>
      </p:sp>
      <p:sp>
        <p:nvSpPr>
          <p:cNvPr id="17411" name="Rectangle 3"/>
          <p:cNvSpPr>
            <a:spLocks noGrp="1" noChangeArrowheads="1"/>
          </p:cNvSpPr>
          <p:nvPr>
            <p:ph type="body" idx="1"/>
          </p:nvPr>
        </p:nvSpPr>
        <p:spPr/>
        <p:txBody>
          <a:bodyPr/>
          <a:lstStyle/>
          <a:p>
            <a:pPr>
              <a:lnSpc>
                <a:spcPct val="8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r>
              <a:rPr lang="de-DE" sz="2800" spc="-1" dirty="0" smtClean="0">
                <a:solidFill>
                  <a:srgbClr val="FFFFFF"/>
                </a:solidFill>
              </a:rPr>
              <a:t>1951 </a:t>
            </a:r>
            <a:r>
              <a:rPr lang="de-DE" sz="2800" spc="-1" dirty="0">
                <a:solidFill>
                  <a:srgbClr val="FFFFFF"/>
                </a:solidFill>
              </a:rPr>
              <a:t>six states </a:t>
            </a:r>
            <a:r>
              <a:rPr lang="sr-Latn-CS" sz="2800" spc="-1" dirty="0">
                <a:solidFill>
                  <a:srgbClr val="FFFFFF"/>
                </a:solidFill>
              </a:rPr>
              <a:t>(France, Germany, the Netherlands, Belgium, Luxemburg and Italy) signed Treaty establishing the European Coal and Steel </a:t>
            </a:r>
            <a:r>
              <a:rPr lang="sr-Latn-CS" sz="2800" spc="-1" dirty="0" smtClean="0">
                <a:solidFill>
                  <a:srgbClr val="FFFFFF"/>
                </a:solidFill>
              </a:rPr>
              <a:t>Community (ECSC) </a:t>
            </a:r>
            <a:r>
              <a:rPr lang="sr-Latn-CS" sz="2800" spc="-1" dirty="0">
                <a:solidFill>
                  <a:srgbClr val="FFFFFF"/>
                </a:solidFill>
              </a:rPr>
              <a:t>in Paris</a:t>
            </a:r>
            <a:endParaRPr lang="en-US" sz="2800" spc="-1" dirty="0">
              <a:solidFill>
                <a:srgbClr val="FFFFFF"/>
              </a:solidFill>
            </a:endParaRPr>
          </a:p>
          <a:p>
            <a:pPr>
              <a:lnSpc>
                <a:spcPct val="8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r>
              <a:rPr lang="sr-Latn-CS" sz="2800" spc="-1" dirty="0">
                <a:solidFill>
                  <a:srgbClr val="FFFFFF"/>
                </a:solidFill>
              </a:rPr>
              <a:t>Institutions: Council, High Authority, Court of Justice and Assembly</a:t>
            </a:r>
            <a:r>
              <a:rPr lang="de-DE" sz="2800" spc="-1" dirty="0">
                <a:solidFill>
                  <a:srgbClr val="FFFFFF"/>
                </a:solidFill>
              </a:rPr>
              <a:t> </a:t>
            </a:r>
            <a:endParaRPr lang="en-US" sz="2800" spc="-1" dirty="0">
              <a:solidFill>
                <a:srgbClr val="FFFFFF"/>
              </a:solidFill>
            </a:endParaRPr>
          </a:p>
          <a:p>
            <a:pPr>
              <a:lnSpc>
                <a:spcPct val="8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r>
              <a:rPr lang="sr-Latn-CS" sz="2800" spc="-1" dirty="0">
                <a:solidFill>
                  <a:srgbClr val="FFFFFF"/>
                </a:solidFill>
              </a:rPr>
              <a:t>Main goals: establishment of the common market for coal and </a:t>
            </a:r>
            <a:r>
              <a:rPr lang="sr-Latn-CS" sz="2800" spc="-1" dirty="0" smtClean="0">
                <a:solidFill>
                  <a:srgbClr val="FFFFFF"/>
                </a:solidFill>
              </a:rPr>
              <a:t>steel, coal and steel production placed under the supervision of the independent authority</a:t>
            </a:r>
          </a:p>
          <a:p>
            <a:pPr>
              <a:lnSpc>
                <a:spcPct val="8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r>
              <a:rPr lang="sr-Latn-RS" sz="2800" spc="-1" dirty="0" smtClean="0">
                <a:solidFill>
                  <a:srgbClr val="FFFFFF"/>
                </a:solidFill>
              </a:rPr>
              <a:t>ECSC ceased to exist in 2002, after the expiration of the period of 50 years for which the Treaty was concluded</a:t>
            </a:r>
            <a:endParaRPr lang="en-US" sz="2800" spc="-1" dirty="0">
              <a:solidFill>
                <a:srgbClr val="FFFFFF"/>
              </a:solidFill>
            </a:endParaRPr>
          </a:p>
          <a:p>
            <a:pPr marL="0" indent="0" eaLnBrk="1" hangingPunct="1">
              <a:buNone/>
              <a:defRPr/>
            </a:pP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sr-Latn-CS" sz="4000" dirty="0" smtClean="0"/>
              <a:t>Treaties of Rome</a:t>
            </a:r>
            <a:endParaRPr lang="en-US" sz="4000" dirty="0"/>
          </a:p>
        </p:txBody>
      </p:sp>
      <p:sp>
        <p:nvSpPr>
          <p:cNvPr id="18435" name="Rectangle 3"/>
          <p:cNvSpPr>
            <a:spLocks noGrp="1" noChangeArrowheads="1"/>
          </p:cNvSpPr>
          <p:nvPr>
            <p:ph type="body" idx="1"/>
          </p:nvPr>
        </p:nvSpPr>
        <p:spPr/>
        <p:txBody>
          <a:bodyPr/>
          <a:lstStyle/>
          <a:p>
            <a:pPr eaLnBrk="1" hangingPunct="1">
              <a:lnSpc>
                <a:spcPct val="70000"/>
              </a:lnSpc>
              <a:defRPr/>
            </a:pPr>
            <a:endParaRPr lang="sr-Latn-CS" altLang="en-US" sz="2800" dirty="0" smtClean="0"/>
          </a:p>
          <a:p>
            <a:pPr>
              <a:lnSpc>
                <a:spcPct val="80000"/>
              </a:lnSpc>
              <a:spcBef>
                <a:spcPts val="349"/>
              </a:spcBef>
              <a:tabLst>
                <a:tab pos="914400" algn="l"/>
                <a:tab pos="1828800" algn="l"/>
                <a:tab pos="2743200" algn="l"/>
                <a:tab pos="3657600" algn="l"/>
                <a:tab pos="4572000" algn="l"/>
                <a:tab pos="5486400" algn="l"/>
                <a:tab pos="6400800" algn="l"/>
                <a:tab pos="7315200" algn="l"/>
                <a:tab pos="8229600" algn="l"/>
                <a:tab pos="9144000" algn="l"/>
                <a:tab pos="10058400" algn="l"/>
              </a:tabLst>
            </a:pPr>
            <a:r>
              <a:rPr lang="sr-Latn-RS" sz="2800" spc="-1" dirty="0" smtClean="0">
                <a:solidFill>
                  <a:srgbClr val="FFFFFF"/>
                </a:solidFill>
              </a:rPr>
              <a:t>195</a:t>
            </a:r>
            <a:r>
              <a:rPr lang="de-DE" sz="2800" spc="-1" dirty="0" smtClean="0">
                <a:solidFill>
                  <a:srgbClr val="FFFFFF"/>
                </a:solidFill>
              </a:rPr>
              <a:t>7</a:t>
            </a:r>
            <a:r>
              <a:rPr lang="sr-Latn-RS" sz="2800" spc="-1" dirty="0" smtClean="0">
                <a:solidFill>
                  <a:srgbClr val="FFFFFF"/>
                </a:solidFill>
              </a:rPr>
              <a:t>:</a:t>
            </a:r>
            <a:r>
              <a:rPr lang="de-DE" sz="2800" spc="-1" dirty="0" smtClean="0">
                <a:solidFill>
                  <a:srgbClr val="FFFFFF"/>
                </a:solidFill>
              </a:rPr>
              <a:t> </a:t>
            </a:r>
            <a:r>
              <a:rPr lang="sr-Latn-RS" sz="2800" spc="-1" dirty="0">
                <a:solidFill>
                  <a:srgbClr val="FFFFFF"/>
                </a:solidFill>
              </a:rPr>
              <a:t>s</a:t>
            </a:r>
            <a:r>
              <a:rPr lang="de-DE" sz="2800" spc="-1" dirty="0">
                <a:solidFill>
                  <a:srgbClr val="FFFFFF"/>
                </a:solidFill>
              </a:rPr>
              <a:t>ix Member States signed Treaty establishing European ecnomic community (EEC) and Treaty establishing European </a:t>
            </a:r>
            <a:r>
              <a:rPr lang="de-DE" sz="2800" spc="-1" dirty="0" smtClean="0">
                <a:solidFill>
                  <a:srgbClr val="FFFFFF"/>
                </a:solidFill>
              </a:rPr>
              <a:t>atom</a:t>
            </a:r>
            <a:r>
              <a:rPr lang="sr-Latn-RS" sz="2800" spc="-1" dirty="0" smtClean="0">
                <a:solidFill>
                  <a:srgbClr val="FFFFFF"/>
                </a:solidFill>
              </a:rPr>
              <a:t>ic energy</a:t>
            </a:r>
            <a:r>
              <a:rPr lang="de-DE" sz="2800" spc="-1" dirty="0" smtClean="0">
                <a:solidFill>
                  <a:srgbClr val="FFFFFF"/>
                </a:solidFill>
              </a:rPr>
              <a:t> </a:t>
            </a:r>
            <a:r>
              <a:rPr lang="de-DE" sz="2800" spc="-1" dirty="0">
                <a:solidFill>
                  <a:srgbClr val="FFFFFF"/>
                </a:solidFill>
              </a:rPr>
              <a:t>community (Euratom)</a:t>
            </a:r>
            <a:endParaRPr lang="en-US" sz="2800" spc="-1" dirty="0">
              <a:solidFill>
                <a:srgbClr val="FFFFFF"/>
              </a:solidFill>
            </a:endParaRPr>
          </a:p>
          <a:p>
            <a:pPr>
              <a:lnSpc>
                <a:spcPct val="80000"/>
              </a:lnSpc>
              <a:spcBef>
                <a:spcPts val="349"/>
              </a:spcBef>
              <a:tabLst>
                <a:tab pos="914400" algn="l"/>
                <a:tab pos="1828800" algn="l"/>
                <a:tab pos="2743200" algn="l"/>
                <a:tab pos="3657600" algn="l"/>
                <a:tab pos="4572000" algn="l"/>
                <a:tab pos="5486400" algn="l"/>
                <a:tab pos="6400800" algn="l"/>
                <a:tab pos="7315200" algn="l"/>
                <a:tab pos="8229600" algn="l"/>
                <a:tab pos="9144000" algn="l"/>
                <a:tab pos="10058400" algn="l"/>
              </a:tabLst>
            </a:pPr>
            <a:r>
              <a:rPr lang="de-DE" sz="2800" spc="-1" dirty="0">
                <a:solidFill>
                  <a:srgbClr val="FFFFFF"/>
                </a:solidFill>
              </a:rPr>
              <a:t>Eu</a:t>
            </a:r>
            <a:r>
              <a:rPr lang="sr-Latn-CS" sz="2800" spc="-1" dirty="0">
                <a:solidFill>
                  <a:srgbClr val="FFFFFF"/>
                </a:solidFill>
              </a:rPr>
              <a:t>ratom</a:t>
            </a:r>
            <a:r>
              <a:rPr lang="de-DE" sz="2800" spc="-1" dirty="0">
                <a:solidFill>
                  <a:srgbClr val="FFFFFF"/>
                </a:solidFill>
              </a:rPr>
              <a:t>: sectoral treaty – development of a powerful nuclear industry, promoting research and dissemination technical information, setting uniform safety standards </a:t>
            </a:r>
            <a:endParaRPr lang="en-US" sz="2800" spc="-1" dirty="0">
              <a:solidFill>
                <a:srgbClr val="FFFFFF"/>
              </a:solidFill>
            </a:endParaRPr>
          </a:p>
          <a:p>
            <a:pPr>
              <a:lnSpc>
                <a:spcPct val="80000"/>
              </a:lnSpc>
              <a:spcBef>
                <a:spcPts val="349"/>
              </a:spcBef>
              <a:tabLst>
                <a:tab pos="914400" algn="l"/>
                <a:tab pos="1828800" algn="l"/>
                <a:tab pos="2743200" algn="l"/>
                <a:tab pos="3657600" algn="l"/>
                <a:tab pos="4572000" algn="l"/>
                <a:tab pos="5486400" algn="l"/>
                <a:tab pos="6400800" algn="l"/>
                <a:tab pos="7315200" algn="l"/>
                <a:tab pos="8229600" algn="l"/>
                <a:tab pos="9144000" algn="l"/>
                <a:tab pos="10058400" algn="l"/>
              </a:tabLst>
            </a:pPr>
            <a:r>
              <a:rPr lang="de-DE" sz="2800" spc="-1" dirty="0">
                <a:solidFill>
                  <a:srgbClr val="FFFFFF"/>
                </a:solidFill>
              </a:rPr>
              <a:t>EEC: covers all other sector of economy, other of coal and steet and nuclear industry, creation of common market and common policies</a:t>
            </a:r>
            <a:endParaRPr lang="en-US" sz="2800" spc="-1" dirty="0">
              <a:solidFill>
                <a:srgbClr val="FFFFFF"/>
              </a:solidFill>
            </a:endParaRPr>
          </a:p>
          <a:p>
            <a:pPr>
              <a:lnSpc>
                <a:spcPct val="80000"/>
              </a:lnSpc>
              <a:spcBef>
                <a:spcPts val="349"/>
              </a:spcBef>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spc="-1" dirty="0">
                <a:solidFill>
                  <a:srgbClr val="FFFFFF"/>
                </a:solidFill>
              </a:rPr>
              <a:t>Institutions: Council, Commission, Court of Justice and Parliament</a:t>
            </a:r>
          </a:p>
          <a:p>
            <a:pPr eaLnBrk="1" hangingPunct="1">
              <a:lnSpc>
                <a:spcPct val="70000"/>
              </a:lnSpc>
              <a:buFont typeface="Wingdings" pitchFamily="2" charset="2"/>
              <a:buNone/>
              <a:defRPr/>
            </a:pP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r>
              <a:rPr lang="sr-Latn-RS" sz="3600" dirty="0" smtClean="0"/>
              <a:t>Single institutional framework of the European Communities</a:t>
            </a:r>
            <a:endParaRPr lang="en-US" sz="3600" dirty="0"/>
          </a:p>
        </p:txBody>
      </p:sp>
      <p:sp>
        <p:nvSpPr>
          <p:cNvPr id="19459" name="Rectangle 3"/>
          <p:cNvSpPr>
            <a:spLocks noGrp="1" noChangeArrowheads="1"/>
          </p:cNvSpPr>
          <p:nvPr>
            <p:ph type="body" idx="1"/>
          </p:nvPr>
        </p:nvSpPr>
        <p:spPr/>
        <p:txBody>
          <a:bodyPr/>
          <a:lstStyle/>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r>
              <a:rPr lang="de-DE" spc="-1" dirty="0">
                <a:solidFill>
                  <a:srgbClr val="FFFFFF"/>
                </a:solidFill>
              </a:rPr>
              <a:t>1957 Convention on certain institutions common to the European Communities: common Court of Justice and </a:t>
            </a:r>
            <a:r>
              <a:rPr lang="de-DE" spc="-1" dirty="0" smtClean="0">
                <a:solidFill>
                  <a:srgbClr val="FFFFFF"/>
                </a:solidFill>
              </a:rPr>
              <a:t>Parliament</a:t>
            </a:r>
            <a:endParaRPr lang="en-US" spc="-1" dirty="0">
              <a:solidFill>
                <a:srgbClr val="FFFFFF"/>
              </a:solidFil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r>
              <a:rPr lang="de-DE" spc="-1" dirty="0">
                <a:solidFill>
                  <a:srgbClr val="FFFFFF"/>
                </a:solidFill>
              </a:rPr>
              <a:t>1967 Merger Treaty: common Council and </a:t>
            </a:r>
            <a:r>
              <a:rPr lang="de-DE" spc="-1" dirty="0" smtClean="0">
                <a:solidFill>
                  <a:srgbClr val="FFFFFF"/>
                </a:solidFill>
              </a:rPr>
              <a:t>Commission</a:t>
            </a:r>
            <a:endParaRPr lang="sr-Latn-RS" spc="-1" dirty="0" smtClean="0">
              <a:solidFill>
                <a:srgbClr val="FFFFFF"/>
              </a:solidFill>
            </a:endParaRPr>
          </a:p>
          <a:p>
            <a:pPr>
              <a:lnSpc>
                <a:spcPct val="100000"/>
              </a:lnSpc>
              <a:spcBef>
                <a:spcPts val="697"/>
              </a:spcBef>
              <a:tabLst>
                <a:tab pos="914400" algn="l"/>
                <a:tab pos="1828800" algn="l"/>
                <a:tab pos="2743200" algn="l"/>
                <a:tab pos="3657600" algn="l"/>
                <a:tab pos="4572000" algn="l"/>
                <a:tab pos="5486400" algn="l"/>
                <a:tab pos="6400800" algn="l"/>
                <a:tab pos="7315200" algn="l"/>
                <a:tab pos="8229600" algn="l"/>
                <a:tab pos="9144000" algn="l"/>
                <a:tab pos="10058400" algn="l"/>
              </a:tabLst>
            </a:pPr>
            <a:r>
              <a:rPr lang="sr-Latn-RS" spc="-1" dirty="0" smtClean="0">
                <a:solidFill>
                  <a:srgbClr val="FFFFFF"/>
                </a:solidFill>
              </a:rPr>
              <a:t>Each institutins act within the competences prescribed by the treaties establishing  European communites</a:t>
            </a:r>
            <a:endParaRPr lang="en-US" spc="-1" dirty="0">
              <a:solidFill>
                <a:srgbClr val="FFFFFF"/>
              </a:solidFill>
            </a:endParaRPr>
          </a:p>
          <a:p>
            <a:pPr eaLnBrk="1" hangingPunct="1">
              <a:lnSpc>
                <a:spcPct val="90000"/>
              </a:lnSpc>
              <a:buFont typeface="Wingdings" pitchFamily="2" charset="2"/>
              <a:buNone/>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defRPr/>
            </a:pPr>
            <a:r>
              <a:rPr lang="sr-Latn-RS" sz="4000" dirty="0" smtClean="0"/>
              <a:t>Establishment of the European Union</a:t>
            </a:r>
            <a:endParaRPr lang="en-US" sz="4000" dirty="0"/>
          </a:p>
        </p:txBody>
      </p:sp>
      <p:sp>
        <p:nvSpPr>
          <p:cNvPr id="20483" name="Rectangle 3"/>
          <p:cNvSpPr>
            <a:spLocks noGrp="1" noChangeArrowheads="1"/>
          </p:cNvSpPr>
          <p:nvPr>
            <p:ph type="body" idx="1"/>
          </p:nvPr>
        </p:nvSpPr>
        <p:spPr/>
        <p:txBody>
          <a:bodyPr/>
          <a:lstStyle/>
          <a:p>
            <a:pPr eaLnBrk="1" hangingPunct="1">
              <a:lnSpc>
                <a:spcPct val="90000"/>
              </a:lnSpc>
              <a:defRPr/>
            </a:pPr>
            <a:r>
              <a:rPr lang="sr-Latn-RS" altLang="en-US" sz="2400" dirty="0" smtClean="0"/>
              <a:t>1992 Treaty on European Union signed in Maastricht</a:t>
            </a:r>
          </a:p>
          <a:p>
            <a:pPr eaLnBrk="1" hangingPunct="1">
              <a:lnSpc>
                <a:spcPct val="90000"/>
              </a:lnSpc>
              <a:defRPr/>
            </a:pPr>
            <a:r>
              <a:rPr lang="sr-Latn-RS" altLang="en-US" sz="2400" dirty="0" smtClean="0"/>
              <a:t>European Union based on three pillars: </a:t>
            </a:r>
          </a:p>
          <a:p>
            <a:pPr marL="457200" indent="-457200" eaLnBrk="1" hangingPunct="1">
              <a:lnSpc>
                <a:spcPct val="90000"/>
              </a:lnSpc>
              <a:buAutoNum type="arabicPeriod"/>
              <a:defRPr/>
            </a:pPr>
            <a:r>
              <a:rPr lang="sr-Latn-RS" altLang="en-US" sz="2400" dirty="0" smtClean="0"/>
              <a:t>European Communities</a:t>
            </a:r>
          </a:p>
          <a:p>
            <a:pPr marL="457200" indent="-457200" eaLnBrk="1" hangingPunct="1">
              <a:lnSpc>
                <a:spcPct val="90000"/>
              </a:lnSpc>
              <a:buAutoNum type="arabicPeriod"/>
              <a:defRPr/>
            </a:pPr>
            <a:r>
              <a:rPr lang="sr-Latn-RS" altLang="en-US" sz="2400" dirty="0" smtClean="0"/>
              <a:t>Common Foreign and Security policy</a:t>
            </a:r>
          </a:p>
          <a:p>
            <a:pPr marL="457200" indent="-457200" eaLnBrk="1" hangingPunct="1">
              <a:lnSpc>
                <a:spcPct val="90000"/>
              </a:lnSpc>
              <a:buAutoNum type="arabicPeriod"/>
              <a:defRPr/>
            </a:pPr>
            <a:r>
              <a:rPr lang="sr-Latn-RS" altLang="en-US" sz="2400" dirty="0" smtClean="0"/>
              <a:t>Cooperation in the field of justice and home affairs</a:t>
            </a:r>
            <a:endParaRPr lang="sr-Latn-CS" altLang="en-US" sz="2400" dirty="0"/>
          </a:p>
          <a:p>
            <a:pPr eaLnBrk="1" hangingPunct="1">
              <a:lnSpc>
                <a:spcPct val="90000"/>
              </a:lnSpc>
              <a:defRPr/>
            </a:pPr>
            <a:r>
              <a:rPr lang="sr-Latn-RS" altLang="en-US" sz="2400" dirty="0" smtClean="0"/>
              <a:t>Citizenship of the European Union</a:t>
            </a:r>
            <a:r>
              <a:rPr lang="en-US" altLang="en-US" sz="2400" dirty="0" smtClean="0"/>
              <a:t> </a:t>
            </a:r>
            <a:endParaRPr lang="sr-Latn-CS" altLang="en-US" sz="2400" dirty="0"/>
          </a:p>
          <a:p>
            <a:pPr eaLnBrk="1" hangingPunct="1">
              <a:lnSpc>
                <a:spcPct val="90000"/>
              </a:lnSpc>
              <a:defRPr/>
            </a:pPr>
            <a:r>
              <a:rPr lang="sr-Latn-CS" altLang="en-US" sz="2400" dirty="0" smtClean="0"/>
              <a:t>1997 Treaty of Amsterdam:</a:t>
            </a:r>
          </a:p>
          <a:p>
            <a:pPr marL="457200" indent="-457200" eaLnBrk="1" hangingPunct="1">
              <a:lnSpc>
                <a:spcPct val="90000"/>
              </a:lnSpc>
              <a:buAutoNum type="arabicPeriod"/>
              <a:defRPr/>
            </a:pPr>
            <a:r>
              <a:rPr lang="sr-Latn-CS" altLang="en-US" sz="2400" dirty="0" smtClean="0"/>
              <a:t>Enhanced cooperation</a:t>
            </a:r>
          </a:p>
          <a:p>
            <a:pPr marL="457200" indent="-457200" eaLnBrk="1" hangingPunct="1">
              <a:lnSpc>
                <a:spcPct val="90000"/>
              </a:lnSpc>
              <a:buAutoNum type="arabicPeriod"/>
              <a:defRPr/>
            </a:pPr>
            <a:r>
              <a:rPr lang="sr-Latn-CS" altLang="en-US" sz="2400" dirty="0" smtClean="0"/>
              <a:t>EU High representative for foreign and security policy</a:t>
            </a:r>
          </a:p>
          <a:p>
            <a:pPr marL="457200" indent="-457200" eaLnBrk="1" hangingPunct="1">
              <a:lnSpc>
                <a:spcPct val="90000"/>
              </a:lnSpc>
              <a:buAutoNum type="arabicPeriod"/>
              <a:defRPr/>
            </a:pPr>
            <a:r>
              <a:rPr lang="sr-Latn-CS" altLang="en-US" sz="2400" dirty="0" smtClean="0"/>
              <a:t>Fundamental values of the EU</a:t>
            </a:r>
          </a:p>
          <a:p>
            <a:pPr eaLnBrk="1" hangingPunct="1">
              <a:lnSpc>
                <a:spcPct val="90000"/>
              </a:lnSpc>
              <a:defRPr/>
            </a:pPr>
            <a:r>
              <a:rPr lang="sr-Latn-CS" altLang="en-US" sz="2400" dirty="0" smtClean="0"/>
              <a:t>2001 Treaty of Nice – institutional reforms, preparation for the accession of the Eastern and Central European states, Charter of fundamental rights</a:t>
            </a:r>
            <a:endParaRPr lang="sr-Latn-CS" altLang="en-US" sz="2400" dirty="0"/>
          </a:p>
          <a:p>
            <a:pPr eaLnBrk="1" hangingPunct="1">
              <a:lnSpc>
                <a:spcPct val="90000"/>
              </a:lnSpc>
              <a:buFont typeface="Wingdings" pitchFamily="2" charset="2"/>
              <a:buNone/>
              <a:defRPr/>
            </a:pP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defRPr/>
            </a:pPr>
            <a:r>
              <a:rPr lang="sr-Latn-RS" sz="4000" dirty="0" smtClean="0"/>
              <a:t>Lisbon treaty</a:t>
            </a:r>
            <a:endParaRPr lang="en-US" sz="4000" dirty="0"/>
          </a:p>
        </p:txBody>
      </p:sp>
      <p:sp>
        <p:nvSpPr>
          <p:cNvPr id="21507" name="Rectangle 3"/>
          <p:cNvSpPr>
            <a:spLocks noGrp="1" noChangeArrowheads="1"/>
          </p:cNvSpPr>
          <p:nvPr>
            <p:ph type="body" idx="1"/>
          </p:nvPr>
        </p:nvSpPr>
        <p:spPr/>
        <p:txBody>
          <a:bodyPr/>
          <a:lstStyle/>
          <a:p>
            <a:pPr eaLnBrk="1" hangingPunct="1">
              <a:lnSpc>
                <a:spcPct val="80000"/>
              </a:lnSpc>
              <a:defRPr/>
            </a:pPr>
            <a:r>
              <a:rPr lang="sr-Latn-RS" altLang="en-US" sz="2800" dirty="0" smtClean="0"/>
              <a:t>Signed in 2007 in Lisbon, entered in force in 2009</a:t>
            </a:r>
            <a:endParaRPr lang="sr-Latn-CS" altLang="en-US" sz="2800" dirty="0"/>
          </a:p>
          <a:p>
            <a:pPr eaLnBrk="1" hangingPunct="1">
              <a:lnSpc>
                <a:spcPct val="80000"/>
              </a:lnSpc>
              <a:defRPr/>
            </a:pPr>
            <a:r>
              <a:rPr lang="sr-Latn-RS" altLang="en-US" sz="2800" dirty="0" smtClean="0"/>
              <a:t>EU based on two treaties which have same legal value:</a:t>
            </a:r>
            <a:endParaRPr lang="sr-Latn-CS" altLang="en-US" sz="2800" dirty="0" smtClean="0"/>
          </a:p>
          <a:p>
            <a:pPr eaLnBrk="1" hangingPunct="1">
              <a:lnSpc>
                <a:spcPct val="80000"/>
              </a:lnSpc>
              <a:buFont typeface="Wingdings" pitchFamily="2" charset="2"/>
              <a:buNone/>
              <a:defRPr/>
            </a:pPr>
            <a:r>
              <a:rPr lang="sr-Latn-CS" altLang="en-US" sz="2800" dirty="0" smtClean="0"/>
              <a:t>    - </a:t>
            </a:r>
            <a:r>
              <a:rPr lang="sr-Latn-RS" altLang="en-US" sz="2800" dirty="0" smtClean="0"/>
              <a:t>Treaty on European Union</a:t>
            </a:r>
            <a:endParaRPr lang="sr-Latn-CS" altLang="en-US" sz="2800" dirty="0" smtClean="0"/>
          </a:p>
          <a:p>
            <a:pPr eaLnBrk="1" hangingPunct="1">
              <a:lnSpc>
                <a:spcPct val="80000"/>
              </a:lnSpc>
              <a:buFont typeface="Wingdings" pitchFamily="2" charset="2"/>
              <a:buNone/>
              <a:defRPr/>
            </a:pPr>
            <a:r>
              <a:rPr lang="sr-Latn-CS" altLang="en-US" sz="2800" dirty="0" smtClean="0"/>
              <a:t>    </a:t>
            </a:r>
            <a:r>
              <a:rPr lang="sr-Latn-CS" altLang="en-US" sz="2800" dirty="0"/>
              <a:t>- </a:t>
            </a:r>
            <a:r>
              <a:rPr lang="sr-Latn-RS" altLang="en-US" sz="2800" dirty="0" smtClean="0"/>
              <a:t>Treaty on Functioning of the Europan Union</a:t>
            </a:r>
            <a:r>
              <a:rPr lang="sr-Latn-CS" altLang="en-US" sz="2800" dirty="0" smtClean="0"/>
              <a:t> </a:t>
            </a:r>
            <a:endParaRPr lang="sr-Latn-CS" altLang="en-US" sz="2800" dirty="0"/>
          </a:p>
          <a:p>
            <a:pPr eaLnBrk="1" hangingPunct="1">
              <a:lnSpc>
                <a:spcPct val="80000"/>
              </a:lnSpc>
              <a:defRPr/>
            </a:pPr>
            <a:r>
              <a:rPr lang="sr-Latn-CS" altLang="en-US" sz="2800" dirty="0"/>
              <a:t> </a:t>
            </a:r>
            <a:r>
              <a:rPr lang="sr-Latn-CS" altLang="en-US" sz="2800" dirty="0" smtClean="0"/>
              <a:t>EU Charter on fundamental rights has same legal value as Founding treaties</a:t>
            </a:r>
            <a:endParaRPr lang="sr-Latn-CS" altLang="en-US" sz="2800" dirty="0"/>
          </a:p>
          <a:p>
            <a:pPr eaLnBrk="1" hangingPunct="1">
              <a:lnSpc>
                <a:spcPct val="80000"/>
              </a:lnSpc>
              <a:defRPr/>
            </a:pPr>
            <a:r>
              <a:rPr lang="sr-Latn-RS" altLang="en-US" sz="2800" dirty="0"/>
              <a:t> </a:t>
            </a:r>
            <a:r>
              <a:rPr lang="sr-Latn-RS" altLang="en-US" sz="2800" dirty="0" smtClean="0"/>
              <a:t>Three pillars of the EU united into single structure</a:t>
            </a:r>
            <a:endParaRPr lang="en-US" altLang="en-US" sz="2800" dirty="0"/>
          </a:p>
          <a:p>
            <a:pPr eaLnBrk="1" hangingPunct="1">
              <a:lnSpc>
                <a:spcPct val="80000"/>
              </a:lnSpc>
              <a:defRPr/>
            </a:pPr>
            <a:r>
              <a:rPr lang="sr-Latn-RS" altLang="en-US" sz="2800" dirty="0" smtClean="0"/>
              <a:t> European Atomic Energy Community still exist</a:t>
            </a:r>
            <a:endParaRPr lang="en-US" altLang="en-US" sz="2800" dirty="0"/>
          </a:p>
          <a:p>
            <a:pPr eaLnBrk="1" hangingPunct="1">
              <a:lnSpc>
                <a:spcPct val="80000"/>
              </a:lnSpc>
              <a:buFont typeface="Wingdings" pitchFamily="2" charset="2"/>
              <a:buNone/>
              <a:defRPr/>
            </a:pP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Goals of the European Union</a:t>
            </a:r>
            <a:endParaRPr lang="en-US" dirty="0"/>
          </a:p>
        </p:txBody>
      </p:sp>
      <p:sp>
        <p:nvSpPr>
          <p:cNvPr id="3" name="Content Placeholder 2"/>
          <p:cNvSpPr>
            <a:spLocks noGrp="1"/>
          </p:cNvSpPr>
          <p:nvPr>
            <p:ph idx="1"/>
          </p:nvPr>
        </p:nvSpPr>
        <p:spPr/>
        <p:txBody>
          <a:bodyPr/>
          <a:lstStyle/>
          <a:p>
            <a:pPr eaLnBrk="1" hangingPunct="1">
              <a:lnSpc>
                <a:spcPct val="90000"/>
              </a:lnSpc>
              <a:defRPr/>
            </a:pPr>
            <a:r>
              <a:rPr lang="sr-Latn-CS" dirty="0"/>
              <a:t>Goals of the EU are defined in Art. 3 TEU </a:t>
            </a:r>
          </a:p>
          <a:p>
            <a:pPr eaLnBrk="1" hangingPunct="1">
              <a:lnSpc>
                <a:spcPct val="90000"/>
              </a:lnSpc>
              <a:defRPr/>
            </a:pPr>
            <a:r>
              <a:rPr lang="sr-Latn-CS" dirty="0"/>
              <a:t>Among others things, Union shall:</a:t>
            </a:r>
          </a:p>
          <a:p>
            <a:pPr eaLnBrk="1" hangingPunct="1">
              <a:lnSpc>
                <a:spcPct val="90000"/>
              </a:lnSpc>
              <a:buFontTx/>
              <a:buAutoNum type="arabicPeriod"/>
              <a:defRPr/>
            </a:pPr>
            <a:r>
              <a:rPr lang="sr-Latn-CS" dirty="0"/>
              <a:t>promote peace, its values and the well-being of its peoples</a:t>
            </a:r>
            <a:endParaRPr lang="en-US" dirty="0"/>
          </a:p>
          <a:p>
            <a:pPr eaLnBrk="1" hangingPunct="1">
              <a:lnSpc>
                <a:spcPct val="90000"/>
              </a:lnSpc>
              <a:buFontTx/>
              <a:buAutoNum type="arabicPeriod"/>
              <a:defRPr/>
            </a:pPr>
            <a:r>
              <a:rPr lang="sr-Latn-CS" dirty="0"/>
              <a:t>offer its citizenes an area of freedom, security and justice without internal </a:t>
            </a:r>
            <a:r>
              <a:rPr lang="sr-Latn-CS" dirty="0" smtClean="0"/>
              <a:t>frontiers</a:t>
            </a:r>
          </a:p>
          <a:p>
            <a:pPr eaLnBrk="1" hangingPunct="1">
              <a:lnSpc>
                <a:spcPct val="90000"/>
              </a:lnSpc>
              <a:buFontTx/>
              <a:buAutoNum type="arabicPeriod"/>
              <a:defRPr/>
            </a:pPr>
            <a:r>
              <a:rPr lang="sr-Latn-CS" dirty="0"/>
              <a:t>e</a:t>
            </a:r>
            <a:r>
              <a:rPr lang="sr-Latn-CS" dirty="0" smtClean="0"/>
              <a:t>stabilish internal market</a:t>
            </a:r>
            <a:endParaRPr lang="en-US" dirty="0"/>
          </a:p>
          <a:p>
            <a:pPr eaLnBrk="1" hangingPunct="1">
              <a:lnSpc>
                <a:spcPct val="90000"/>
              </a:lnSpc>
              <a:buFontTx/>
              <a:buAutoNum type="arabicPeriod"/>
              <a:defRPr/>
            </a:pPr>
            <a:r>
              <a:rPr lang="sr-Latn-CS" dirty="0" smtClean="0"/>
              <a:t>Establish ecnomic and monetary union whos currency is euro</a:t>
            </a:r>
          </a:p>
          <a:p>
            <a:pPr eaLnBrk="1" hangingPunct="1">
              <a:lnSpc>
                <a:spcPct val="90000"/>
              </a:lnSpc>
              <a:buFontTx/>
              <a:buAutoNum type="arabicPeriod"/>
              <a:defRPr/>
            </a:pPr>
            <a:r>
              <a:rPr lang="sr-Latn-CS" dirty="0" smtClean="0"/>
              <a:t>In its realtions with wider world EU shall uphold and promote its values and interests and contribute to the protection of its citizens... peace, security...strict observance of the int. law</a:t>
            </a:r>
            <a:endParaRPr lang="en-US" dirty="0"/>
          </a:p>
          <a:p>
            <a:pPr marL="0" indent="0">
              <a:buNone/>
            </a:pPr>
            <a:endParaRPr lang="en-US" dirty="0"/>
          </a:p>
        </p:txBody>
      </p:sp>
    </p:spTree>
    <p:extLst>
      <p:ext uri="{BB962C8B-B14F-4D97-AF65-F5344CB8AC3E}">
        <p14:creationId xmlns:p14="http://schemas.microsoft.com/office/powerpoint/2010/main" val="3008758325"/>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90</TotalTime>
  <Words>652</Words>
  <Application>Microsoft Office PowerPoint</Application>
  <PresentationFormat>Custom</PresentationFormat>
  <Paragraphs>58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Stream</vt:lpstr>
      <vt:lpstr>PowerPoint Presentation</vt:lpstr>
      <vt:lpstr>European Union: a peace project</vt:lpstr>
      <vt:lpstr>Establishment of the European Coal and Steel Community</vt:lpstr>
      <vt:lpstr>Treaties of Rome</vt:lpstr>
      <vt:lpstr>Single institutional framework of the European Communities</vt:lpstr>
      <vt:lpstr>Establishment of the European Union</vt:lpstr>
      <vt:lpstr>Lisbon treaty</vt:lpstr>
      <vt:lpstr>Goals of the European Union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Mika</cp:lastModifiedBy>
  <cp:revision>8</cp:revision>
  <dcterms:created xsi:type="dcterms:W3CDTF">2020-11-18T09:53:25Z</dcterms:created>
  <dcterms:modified xsi:type="dcterms:W3CDTF">2021-05-07T08:31:20Z</dcterms:modified>
</cp:coreProperties>
</file>