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59" r:id="rId4"/>
    <p:sldId id="260" r:id="rId5"/>
    <p:sldId id="261" r:id="rId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2539"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254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10CC2F94-5BA0-4900-BAD4-F1EA8D7B096A}" type="datetimeFigureOut">
              <a:rPr lang="en-US"/>
              <a:pPr>
                <a:defRPr/>
              </a:pPr>
              <a:t>5/11/2021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E4972EE5-7F83-44AE-9F98-55B0B64E65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CFF227D-E2E2-47AA-AF8B-EB309FD0E322}"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7B22A4-D707-49FD-91F6-098D9186130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CDB00606-0643-43AD-9356-5A8D7B9DAC96}"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D2D6E43-0823-4218-A292-5DF0234B48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20F5E3CE-EA95-4785-877D-2D84DBD7B0D3}"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B13C64C-768C-4075-A15D-8DA9243D910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07A45543-A2F4-4B54-ABD9-482118D9F328}"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B1BFC59-84C3-49E2-AF8A-7527006AD9D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5AB9420E-2DEF-4BDE-B90E-800D65780456}" type="datetimeFigureOut">
              <a:rPr lang="en-US"/>
              <a:pPr>
                <a:defRPr/>
              </a:pPr>
              <a:t>5/11/2021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6A1E955-415E-40B8-8925-7203AC82C5F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B67F9ECD-FC57-4E78-A01A-6CD28B5C4478}" type="datetimeFigureOut">
              <a:rPr lang="en-US"/>
              <a:pPr>
                <a:defRPr/>
              </a:pPr>
              <a:t>5/11/2021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2775FFD-D999-4835-B1DA-E27B1F0059B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19CED13D-E586-4DF3-A76F-5C61DF5F6A46}" type="datetimeFigureOut">
              <a:rPr lang="en-US"/>
              <a:pPr>
                <a:defRPr/>
              </a:pPr>
              <a:t>5/11/2021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2BCDCB4-D944-4F2B-914B-4DF3E98A4BC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5F8CE7E7-52FB-4009-ADE5-302B18783252}" type="datetimeFigureOut">
              <a:rPr lang="en-US"/>
              <a:pPr>
                <a:defRPr/>
              </a:pPr>
              <a:t>5/11/2021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79599E4-837B-41F6-ADCB-703D51C6DCB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71A1474-804B-4A5F-B9FC-81225C236B2A}" type="datetimeFigureOut">
              <a:rPr lang="en-US"/>
              <a:pPr>
                <a:defRPr/>
              </a:pPr>
              <a:t>5/11/2021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BB3431-4956-4A2C-BD44-5928BF1F8EF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9617A2E-9E22-46A8-A961-9CF6F8A3938E}" type="datetimeFigureOut">
              <a:rPr lang="en-US"/>
              <a:pPr>
                <a:defRPr/>
              </a:pPr>
              <a:t>5/11/2021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8C0C6C-0CBB-40FE-849B-0131263D4C4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01B76E8F-55D7-4820-B947-1609D89AE380}" type="datetimeFigureOut">
              <a:rPr lang="en-US"/>
              <a:pPr>
                <a:defRPr/>
              </a:pPr>
              <a:t>5/11/2021</a:t>
            </a:fld>
            <a:endParaRPr lang="en-US"/>
          </a:p>
        </p:txBody>
      </p:sp>
      <p:sp>
        <p:nvSpPr>
          <p:cNvPr id="21507"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5E94F81-A09D-42DA-98DE-A788A2E05414}"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51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151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151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151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151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151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151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1517"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18"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1519"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765425" y="1584325"/>
            <a:ext cx="6661150" cy="4093428"/>
          </a:xfrm>
          <a:prstGeom prst="rect">
            <a:avLst/>
          </a:prstGeom>
          <a:noFill/>
          <a:ln w="9525">
            <a:noFill/>
            <a:miter lim="800000"/>
            <a:headEnd/>
            <a:tailEnd/>
          </a:ln>
        </p:spPr>
        <p:txBody>
          <a:bodyPr>
            <a:spAutoFit/>
          </a:bodyPr>
          <a:lstStyle/>
          <a:p>
            <a:pPr algn="ctr">
              <a:spcBef>
                <a:spcPct val="20000"/>
              </a:spcBef>
            </a:pPr>
            <a:r>
              <a:rPr lang="sr-Latn-CS" sz="2000" b="1" dirty="0">
                <a:solidFill>
                  <a:schemeClr val="bg2"/>
                </a:solidFill>
                <a:latin typeface="Arial" charset="0"/>
              </a:rPr>
              <a:t>Jean Monnet Module</a:t>
            </a:r>
          </a:p>
          <a:p>
            <a:pPr algn="ctr">
              <a:spcBef>
                <a:spcPct val="20000"/>
              </a:spcBef>
            </a:pPr>
            <a:r>
              <a:rPr lang="sr-Latn-CS" sz="2000" b="1" dirty="0">
                <a:solidFill>
                  <a:schemeClr val="bg2"/>
                </a:solidFill>
                <a:latin typeface="Arial" charset="0"/>
              </a:rPr>
              <a:t>Application of EU values in the policies of the candidate states</a:t>
            </a:r>
          </a:p>
          <a:p>
            <a:pPr>
              <a:spcBef>
                <a:spcPct val="20000"/>
              </a:spcBef>
            </a:pPr>
            <a:endParaRPr lang="sr-Latn-CS" dirty="0">
              <a:solidFill>
                <a:schemeClr val="bg2"/>
              </a:solidFill>
              <a:latin typeface="Arial" charset="0"/>
            </a:endParaRPr>
          </a:p>
          <a:p>
            <a:pPr>
              <a:spcBef>
                <a:spcPct val="20000"/>
              </a:spcBef>
            </a:pPr>
            <a:endParaRPr lang="sr-Latn-CS" dirty="0">
              <a:solidFill>
                <a:schemeClr val="bg2"/>
              </a:solidFill>
              <a:latin typeface="Arial" charset="0"/>
            </a:endParaRPr>
          </a:p>
          <a:p>
            <a:pPr algn="ctr">
              <a:spcBef>
                <a:spcPct val="20000"/>
              </a:spcBef>
            </a:pPr>
            <a:r>
              <a:rPr lang="sr-Latn-CS" sz="2000" dirty="0">
                <a:solidFill>
                  <a:schemeClr val="bg2"/>
                </a:solidFill>
                <a:latin typeface="Arial" charset="0"/>
              </a:rPr>
              <a:t>Vladimir Medović</a:t>
            </a:r>
          </a:p>
          <a:p>
            <a:pPr algn="ctr">
              <a:spcBef>
                <a:spcPct val="20000"/>
              </a:spcBef>
            </a:pPr>
            <a:endParaRPr lang="sr-Latn-CS" sz="2000" dirty="0">
              <a:solidFill>
                <a:schemeClr val="bg2"/>
              </a:solidFill>
              <a:latin typeface="Arial" charset="0"/>
            </a:endParaRPr>
          </a:p>
          <a:p>
            <a:pPr algn="ctr">
              <a:spcBef>
                <a:spcPct val="20000"/>
              </a:spcBef>
            </a:pPr>
            <a:r>
              <a:rPr lang="sr-Latn-CS" b="1" dirty="0" smtClean="0">
                <a:solidFill>
                  <a:schemeClr val="bg2"/>
                </a:solidFill>
                <a:latin typeface="Arial" charset="0"/>
              </a:rPr>
              <a:t>Fundamental values and principles of the EU:</a:t>
            </a:r>
            <a:endParaRPr lang="sr-Latn-CS" b="1" dirty="0">
              <a:solidFill>
                <a:schemeClr val="bg2"/>
              </a:solidFill>
              <a:latin typeface="Arial" charset="0"/>
            </a:endParaRPr>
          </a:p>
          <a:p>
            <a:pPr algn="ctr">
              <a:spcBef>
                <a:spcPct val="20000"/>
              </a:spcBef>
            </a:pPr>
            <a:endParaRPr lang="sr-Latn-CS" b="1" dirty="0">
              <a:solidFill>
                <a:schemeClr val="bg2"/>
              </a:solidFill>
              <a:latin typeface="Arial" charset="0"/>
            </a:endParaRPr>
          </a:p>
          <a:p>
            <a:pPr algn="ctr">
              <a:spcBef>
                <a:spcPct val="20000"/>
              </a:spcBef>
            </a:pPr>
            <a:r>
              <a:rPr lang="sr-Latn-CS" sz="2800" b="1" dirty="0" smtClean="0">
                <a:solidFill>
                  <a:schemeClr val="bg2"/>
                </a:solidFill>
                <a:latin typeface="Arial" charset="0"/>
              </a:rPr>
              <a:t>EU enlergement policy and accession procedure</a:t>
            </a:r>
            <a:endParaRPr lang="en-US" sz="2800" b="1" dirty="0">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sr-Latn-RS" sz="4000" dirty="0" smtClean="0"/>
              <a:t>Conditions and criteria for accession to the EU</a:t>
            </a:r>
            <a:endParaRPr lang="en-US" sz="4000" dirty="0"/>
          </a:p>
        </p:txBody>
      </p:sp>
      <p:sp>
        <p:nvSpPr>
          <p:cNvPr id="15363" name="Rectangle 3"/>
          <p:cNvSpPr>
            <a:spLocks noGrp="1" noChangeArrowheads="1"/>
          </p:cNvSpPr>
          <p:nvPr>
            <p:ph type="body" idx="1"/>
          </p:nvPr>
        </p:nvSpPr>
        <p:spPr/>
        <p:txBody>
          <a:bodyPr/>
          <a:lstStyle/>
          <a:p>
            <a:pPr eaLnBrk="1" hangingPunct="1">
              <a:lnSpc>
                <a:spcPct val="80000"/>
              </a:lnSpc>
              <a:defRPr/>
            </a:pPr>
            <a:r>
              <a:rPr lang="en-US" altLang="en-US" sz="3600" dirty="0"/>
              <a:t>Conditions for accession of third states prescribed by art. 49 </a:t>
            </a:r>
            <a:r>
              <a:rPr lang="en-US" altLang="en-US" sz="3600" dirty="0" smtClean="0"/>
              <a:t>TEU </a:t>
            </a:r>
            <a:endParaRPr lang="sr-Latn-RS" altLang="en-US" sz="3600" dirty="0" smtClean="0"/>
          </a:p>
          <a:p>
            <a:pPr eaLnBrk="1" hangingPunct="1">
              <a:lnSpc>
                <a:spcPct val="80000"/>
              </a:lnSpc>
              <a:defRPr/>
            </a:pPr>
            <a:r>
              <a:rPr lang="en-US" altLang="en-US" sz="3600" dirty="0" smtClean="0"/>
              <a:t>European </a:t>
            </a:r>
            <a:r>
              <a:rPr lang="en-US" altLang="en-US" sz="3600" dirty="0"/>
              <a:t>state which respects EU values and is committed to promoting them may apply to become member of the EU.</a:t>
            </a:r>
            <a:endParaRPr lang="sr-Latn-CS" altLang="en-US" sz="3600" dirty="0"/>
          </a:p>
          <a:p>
            <a:pPr eaLnBrk="1" hangingPunct="1">
              <a:lnSpc>
                <a:spcPct val="80000"/>
              </a:lnSpc>
              <a:defRPr/>
            </a:pPr>
            <a:r>
              <a:rPr lang="en-US" altLang="en-US" sz="3600" dirty="0"/>
              <a:t>Criteria for </a:t>
            </a:r>
            <a:r>
              <a:rPr lang="sr-Latn-RS" altLang="en-US" sz="3600" dirty="0" smtClean="0"/>
              <a:t>accession to the </a:t>
            </a:r>
            <a:r>
              <a:rPr lang="en-US" altLang="en-US" sz="3600" dirty="0" smtClean="0"/>
              <a:t>EU</a:t>
            </a:r>
            <a:r>
              <a:rPr lang="sr-Latn-CS" altLang="en-US" sz="3600" dirty="0" smtClean="0"/>
              <a:t> defined</a:t>
            </a:r>
            <a:r>
              <a:rPr lang="en-US" altLang="en-US" sz="3600" dirty="0" smtClean="0"/>
              <a:t> </a:t>
            </a:r>
            <a:r>
              <a:rPr lang="en-US" altLang="en-US" sz="3600" dirty="0"/>
              <a:t>by </a:t>
            </a:r>
            <a:r>
              <a:rPr lang="sr-Latn-RS" altLang="en-US" sz="3600" dirty="0" smtClean="0"/>
              <a:t>the </a:t>
            </a:r>
            <a:r>
              <a:rPr lang="en-US" altLang="en-US" sz="3600" dirty="0" smtClean="0"/>
              <a:t>European </a:t>
            </a:r>
            <a:r>
              <a:rPr lang="en-US" altLang="en-US" sz="3600" dirty="0" smtClean="0"/>
              <a:t>Counci</a:t>
            </a:r>
            <a:r>
              <a:rPr lang="en-US" altLang="en-US" dirty="0" smtClean="0"/>
              <a:t>l</a:t>
            </a:r>
            <a:endParaRPr lang="sr-Latn-CS" altLang="en-US" dirty="0"/>
          </a:p>
          <a:p>
            <a:pPr eaLnBrk="1" hangingPunct="1">
              <a:lnSpc>
                <a:spcPct val="80000"/>
              </a:lnSpc>
              <a:buNone/>
              <a:defRPr/>
            </a:pPr>
            <a:r>
              <a:rPr lang="sr-Latn-CS" altLang="en-US" dirty="0"/>
              <a:t>    </a:t>
            </a:r>
            <a:endParaRPr lang="en-US" sz="2400" dirty="0"/>
          </a:p>
          <a:p>
            <a:pPr eaLnBrk="1" hangingPunct="1">
              <a:lnSpc>
                <a:spcPct val="90000"/>
              </a:lnSpc>
              <a:buFont typeface="Wingdings" pitchFamily="2" charset="2"/>
              <a:buNone/>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sr-Latn-CS" sz="3200" dirty="0" smtClean="0"/>
              <a:t>Criteria for accession to the EU</a:t>
            </a:r>
            <a:endParaRPr lang="en-US" sz="3200" dirty="0"/>
          </a:p>
        </p:txBody>
      </p:sp>
      <p:sp>
        <p:nvSpPr>
          <p:cNvPr id="16387" name="Rectangle 3"/>
          <p:cNvSpPr>
            <a:spLocks noGrp="1" noChangeArrowheads="1"/>
          </p:cNvSpPr>
          <p:nvPr>
            <p:ph type="body" idx="1"/>
          </p:nvPr>
        </p:nvSpPr>
        <p:spPr/>
        <p:txBody>
          <a:bodyPr/>
          <a:lstStyle/>
          <a:p>
            <a:pPr eaLnBrk="1" hangingPunct="1">
              <a:lnSpc>
                <a:spcPct val="80000"/>
              </a:lnSpc>
              <a:defRPr/>
            </a:pPr>
            <a:r>
              <a:rPr lang="en-US" altLang="en-US" sz="2400" dirty="0"/>
              <a:t>Criteria for membership in EU</a:t>
            </a:r>
            <a:r>
              <a:rPr lang="sr-Latn-CS" altLang="en-US" sz="2400" dirty="0"/>
              <a:t> (defined</a:t>
            </a:r>
            <a:r>
              <a:rPr lang="en-US" altLang="en-US" sz="2400" dirty="0"/>
              <a:t> by </a:t>
            </a:r>
            <a:r>
              <a:rPr lang="sr-Latn-RS" altLang="en-US" sz="2400" dirty="0"/>
              <a:t>the </a:t>
            </a:r>
            <a:r>
              <a:rPr lang="en-US" altLang="en-US" sz="2400" dirty="0"/>
              <a:t>European Council</a:t>
            </a:r>
            <a:r>
              <a:rPr lang="sr-Latn-CS" altLang="en-US" sz="2400" dirty="0"/>
              <a:t>)</a:t>
            </a:r>
          </a:p>
          <a:p>
            <a:pPr eaLnBrk="1" hangingPunct="1">
              <a:lnSpc>
                <a:spcPct val="80000"/>
              </a:lnSpc>
              <a:defRPr/>
            </a:pPr>
            <a:r>
              <a:rPr lang="en-US" altLang="en-US" sz="2400" dirty="0" smtClean="0"/>
              <a:t>Copenhagen </a:t>
            </a:r>
            <a:r>
              <a:rPr lang="en-US" altLang="en-US" sz="2400" dirty="0"/>
              <a:t>criteria,</a:t>
            </a:r>
            <a:r>
              <a:rPr lang="sr-Latn-CS" altLang="en-US" sz="2400" dirty="0"/>
              <a:t> </a:t>
            </a:r>
            <a:r>
              <a:rPr lang="sr-Latn-CS" altLang="en-US" sz="2400" dirty="0" smtClean="0"/>
              <a:t>1993:</a:t>
            </a:r>
          </a:p>
          <a:p>
            <a:pPr eaLnBrk="1" hangingPunct="1">
              <a:lnSpc>
                <a:spcPct val="80000"/>
              </a:lnSpc>
              <a:defRPr/>
            </a:pPr>
            <a:r>
              <a:rPr lang="sr-Latn-CS" altLang="en-US" sz="2400" dirty="0" smtClean="0"/>
              <a:t>Stable institutions  guaranteeing democracy, the rule of law, human rights and respect for and protection of minorities</a:t>
            </a:r>
          </a:p>
          <a:p>
            <a:pPr eaLnBrk="1" hangingPunct="1">
              <a:lnSpc>
                <a:spcPct val="80000"/>
              </a:lnSpc>
              <a:defRPr/>
            </a:pPr>
            <a:r>
              <a:rPr lang="sr-Latn-CS" altLang="en-US" sz="2400" dirty="0" smtClean="0"/>
              <a:t>A functioning market economy and the capacity to cope with competition and market forces in the EU</a:t>
            </a:r>
          </a:p>
          <a:p>
            <a:pPr eaLnBrk="1" hangingPunct="1">
              <a:lnSpc>
                <a:spcPct val="80000"/>
              </a:lnSpc>
              <a:defRPr/>
            </a:pPr>
            <a:r>
              <a:rPr lang="sr-Latn-CS" altLang="en-US" sz="2400" dirty="0" smtClean="0"/>
              <a:t>Ability to take and implement effectifely the obligations of membership</a:t>
            </a:r>
          </a:p>
          <a:p>
            <a:pPr eaLnBrk="1" hangingPunct="1">
              <a:lnSpc>
                <a:spcPct val="80000"/>
              </a:lnSpc>
              <a:defRPr/>
            </a:pPr>
            <a:r>
              <a:rPr lang="sr-Latn-CS" altLang="en-US" sz="2400" dirty="0" smtClean="0"/>
              <a:t>EU also needs to be able to integrate new members</a:t>
            </a:r>
            <a:endParaRPr lang="sr-Latn-CS" altLang="en-US" sz="2400" dirty="0"/>
          </a:p>
          <a:p>
            <a:pPr eaLnBrk="1" hangingPunct="1">
              <a:lnSpc>
                <a:spcPct val="80000"/>
              </a:lnSpc>
              <a:defRPr/>
            </a:pPr>
            <a:r>
              <a:rPr lang="en-US" altLang="en-US" sz="2400" dirty="0" smtClean="0"/>
              <a:t>Madrid </a:t>
            </a:r>
            <a:r>
              <a:rPr lang="en-US" altLang="en-US" sz="2400" dirty="0"/>
              <a:t>criteria,</a:t>
            </a:r>
            <a:r>
              <a:rPr lang="sr-Latn-CS" altLang="en-US" sz="2400" dirty="0"/>
              <a:t> </a:t>
            </a:r>
            <a:r>
              <a:rPr lang="sr-Latn-CS" altLang="en-US" sz="2400" dirty="0" smtClean="0"/>
              <a:t>1995: adjutment of administrative structures of candidate states </a:t>
            </a:r>
            <a:endParaRPr lang="sr-Latn-CS" altLang="en-US" sz="2400" dirty="0"/>
          </a:p>
          <a:p>
            <a:pPr eaLnBrk="1" hangingPunct="1">
              <a:lnSpc>
                <a:spcPct val="80000"/>
              </a:lnSpc>
              <a:defRPr/>
            </a:pPr>
            <a:r>
              <a:rPr lang="en-US" altLang="en-US" sz="2400" dirty="0" smtClean="0"/>
              <a:t>Specific </a:t>
            </a:r>
            <a:r>
              <a:rPr lang="en-US" altLang="en-US" sz="2400" dirty="0"/>
              <a:t>criteria for each candidate state</a:t>
            </a:r>
            <a:endParaRPr lang="sr-Latn-CS" altLang="en-US" sz="2400" dirty="0"/>
          </a:p>
          <a:p>
            <a:pPr eaLnBrk="1" hangingPunct="1">
              <a:lnSpc>
                <a:spcPct val="90000"/>
              </a:lnSpc>
              <a:buFont typeface="Wingdings" pitchFamily="2" charset="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RS" sz="4000" dirty="0" smtClean="0"/>
              <a:t>Accession procedure</a:t>
            </a:r>
            <a:endParaRPr lang="en-US" sz="4000" dirty="0"/>
          </a:p>
        </p:txBody>
      </p:sp>
      <p:sp>
        <p:nvSpPr>
          <p:cNvPr id="17411" name="Rectangle 3"/>
          <p:cNvSpPr>
            <a:spLocks noGrp="1" noChangeArrowheads="1"/>
          </p:cNvSpPr>
          <p:nvPr>
            <p:ph type="body" idx="1"/>
          </p:nvPr>
        </p:nvSpPr>
        <p:spPr/>
        <p:txBody>
          <a:bodyPr/>
          <a:lstStyle/>
          <a:p>
            <a:pPr eaLnBrk="1" hangingPunct="1">
              <a:lnSpc>
                <a:spcPct val="90000"/>
              </a:lnSpc>
              <a:defRPr/>
            </a:pPr>
            <a:r>
              <a:rPr lang="sr-Latn-RS" dirty="0" smtClean="0"/>
              <a:t>Applicant state adresss its aplication to the Council</a:t>
            </a:r>
          </a:p>
          <a:p>
            <a:pPr eaLnBrk="1" hangingPunct="1">
              <a:lnSpc>
                <a:spcPct val="90000"/>
              </a:lnSpc>
              <a:defRPr/>
            </a:pPr>
            <a:r>
              <a:rPr lang="sr-Latn-RS" dirty="0" smtClean="0"/>
              <a:t>The Council notifies the Eruopean Parliamnet and national parliaments of this application</a:t>
            </a:r>
          </a:p>
          <a:p>
            <a:pPr eaLnBrk="1" hangingPunct="1">
              <a:lnSpc>
                <a:spcPct val="90000"/>
              </a:lnSpc>
              <a:defRPr/>
            </a:pPr>
            <a:r>
              <a:rPr lang="sr-Latn-RS" dirty="0" smtClean="0"/>
              <a:t>After consulting the European Commission and after receiving the consent of the European Parliament (majority of its component members), the Council acts unanimously on the application of third state for membership</a:t>
            </a:r>
          </a:p>
          <a:p>
            <a:pPr eaLnBrk="1" hangingPunct="1">
              <a:lnSpc>
                <a:spcPct val="90000"/>
              </a:lnSpc>
              <a:defRPr/>
            </a:pPr>
            <a:r>
              <a:rPr lang="sr-Latn-RS" dirty="0" smtClean="0"/>
              <a:t>The condidtions of eligibility agreed upon by the European Council shall be taken into account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sr-Latn-RS" sz="4000" dirty="0" smtClean="0"/>
              <a:t>Accession agreement</a:t>
            </a:r>
            <a:endParaRPr lang="en-US" sz="4000" dirty="0"/>
          </a:p>
        </p:txBody>
      </p:sp>
      <p:sp>
        <p:nvSpPr>
          <p:cNvPr id="18435" name="Rectangle 3"/>
          <p:cNvSpPr>
            <a:spLocks noGrp="1" noChangeArrowheads="1"/>
          </p:cNvSpPr>
          <p:nvPr>
            <p:ph type="body" idx="1"/>
          </p:nvPr>
        </p:nvSpPr>
        <p:spPr/>
        <p:txBody>
          <a:bodyPr/>
          <a:lstStyle/>
          <a:p>
            <a:pPr eaLnBrk="1" hangingPunct="1">
              <a:lnSpc>
                <a:spcPct val="80000"/>
              </a:lnSpc>
              <a:defRPr/>
            </a:pPr>
            <a:r>
              <a:rPr lang="sr-Latn-RS" dirty="0" smtClean="0"/>
              <a:t>Conditions of admission and adjustments to the Founding Treaties, which such admission entails, shall be the subject of an agreement between the Members States and applicant State.</a:t>
            </a:r>
          </a:p>
          <a:p>
            <a:pPr eaLnBrk="1" hangingPunct="1">
              <a:lnSpc>
                <a:spcPct val="80000"/>
              </a:lnSpc>
              <a:defRPr/>
            </a:pPr>
            <a:r>
              <a:rPr lang="sr-Latn-RS" dirty="0" smtClean="0"/>
              <a:t>Accession agreement shall be submitted for ratification by all the contracting states in accordance with their respective constitutional requirements</a:t>
            </a:r>
          </a:p>
          <a:p>
            <a:pPr eaLnBrk="1" hangingPunct="1">
              <a:lnSpc>
                <a:spcPct val="80000"/>
              </a:lnSpc>
              <a:defRPr/>
            </a:pPr>
            <a:r>
              <a:rPr lang="sr-Latn-RS" dirty="0" smtClean="0"/>
              <a:t>In the period between the signing and entry into force of Accession agreement aplicant State have status of acceding State</a:t>
            </a:r>
            <a:endParaRPr lang="en-US" dirty="0"/>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64</TotalTime>
  <Words>321</Words>
  <Application>Microsoft Office PowerPoint</Application>
  <PresentationFormat>Custom</PresentationFormat>
  <Paragraphs>32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Stream</vt:lpstr>
      <vt:lpstr>PowerPoint Presentation</vt:lpstr>
      <vt:lpstr>Conditions and criteria for accession to the EU</vt:lpstr>
      <vt:lpstr>Criteria for accession to the EU</vt:lpstr>
      <vt:lpstr>Accession procedure</vt:lpstr>
      <vt:lpstr>Accession agreement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Mika</cp:lastModifiedBy>
  <cp:revision>6</cp:revision>
  <dcterms:created xsi:type="dcterms:W3CDTF">2020-11-18T09:53:25Z</dcterms:created>
  <dcterms:modified xsi:type="dcterms:W3CDTF">2021-05-11T15:17:51Z</dcterms:modified>
</cp:coreProperties>
</file>