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93" r:id="rId3"/>
    <p:sldId id="294" r:id="rId4"/>
    <p:sldId id="295" r:id="rId5"/>
    <p:sldId id="296" r:id="rId6"/>
    <p:sldId id="297"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8683"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868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B3D5E3E5-2348-43F4-9463-3A82B0473261}" type="datetimeFigureOut">
              <a:rPr lang="en-US"/>
              <a:pPr>
                <a:defRPr/>
              </a:pPr>
              <a:t>5/10/2021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B7814F95-A5E2-4A11-8DE7-CE014575FF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CF98182-D17A-468A-B256-D61C913AF007}" type="datetimeFigureOut">
              <a:rPr lang="en-US"/>
              <a:pPr>
                <a:defRPr/>
              </a:pPr>
              <a:t>5/10/2021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6152D2F-7057-4F61-96D5-33622DA7E6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D9CE650-C9DD-4C94-843E-12657E9A930D}" type="datetimeFigureOut">
              <a:rPr lang="en-US"/>
              <a:pPr>
                <a:defRPr/>
              </a:pPr>
              <a:t>5/10/2021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90F98E2-2A0E-4131-B1ED-D290CA00DF7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C7D041D-82B2-4430-9529-1B83BC5CA7A1}" type="datetimeFigureOut">
              <a:rPr lang="en-US"/>
              <a:pPr>
                <a:defRPr/>
              </a:pPr>
              <a:t>5/10/2021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DB3F2C-D438-492E-A278-FEA223C77D7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07593F8F-6E0B-4C3A-902D-0CF53485FBFB}" type="datetimeFigureOut">
              <a:rPr lang="en-US"/>
              <a:pPr>
                <a:defRPr/>
              </a:pPr>
              <a:t>5/10/2021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1566991-BAF0-41C8-8150-468FEF6C8F4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BE36887-802A-46E6-B166-39D9540715D5}" type="datetimeFigureOut">
              <a:rPr lang="en-US"/>
              <a:pPr>
                <a:defRPr/>
              </a:pPr>
              <a:t>5/10/2021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C2F736D-5D21-45DA-916C-E2817B02A50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5955F5AD-1A74-41D5-A933-FB51FAAB2270}" type="datetimeFigureOut">
              <a:rPr lang="en-US"/>
              <a:pPr>
                <a:defRPr/>
              </a:pPr>
              <a:t>5/10/2021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FFAC91A-3755-461F-8B1E-A29D80CA34B7}"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D3D66B36-F772-4DFC-AF22-DAB1C36038DF}" type="datetimeFigureOut">
              <a:rPr lang="en-US"/>
              <a:pPr>
                <a:defRPr/>
              </a:pPr>
              <a:t>5/10/2021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F8CCADF-53DF-42B9-8652-911399FEEF5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A06DE905-FCC7-4EB6-8AB0-87A996E541D6}" type="datetimeFigureOut">
              <a:rPr lang="en-US"/>
              <a:pPr>
                <a:defRPr/>
              </a:pPr>
              <a:t>5/10/2021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802FF35-7440-4F36-8AB2-E8D957BAC49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4B15AD6-AB14-4E4D-A724-A13DFEA019F4}" type="datetimeFigureOut">
              <a:rPr lang="en-US"/>
              <a:pPr>
                <a:defRPr/>
              </a:pPr>
              <a:t>5/10/2021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056CDE1-CA02-4169-8679-EC2662E050E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C5A8BEB-8742-4F71-8EA7-11991618C0C2}" type="datetimeFigureOut">
              <a:rPr lang="en-US"/>
              <a:pPr>
                <a:defRPr/>
              </a:pPr>
              <a:t>5/10/2021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E9FA89E-1401-4694-B544-8E7E3D3068C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890CFD91-D728-41BC-9A7E-6645F96B0255}" type="datetimeFigureOut">
              <a:rPr lang="en-US"/>
              <a:pPr>
                <a:defRPr/>
              </a:pPr>
              <a:t>5/10/2021</a:t>
            </a:fld>
            <a:endParaRPr lang="en-US"/>
          </a:p>
        </p:txBody>
      </p:sp>
      <p:sp>
        <p:nvSpPr>
          <p:cNvPr id="2765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03172E8-C1B6-45DD-9ED7-DE29F22DA110}"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766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6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7663"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0850"/>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22225"/>
            <a:ext cx="12192000" cy="6858000"/>
          </a:xfrm>
          <a:prstGeom prst="rect">
            <a:avLst/>
          </a:prstGeom>
          <a:noFill/>
          <a:ln w="9525">
            <a:noFill/>
            <a:miter lim="800000"/>
            <a:headEnd/>
            <a:tailEnd/>
          </a:ln>
        </p:spPr>
      </p:pic>
      <p:sp>
        <p:nvSpPr>
          <p:cNvPr id="13316" name="Rectangle 5"/>
          <p:cNvSpPr>
            <a:spLocks noChangeArrowheads="1"/>
          </p:cNvSpPr>
          <p:nvPr/>
        </p:nvSpPr>
        <p:spPr bwMode="auto">
          <a:xfrm>
            <a:off x="2219325" y="1677988"/>
            <a:ext cx="7805738" cy="4154984"/>
          </a:xfrm>
          <a:prstGeom prst="rect">
            <a:avLst/>
          </a:prstGeom>
          <a:noFill/>
          <a:ln w="9525">
            <a:noFill/>
            <a:miter lim="800000"/>
            <a:headEnd/>
            <a:tailEnd/>
          </a:ln>
        </p:spPr>
        <p:txBody>
          <a:bodyPr>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r>
              <a:rPr lang="sr-Latn-CS" sz="2400" dirty="0">
                <a:solidFill>
                  <a:schemeClr val="bg2"/>
                </a:solidFill>
                <a:latin typeface="Arial" charset="0"/>
              </a:rPr>
              <a:t>Vladimir Medović</a:t>
            </a: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Fundamental values and principles of the EU</a:t>
            </a:r>
            <a:r>
              <a:rPr lang="sr-Latn-CS" sz="2000" b="1" dirty="0" smtClean="0">
                <a:solidFill>
                  <a:schemeClr val="bg2"/>
                </a:solidFill>
                <a:latin typeface="Arial" charset="0"/>
              </a:rPr>
              <a:t>:</a:t>
            </a:r>
            <a:endParaRPr lang="sr-Latn-CS" sz="2000" b="1" dirty="0">
              <a:solidFill>
                <a:schemeClr val="bg2"/>
              </a:solidFill>
              <a:latin typeface="Arial" charset="0"/>
            </a:endParaRPr>
          </a:p>
          <a:p>
            <a:pPr algn="ctr"/>
            <a:endParaRPr lang="sr-Latn-CS" sz="2000" b="1" dirty="0">
              <a:solidFill>
                <a:schemeClr val="bg2"/>
              </a:solidFill>
              <a:latin typeface="Arial" charset="0"/>
            </a:endParaRPr>
          </a:p>
          <a:p>
            <a:pPr algn="ctr"/>
            <a:r>
              <a:rPr lang="sr-Latn-CS" sz="2400" b="1" dirty="0" smtClean="0">
                <a:solidFill>
                  <a:schemeClr val="bg2"/>
                </a:solidFill>
                <a:latin typeface="Arial" charset="0"/>
              </a:rPr>
              <a:t>European Unions European Neighbourhood Policy</a:t>
            </a:r>
            <a:endParaRPr lang="sr-Latn-CS" sz="2400" b="1" dirty="0">
              <a:solidFill>
                <a:schemeClr val="bg2"/>
              </a:solidFill>
              <a:latin typeface="Arial" charset="0"/>
            </a:endParaRPr>
          </a:p>
          <a:p>
            <a:pPr algn="ctr"/>
            <a:endParaRPr lang="en-US" sz="2400" b="1" dirty="0">
              <a:solidFill>
                <a:schemeClr val="bg2"/>
              </a:solidFill>
              <a:latin typeface="Arial" charset="0"/>
            </a:endParaRPr>
          </a:p>
          <a:p>
            <a:pPr algn="ctr"/>
            <a:endParaRPr lang="en-US" sz="3200" b="1" dirty="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rrowheads="1"/>
          </p:cNvSpPr>
          <p:nvPr>
            <p:ph type="title"/>
          </p:nvPr>
        </p:nvSpPr>
        <p:spPr/>
        <p:txBody>
          <a:bodyPr/>
          <a:lstStyle/>
          <a:p>
            <a:r>
              <a:rPr lang="sr-Latn-CS" sz="3600" dirty="0" smtClean="0">
                <a:effectLst/>
                <a:latin typeface="Arial" charset="0"/>
              </a:rPr>
              <a:t>European Neighbourhood Policy (ENP)</a:t>
            </a:r>
            <a:endParaRPr lang="en-US" sz="3600" dirty="0" smtClean="0">
              <a:effectLst/>
              <a:latin typeface="Arial" charset="0"/>
            </a:endParaRPr>
          </a:p>
        </p:txBody>
      </p:sp>
      <p:sp>
        <p:nvSpPr>
          <p:cNvPr id="14338" name="Rectangle 3"/>
          <p:cNvSpPr>
            <a:spLocks noGrp="1" noChangeArrowheads="1"/>
          </p:cNvSpPr>
          <p:nvPr>
            <p:ph type="body" idx="1"/>
          </p:nvPr>
        </p:nvSpPr>
        <p:spPr/>
        <p:txBody>
          <a:bodyPr/>
          <a:lstStyle/>
          <a:p>
            <a:r>
              <a:rPr lang="sr-Latn-RS" sz="2800" dirty="0" smtClean="0">
                <a:effectLst/>
              </a:rPr>
              <a:t>Launched in 2004, revised in 2015</a:t>
            </a:r>
          </a:p>
          <a:p>
            <a:r>
              <a:rPr lang="sr-Latn-RS" sz="2800" dirty="0" smtClean="0">
                <a:effectLst/>
              </a:rPr>
              <a:t>Main goal: support and foster stability, security and prosperity in the EU neighbourhood</a:t>
            </a:r>
          </a:p>
          <a:p>
            <a:r>
              <a:rPr lang="sr-Latn-RS" sz="2800" dirty="0" smtClean="0">
                <a:effectLst/>
              </a:rPr>
              <a:t>The Union shall develop a special relationship with neighbouring countries, aiming to establish area of prosperity and good neighbourliness, founded on the values of the Union anc characterised by close and peacful relations based on cooperation</a:t>
            </a:r>
          </a:p>
          <a:p>
            <a:r>
              <a:rPr lang="sr-Latn-RS" sz="2800" dirty="0" smtClean="0">
                <a:effectLst/>
              </a:rPr>
              <a:t>For this purpose Union may conclude specific agreements with countries concerned which may contain reciprocal rights and obligaions as well as the possibility of undertaking activities jointly</a:t>
            </a:r>
          </a:p>
          <a:p>
            <a:pPr marL="0" indent="0">
              <a:buNone/>
            </a:pPr>
            <a:endParaRPr lang="sr-Latn-RS" dirty="0" smtClean="0">
              <a:effectLst/>
            </a:endParaRPr>
          </a:p>
          <a:p>
            <a:endParaRPr lang="en-US" dirty="0" smtClean="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p:txBody>
          <a:bodyPr/>
          <a:lstStyle/>
          <a:p>
            <a:r>
              <a:rPr lang="sr-Latn-CS" sz="3600" dirty="0" smtClean="0">
                <a:effectLst/>
                <a:latin typeface="Arial" charset="0"/>
              </a:rPr>
              <a:t>Priorities of the ENP</a:t>
            </a:r>
            <a:endParaRPr lang="en-US" sz="3600" dirty="0" smtClean="0">
              <a:effectLst/>
              <a:latin typeface="Arial" charset="0"/>
            </a:endParaRPr>
          </a:p>
        </p:txBody>
      </p:sp>
      <p:sp>
        <p:nvSpPr>
          <p:cNvPr id="15362" name="Rectangle 3"/>
          <p:cNvSpPr>
            <a:spLocks noGrp="1" noChangeArrowheads="1"/>
          </p:cNvSpPr>
          <p:nvPr>
            <p:ph type="body" idx="1"/>
          </p:nvPr>
        </p:nvSpPr>
        <p:spPr/>
        <p:txBody>
          <a:bodyPr/>
          <a:lstStyle/>
          <a:p>
            <a:pPr>
              <a:lnSpc>
                <a:spcPct val="90000"/>
              </a:lnSpc>
            </a:pPr>
            <a:r>
              <a:rPr lang="sr-Latn-RS" sz="3600" dirty="0" smtClean="0">
                <a:effectLst/>
              </a:rPr>
              <a:t>Economic development for stabilisation</a:t>
            </a:r>
          </a:p>
          <a:p>
            <a:pPr>
              <a:lnSpc>
                <a:spcPct val="90000"/>
              </a:lnSpc>
            </a:pPr>
            <a:r>
              <a:rPr lang="sr-Latn-RS" sz="3600" dirty="0" smtClean="0">
                <a:effectLst/>
              </a:rPr>
              <a:t>Security</a:t>
            </a:r>
          </a:p>
          <a:p>
            <a:pPr>
              <a:lnSpc>
                <a:spcPct val="90000"/>
              </a:lnSpc>
            </a:pPr>
            <a:r>
              <a:rPr lang="sr-Latn-RS" sz="3600" dirty="0" smtClean="0">
                <a:effectLst/>
              </a:rPr>
              <a:t>Migration and mobility</a:t>
            </a:r>
            <a:endParaRPr lang="en-US" sz="3600" dirty="0" smtClean="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p:nvPr>
        </p:nvSpPr>
        <p:spPr/>
        <p:txBody>
          <a:bodyPr/>
          <a:lstStyle/>
          <a:p>
            <a:r>
              <a:rPr lang="sr-Latn-CS" sz="3600" dirty="0" smtClean="0">
                <a:effectLst/>
                <a:latin typeface="Arial" charset="0"/>
              </a:rPr>
              <a:t>Prinnciples of the ENP</a:t>
            </a:r>
            <a:endParaRPr lang="en-US" sz="3600" dirty="0" smtClean="0">
              <a:effectLst/>
              <a:latin typeface="Arial" charset="0"/>
            </a:endParaRPr>
          </a:p>
        </p:txBody>
      </p:sp>
      <p:sp>
        <p:nvSpPr>
          <p:cNvPr id="16386" name="Rectangle 3"/>
          <p:cNvSpPr>
            <a:spLocks noGrp="1" noChangeArrowheads="1"/>
          </p:cNvSpPr>
          <p:nvPr>
            <p:ph type="body" idx="1"/>
          </p:nvPr>
        </p:nvSpPr>
        <p:spPr/>
        <p:txBody>
          <a:bodyPr/>
          <a:lstStyle/>
          <a:p>
            <a:r>
              <a:rPr lang="sr-Latn-RS" sz="3600" dirty="0" smtClean="0">
                <a:effectLst/>
              </a:rPr>
              <a:t>Diffferentiated – or tailored- apporoach to partner countries</a:t>
            </a:r>
          </a:p>
          <a:p>
            <a:r>
              <a:rPr lang="sr-Latn-RS" sz="3600" dirty="0" smtClean="0">
                <a:effectLst/>
              </a:rPr>
              <a:t>Flexibility</a:t>
            </a:r>
          </a:p>
          <a:p>
            <a:r>
              <a:rPr lang="sr-Latn-RS" sz="3600" dirty="0" smtClean="0">
                <a:effectLst/>
              </a:rPr>
              <a:t>Joint ownership</a:t>
            </a:r>
          </a:p>
          <a:p>
            <a:r>
              <a:rPr lang="sr-Latn-RS" sz="3600" dirty="0" smtClean="0">
                <a:effectLst/>
              </a:rPr>
              <a:t>Greater involvement of EU Member States and shared responsibility</a:t>
            </a:r>
            <a:endParaRPr lang="en-US" sz="3600" dirty="0" smtClean="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p:nvPr>
        </p:nvSpPr>
        <p:spPr/>
        <p:txBody>
          <a:bodyPr/>
          <a:lstStyle/>
          <a:p>
            <a:r>
              <a:rPr lang="sr-Latn-RS" sz="3600" dirty="0" smtClean="0">
                <a:effectLst/>
                <a:latin typeface="Arial" charset="0"/>
              </a:rPr>
              <a:t>ENP regional and multilateral cooperation</a:t>
            </a:r>
            <a:endParaRPr lang="en-US" sz="3600" dirty="0" smtClean="0">
              <a:effectLst/>
              <a:latin typeface="Arial" charset="0"/>
            </a:endParaRPr>
          </a:p>
        </p:txBody>
      </p:sp>
      <p:sp>
        <p:nvSpPr>
          <p:cNvPr id="17410" name="Rectangle 3"/>
          <p:cNvSpPr>
            <a:spLocks noGrp="1" noChangeArrowheads="1"/>
          </p:cNvSpPr>
          <p:nvPr>
            <p:ph type="body" idx="1"/>
          </p:nvPr>
        </p:nvSpPr>
        <p:spPr/>
        <p:txBody>
          <a:bodyPr/>
          <a:lstStyle/>
          <a:p>
            <a:r>
              <a:rPr lang="sr-Latn-RS" sz="3600" dirty="0" smtClean="0">
                <a:effectLst/>
              </a:rPr>
              <a:t>Easter partnership</a:t>
            </a:r>
          </a:p>
          <a:p>
            <a:r>
              <a:rPr lang="sr-Latn-RS" sz="3600" dirty="0" smtClean="0">
                <a:effectLst/>
              </a:rPr>
              <a:t>Union for the Mediterranean</a:t>
            </a:r>
          </a:p>
          <a:p>
            <a:r>
              <a:rPr lang="sr-Latn-RS" sz="3600" dirty="0" smtClean="0">
                <a:effectLst/>
              </a:rPr>
              <a:t>The Northern Dimension</a:t>
            </a:r>
          </a:p>
          <a:p>
            <a:r>
              <a:rPr lang="sr-Latn-RS" sz="3600" dirty="0" smtClean="0">
                <a:effectLst/>
              </a:rPr>
              <a:t>EU Arctic Policy</a:t>
            </a:r>
            <a:endParaRPr lang="en-US" sz="3600" dirty="0" smtClean="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r>
              <a:rPr lang="sr-Latn-CS" sz="4000" dirty="0" smtClean="0">
                <a:effectLst/>
                <a:latin typeface="Arial" charset="0"/>
              </a:rPr>
              <a:t>EU and Western Balkans</a:t>
            </a:r>
            <a:endParaRPr lang="en-US" sz="4000" dirty="0" smtClean="0">
              <a:effectLst/>
              <a:latin typeface="Arial" charset="0"/>
            </a:endParaRPr>
          </a:p>
        </p:txBody>
      </p:sp>
      <p:sp>
        <p:nvSpPr>
          <p:cNvPr id="18434" name="Rectangle 3"/>
          <p:cNvSpPr>
            <a:spLocks noGrp="1" noChangeArrowheads="1"/>
          </p:cNvSpPr>
          <p:nvPr>
            <p:ph type="body" idx="1"/>
          </p:nvPr>
        </p:nvSpPr>
        <p:spPr/>
        <p:txBody>
          <a:bodyPr/>
          <a:lstStyle/>
          <a:p>
            <a:r>
              <a:rPr lang="sr-Latn-RS" dirty="0" smtClean="0">
                <a:effectLst/>
              </a:rPr>
              <a:t>Stabilisation and Association Process</a:t>
            </a:r>
          </a:p>
          <a:p>
            <a:r>
              <a:rPr lang="sr-Latn-RS" dirty="0" smtClean="0">
                <a:effectLst/>
              </a:rPr>
              <a:t>Berlin Process</a:t>
            </a:r>
          </a:p>
          <a:p>
            <a:r>
              <a:rPr lang="sr-Latn-RS" dirty="0" smtClean="0">
                <a:effectLst/>
              </a:rPr>
              <a:t>Energy Community</a:t>
            </a:r>
          </a:p>
          <a:p>
            <a:r>
              <a:rPr lang="sr-Latn-RS" dirty="0" smtClean="0">
                <a:effectLst/>
              </a:rPr>
              <a:t>CEFTA 2006</a:t>
            </a:r>
          </a:p>
          <a:p>
            <a:r>
              <a:rPr lang="sr-Latn-RS" dirty="0" smtClean="0">
                <a:effectLst/>
              </a:rPr>
              <a:t>Mini Schengen Area</a:t>
            </a:r>
            <a:endParaRPr lang="en-US" dirty="0" smtClean="0">
              <a:effectLst/>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646</TotalTime>
  <Words>193</Words>
  <Application>Microsoft Office PowerPoint</Application>
  <PresentationFormat>Custom</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Stream</vt:lpstr>
      <vt:lpstr>PowerPoint Presentation</vt:lpstr>
      <vt:lpstr>European Neighbourhood Policy (ENP)</vt:lpstr>
      <vt:lpstr>Priorities of the ENP</vt:lpstr>
      <vt:lpstr>Prinnciples of the ENP</vt:lpstr>
      <vt:lpstr>ENP regional and multilateral cooperation</vt:lpstr>
      <vt:lpstr>EU and Western Balkans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23</cp:revision>
  <dcterms:created xsi:type="dcterms:W3CDTF">2020-11-18T09:53:25Z</dcterms:created>
  <dcterms:modified xsi:type="dcterms:W3CDTF">2021-05-10T14:42:41Z</dcterms:modified>
</cp:coreProperties>
</file>