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7" r:id="rId2"/>
    <p:sldId id="266" r:id="rId3"/>
    <p:sldId id="272" r:id="rId4"/>
    <p:sldId id="268" r:id="rId5"/>
    <p:sldId id="273" r:id="rId6"/>
    <p:sldId id="274" r:id="rId7"/>
    <p:sldId id="275" r:id="rId8"/>
    <p:sldId id="276" r:id="rId9"/>
    <p:sldId id="277" r:id="rId1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3" d="100"/>
          <a:sy n="63" d="100"/>
        </p:scale>
        <p:origin x="-114" y="-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868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5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146AC-E036-4C38-9707-D9084F615DC3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63BD9-012E-44FE-B014-AA77BB7AC4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E06C8-310C-419C-BF50-378B81676608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8DCE55-39A2-4854-BE47-276DB75B60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7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2B8BB-99D7-4A09-824C-25ED64381A68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9029-5B58-423E-BB49-AD53C9F9F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74487C-9636-4C0C-A540-8386FF39F2B6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14572E-6845-47AB-8653-0386D59605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20573-A6FB-4B75-B1A0-E9894187DEC0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7C236E-DB2E-4F63-A76B-E8846C3EFA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600200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FFB31-8B3B-4912-B203-9A627D61A774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3C5A8-684D-4B04-8A6F-1181A82F8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3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838" y="1535113"/>
            <a:ext cx="538956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838" y="2174875"/>
            <a:ext cx="538956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74099-B831-47BE-B76E-49AD11C389BE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F97297-8B2C-43F0-B94B-08E2368FB4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7D8F7-C480-44F8-854B-5A385BD8F474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925E7-CF0F-45B5-AA0C-273F146996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C5C59-3CAA-47BD-B914-680B021FEC01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35EB7D-104B-4505-937B-597FFCB91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7263" y="273050"/>
            <a:ext cx="681513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EC9F5-C492-4AAE-A106-03C0F7FC9C5B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BC080-6EFB-4CEF-803D-B6286862F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8FCFA-3A5E-4551-BE44-3AF8E4AB3D09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5A776-3FFF-4339-A060-48CC9F4A27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5F0382BC-53AD-485C-AA5C-A9164F4C75D4}" type="datetimeFigureOut">
              <a:rPr lang="en-US"/>
              <a:pPr>
                <a:defRPr/>
              </a:pPr>
              <a:t>5/11/2021</a:t>
            </a:fld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E6E8B07F-4EE4-4CAE-861A-6079FC2F5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12187238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2765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  <p:sp>
            <p:nvSpPr>
              <p:cNvPr id="2765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/>
              </a:p>
            </p:txBody>
          </p:sp>
        </p:grpSp>
        <p:sp>
          <p:nvSpPr>
            <p:cNvPr id="2765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  <p:sp>
          <p:nvSpPr>
            <p:cNvPr id="2766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endParaRPr lang="en-US"/>
            </a:p>
          </p:txBody>
        </p:sp>
      </p:grpSp>
      <p:sp>
        <p:nvSpPr>
          <p:cNvPr id="2766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6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6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2" r:id="rId2"/>
    <p:sldLayoutId id="2147483661" r:id="rId3"/>
    <p:sldLayoutId id="2147483660" r:id="rId4"/>
    <p:sldLayoutId id="2147483659" r:id="rId5"/>
    <p:sldLayoutId id="2147483658" r:id="rId6"/>
    <p:sldLayoutId id="2147483657" r:id="rId7"/>
    <p:sldLayoutId id="2147483656" r:id="rId8"/>
    <p:sldLayoutId id="2147483655" r:id="rId9"/>
    <p:sldLayoutId id="2147483654" r:id="rId10"/>
    <p:sldLayoutId id="214748365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 idx="4294967295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/>
          <a:p>
            <a:pPr eaLnBrk="1" hangingPunct="1">
              <a:defRPr/>
            </a:pPr>
            <a:endParaRPr lang="en-US" sz="8000"/>
          </a:p>
        </p:txBody>
      </p:sp>
      <p:sp>
        <p:nvSpPr>
          <p:cNvPr id="13314" name="Subtitle 2"/>
          <p:cNvSpPr>
            <a:spLocks noGrp="1"/>
          </p:cNvSpPr>
          <p:nvPr>
            <p:ph type="subTitle" idx="4294967295"/>
          </p:nvPr>
        </p:nvSpPr>
        <p:spPr>
          <a:xfrm>
            <a:off x="1325563" y="3448050"/>
            <a:ext cx="9540875" cy="172085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  <a:defRPr/>
            </a:pPr>
            <a:endParaRPr lang="en-US" sz="2800"/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225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Rectangle 5"/>
          <p:cNvSpPr>
            <a:spLocks noChangeArrowheads="1"/>
          </p:cNvSpPr>
          <p:nvPr/>
        </p:nvSpPr>
        <p:spPr bwMode="auto">
          <a:xfrm>
            <a:off x="2219325" y="1677988"/>
            <a:ext cx="7805738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Jean Monnet Module</a:t>
            </a:r>
          </a:p>
          <a:p>
            <a:pPr algn="ctr"/>
            <a:r>
              <a:rPr lang="sr-Latn-CS" sz="2400" b="1" dirty="0">
                <a:solidFill>
                  <a:schemeClr val="bg2"/>
                </a:solidFill>
                <a:latin typeface="Arial" charset="0"/>
              </a:rPr>
              <a:t>Application of EU values in the policies of candidate states / AEUPCS</a:t>
            </a: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b="1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dirty="0">
                <a:solidFill>
                  <a:schemeClr val="bg2"/>
                </a:solidFill>
                <a:latin typeface="Arial" charset="0"/>
              </a:rPr>
              <a:t>Vladimir Medović</a:t>
            </a:r>
          </a:p>
          <a:p>
            <a:pPr algn="ctr"/>
            <a:r>
              <a:rPr lang="sr-Latn-CS" sz="2400" b="1" dirty="0" smtClean="0">
                <a:solidFill>
                  <a:schemeClr val="bg2"/>
                </a:solidFill>
                <a:latin typeface="Arial" charset="0"/>
              </a:rPr>
              <a:t>Fundamental values and principles of the EU</a:t>
            </a:r>
            <a:endParaRPr lang="sr-Latn-CS" sz="2400" dirty="0">
              <a:solidFill>
                <a:schemeClr val="bg2"/>
              </a:solidFill>
              <a:latin typeface="Arial" charset="0"/>
            </a:endParaRPr>
          </a:p>
          <a:p>
            <a:pPr algn="ctr"/>
            <a:endParaRPr lang="sr-Latn-CS" sz="2400" dirty="0">
              <a:solidFill>
                <a:schemeClr val="bg2"/>
              </a:solidFill>
              <a:latin typeface="Arial" charset="0"/>
            </a:endParaRPr>
          </a:p>
          <a:p>
            <a:pPr algn="ctr"/>
            <a:r>
              <a:rPr lang="sr-Latn-CS" sz="2400" b="1" dirty="0" smtClean="0">
                <a:solidFill>
                  <a:schemeClr val="bg2"/>
                </a:solidFill>
                <a:latin typeface="Arial" charset="0"/>
              </a:rPr>
              <a:t>Accession of Serbia to the EU – negotiation process</a:t>
            </a:r>
            <a:endParaRPr lang="sr-Latn-CS" sz="2400" b="1" dirty="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Accession negotiations: main principles 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The opening of negotiations is based on the fact that Serbia respects the </a:t>
            </a:r>
            <a:r>
              <a:rPr lang="sr-Latn-CS" sz="2800" b="1" smtClean="0">
                <a:effectLst/>
              </a:rPr>
              <a:t>EU </a:t>
            </a:r>
            <a:r>
              <a:rPr lang="en-US" sz="2800" b="1" smtClean="0">
                <a:effectLst/>
              </a:rPr>
              <a:t>values and is committed to their </a:t>
            </a:r>
            <a:r>
              <a:rPr lang="sr-Latn-CS" sz="2800" b="1" smtClean="0">
                <a:effectLst/>
              </a:rPr>
              <a:t>promotion</a:t>
            </a:r>
            <a:endParaRPr lang="en-US" sz="2800" b="1" smtClean="0">
              <a:effectLst/>
            </a:endParaRPr>
          </a:p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Serbia is expected to respect the values on which the EU is based at all stages of the negotiation process.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In the event that Serbia seriously and continuously violates the </a:t>
            </a:r>
            <a:r>
              <a:rPr lang="sr-Latn-CS" sz="2800" b="1" smtClean="0">
                <a:effectLst/>
              </a:rPr>
              <a:t>EU </a:t>
            </a:r>
            <a:r>
              <a:rPr lang="en-US" sz="2800" b="1" smtClean="0">
                <a:effectLst/>
              </a:rPr>
              <a:t>values, the EC </a:t>
            </a:r>
            <a:r>
              <a:rPr lang="sr-Latn-CS" sz="2800" b="1" smtClean="0">
                <a:effectLst/>
              </a:rPr>
              <a:t>shall</a:t>
            </a:r>
            <a:r>
              <a:rPr lang="en-US" sz="2800" b="1" smtClean="0">
                <a:effectLst/>
              </a:rPr>
              <a:t>, on its own initiative or at the request of one third of the member states, give a recommendation for temporary suspension of negotiations and propose conditions for their possible resumption.</a:t>
            </a:r>
          </a:p>
          <a:p>
            <a:pPr>
              <a:lnSpc>
                <a:spcPct val="80000"/>
              </a:lnSpc>
            </a:pPr>
            <a:r>
              <a:rPr lang="en-US" sz="2800" b="1" smtClean="0">
                <a:effectLst/>
              </a:rPr>
              <a:t>After hearing the views of Serbia, the Council decides by a qualified majority on the temporary suspension of negotiations and the conditions for their resumption.</a:t>
            </a:r>
            <a:r>
              <a:rPr lang="sr-Latn-CS" altLang="en-US" sz="2400" b="1" smtClean="0">
                <a:effectLst/>
                <a:latin typeface="Arial" charset="0"/>
              </a:rPr>
              <a:t> </a:t>
            </a:r>
            <a:endParaRPr lang="en-US" sz="2400" b="1" smtClean="0"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smtClean="0">
                <a:effectLst/>
                <a:latin typeface="Arial" charset="0"/>
              </a:rPr>
              <a:t>Accession negotiations: membership criteria</a:t>
            </a:r>
            <a:endParaRPr lang="en-US" sz="3600" smtClean="0">
              <a:effectLst/>
              <a:latin typeface="Arial" charset="0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>
                <a:effectLst/>
              </a:rPr>
              <a:t>Copenhagen criteria</a:t>
            </a:r>
          </a:p>
          <a:p>
            <a:r>
              <a:rPr lang="en-US" sz="2800" smtClean="0">
                <a:effectLst/>
              </a:rPr>
              <a:t>Requirements of Stabilisation and Association Process: good neighborly relations and the regional cooperation </a:t>
            </a:r>
          </a:p>
          <a:p>
            <a:r>
              <a:rPr lang="en-US" sz="2800" smtClean="0">
                <a:effectLst/>
              </a:rPr>
              <a:t>Peaceful settlement of border disputes, if necessary, the compulsory jurisdiction of the International Court of Justice or arbitration mechanisms </a:t>
            </a:r>
          </a:p>
          <a:p>
            <a:r>
              <a:rPr lang="en-US" sz="2800" smtClean="0">
                <a:effectLst/>
              </a:rPr>
              <a:t>Timely and effective implementation of the Stabilisation and Association Agreement</a:t>
            </a:r>
            <a:endParaRPr lang="sr-Latn-CS" sz="2800" smtClean="0">
              <a:effectLst/>
            </a:endParaRPr>
          </a:p>
          <a:p>
            <a:r>
              <a:rPr lang="sr-Latn-CS" sz="2800" smtClean="0">
                <a:effectLst/>
              </a:rPr>
              <a:t>Visible and sustainable improvement in relations with Kosovo</a:t>
            </a:r>
            <a:r>
              <a:rPr lang="en-US" sz="2800" smtClean="0">
                <a:effectLst/>
              </a:rPr>
              <a:t>*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>
                <a:effectLst/>
                <a:latin typeface="Arial" charset="0"/>
              </a:rPr>
              <a:t>Accession negotiations: substance and procedure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mtClean="0">
                <a:effectLst/>
              </a:rPr>
              <a:t>Serbia must accept rights and obligations attached to the Union and its institutional framework (</a:t>
            </a:r>
            <a:r>
              <a:rPr lang="en-US" i="1" smtClean="0">
                <a:effectLst/>
              </a:rPr>
              <a:t>acquis)</a:t>
            </a:r>
          </a:p>
          <a:p>
            <a:pPr marL="609600" indent="-609600"/>
            <a:r>
              <a:rPr lang="en-US" i="1" smtClean="0">
                <a:effectLst/>
              </a:rPr>
              <a:t>Acquis </a:t>
            </a:r>
            <a:r>
              <a:rPr lang="en-US" smtClean="0">
                <a:effectLst/>
              </a:rPr>
              <a:t>is</a:t>
            </a:r>
            <a:r>
              <a:rPr lang="en-US" i="1" smtClean="0">
                <a:effectLst/>
              </a:rPr>
              <a:t> </a:t>
            </a:r>
            <a:r>
              <a:rPr lang="en-US" smtClean="0">
                <a:effectLst/>
              </a:rPr>
              <a:t>divided on 35 chapters</a:t>
            </a:r>
          </a:p>
          <a:p>
            <a:pPr marL="609600" indent="-609600"/>
            <a:r>
              <a:rPr lang="en-US" smtClean="0">
                <a:effectLst/>
              </a:rPr>
              <a:t>Priority chapters: 23 – Judiciary and fundamental rights; 24 – Justice, freedom and security; 35 – Other issues (normalization of relations with Kosovo*)</a:t>
            </a:r>
          </a:p>
          <a:p>
            <a:pPr marL="609600" indent="-609600"/>
            <a:r>
              <a:rPr lang="en-US" smtClean="0">
                <a:effectLst/>
              </a:rPr>
              <a:t>An overall balance in the progress of negotiations across chapters should be ensured.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dirty="0">
                <a:effectLst/>
                <a:latin typeface="Arial" charset="0"/>
              </a:rPr>
              <a:t>Accession negotiations: new metodology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>
                <a:effectLst/>
              </a:rPr>
              <a:t>February 2020 - EC adopted a new methodology for the negotiation process 5.2.2020.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</a:rPr>
              <a:t>Stronger focus on fundamental reforms</a:t>
            </a: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</a:rPr>
              <a:t>Negotiations on fundamental issues are the first to open and the last to close, determine the pace of overall negotiations</a:t>
            </a:r>
          </a:p>
          <a:p>
            <a:pPr>
              <a:lnSpc>
                <a:spcPct val="90000"/>
              </a:lnSpc>
            </a:pPr>
            <a:r>
              <a:rPr lang="sr-Latn-CS" sz="2800" dirty="0">
                <a:effectLst/>
              </a:rPr>
              <a:t>Roadmap for the</a:t>
            </a:r>
            <a:r>
              <a:rPr lang="en-US" sz="2800" dirty="0">
                <a:effectLst/>
              </a:rPr>
              <a:t> the rule of law </a:t>
            </a:r>
            <a:r>
              <a:rPr lang="sr-Latn-CS" sz="2800" dirty="0">
                <a:effectLst/>
              </a:rPr>
              <a:t>with clear opening, interim and closing benchmakrs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sr-Latn-CS" sz="2800" dirty="0">
                <a:effectLst/>
              </a:rPr>
              <a:t>Roadmap on the </a:t>
            </a:r>
            <a:r>
              <a:rPr lang="en-US" sz="2800" dirty="0">
                <a:effectLst/>
              </a:rPr>
              <a:t>functioning of democratic </a:t>
            </a:r>
            <a:r>
              <a:rPr lang="sr-Latn-CS" sz="2800" dirty="0">
                <a:effectLst/>
              </a:rPr>
              <a:t>institutions</a:t>
            </a:r>
            <a:endParaRPr lang="en-US" sz="28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sz="2800" dirty="0">
                <a:effectLst/>
              </a:rPr>
              <a:t>EC to establish precise, objective and workable criteria for monitoring candidate states progress</a:t>
            </a:r>
            <a:endParaRPr lang="sr-Latn-CS" sz="2800" dirty="0">
              <a:effectLst/>
              <a:latin typeface="Arial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243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3600" dirty="0">
                <a:effectLst/>
                <a:latin typeface="Arial" charset="0"/>
              </a:rPr>
              <a:t>New metodolgy – </a:t>
            </a:r>
            <a:r>
              <a:rPr lang="sr-Latn-CS" sz="3600" i="1" dirty="0">
                <a:effectLst/>
                <a:latin typeface="Arial" charset="0"/>
              </a:rPr>
              <a:t>phasing in</a:t>
            </a:r>
            <a:r>
              <a:rPr lang="sr-Latn-CS" sz="3600" dirty="0">
                <a:effectLst/>
                <a:latin typeface="Arial" charset="0"/>
              </a:rPr>
              <a:t> to individual EU policies, programmes and EU market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>
                <a:effectLst/>
              </a:rPr>
              <a:t>More predictability and credibility of accession process</a:t>
            </a:r>
          </a:p>
          <a:p>
            <a:pPr marL="609600" indent="-609600"/>
            <a:r>
              <a:rPr lang="en-US" dirty="0">
                <a:effectLst/>
              </a:rPr>
              <a:t>Principle of conditionality - positive and negative conditionality</a:t>
            </a:r>
          </a:p>
          <a:p>
            <a:pPr marL="609600" indent="-609600"/>
            <a:r>
              <a:rPr lang="en-US" dirty="0">
                <a:effectLst/>
              </a:rPr>
              <a:t>If the candidate country implements the agreed reforms: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Closer integration into certain EU policies and program</a:t>
            </a:r>
            <a:r>
              <a:rPr lang="sr-Latn-CS" dirty="0">
                <a:effectLst/>
              </a:rPr>
              <a:t>me</a:t>
            </a:r>
            <a:r>
              <a:rPr lang="en-US" dirty="0">
                <a:effectLst/>
              </a:rPr>
              <a:t>s, as well as into the internal market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Increased funds and investments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25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sz="4000" dirty="0">
                <a:effectLst/>
                <a:latin typeface="Arial" charset="0"/>
              </a:rPr>
              <a:t>New metodology: possible sancionts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More decisive action in the case of serious and prolonged stagnation or even backsliding in reform implementation, especially in the area of ​​fundamental issues and the rule of law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In serious cases, the EC, on its own initiative or at the request of a Member State, may propose: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Suspension of negotiations in certain areas or, in the most serious cases, suspension of the entire negotiations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Already closed chapters can be reopened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Reduction of EU funds, except for support to civil society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The benefits of closer integration (access to EU programs, etc.) can be suspended or withdrawn</a:t>
            </a:r>
          </a:p>
          <a:p>
            <a:pPr marL="533400" indent="-533400">
              <a:lnSpc>
                <a:spcPct val="90000"/>
              </a:lnSpc>
            </a:pPr>
            <a:r>
              <a:rPr lang="en-US" sz="2400" dirty="0">
                <a:effectLst/>
              </a:rPr>
              <a:t>The decision is made by the EU Council by reverse qualified majority voting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7857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/>
                <a:latin typeface="Arial" charset="0"/>
              </a:rPr>
              <a:t>Clusters of negotiating chapters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dirty="0">
                <a:effectLst/>
              </a:rPr>
              <a:t>Negotiating chapters organized in 6 thematic clusters: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Fundamentals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Internal market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Competitiveness and inclusive growth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Green agenda and sustainable connectivity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Resources, agriculture and cohesion</a:t>
            </a:r>
          </a:p>
          <a:p>
            <a:pPr marL="609600" indent="-609600">
              <a:buFont typeface="Wingdings" pitchFamily="2" charset="2"/>
              <a:buAutoNum type="arabicPeriod"/>
            </a:pPr>
            <a:r>
              <a:rPr lang="en-US" dirty="0">
                <a:effectLst/>
              </a:rPr>
              <a:t>External relations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4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>
                <a:effectLst/>
              </a:rPr>
              <a:t>Claster 1 – Fundamentals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Chapter </a:t>
            </a:r>
            <a:r>
              <a:rPr lang="en-US" dirty="0">
                <a:effectLst/>
              </a:rPr>
              <a:t>23: Judiciary and Fundamental Rights</a:t>
            </a:r>
          </a:p>
          <a:p>
            <a:r>
              <a:rPr lang="en-US" dirty="0">
                <a:effectLst/>
              </a:rPr>
              <a:t>Chapter 24: Justice, Freedom and Security</a:t>
            </a:r>
            <a:endParaRPr lang="fr-FR" dirty="0">
              <a:effectLst/>
            </a:endParaRPr>
          </a:p>
          <a:p>
            <a:r>
              <a:rPr lang="fr-FR" dirty="0" err="1">
                <a:effectLst/>
              </a:rPr>
              <a:t>Chapter</a:t>
            </a:r>
            <a:r>
              <a:rPr lang="fr-FR" dirty="0">
                <a:effectLst/>
              </a:rPr>
              <a:t> 5: Public </a:t>
            </a:r>
            <a:r>
              <a:rPr lang="fr-FR" dirty="0" err="1">
                <a:effectLst/>
              </a:rPr>
              <a:t>Procurement</a:t>
            </a:r>
            <a:endParaRPr lang="fr-FR" dirty="0">
              <a:effectLst/>
            </a:endParaRPr>
          </a:p>
          <a:p>
            <a:r>
              <a:rPr lang="fr-FR" dirty="0" err="1">
                <a:effectLst/>
              </a:rPr>
              <a:t>Chapter</a:t>
            </a:r>
            <a:r>
              <a:rPr lang="fr-FR" dirty="0">
                <a:effectLst/>
              </a:rPr>
              <a:t> 18: </a:t>
            </a:r>
            <a:r>
              <a:rPr lang="fr-FR" dirty="0" err="1">
                <a:effectLst/>
              </a:rPr>
              <a:t>Statistics</a:t>
            </a:r>
            <a:endParaRPr lang="fr-FR" dirty="0">
              <a:effectLst/>
            </a:endParaRPr>
          </a:p>
          <a:p>
            <a:r>
              <a:rPr lang="fr-FR" dirty="0" err="1">
                <a:effectLst/>
              </a:rPr>
              <a:t>Chapter</a:t>
            </a:r>
            <a:r>
              <a:rPr lang="fr-FR" dirty="0">
                <a:effectLst/>
              </a:rPr>
              <a:t> 32: Financial control</a:t>
            </a:r>
            <a:endParaRPr lang="en-US" dirty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8050728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630</TotalTime>
  <Words>580</Words>
  <Application>Microsoft Office PowerPoint</Application>
  <PresentationFormat>Custom</PresentationFormat>
  <Paragraphs>59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Stream</vt:lpstr>
      <vt:lpstr>PowerPoint Presentation</vt:lpstr>
      <vt:lpstr>Accession negotiations: main principles </vt:lpstr>
      <vt:lpstr>Accession negotiations: membership criteria</vt:lpstr>
      <vt:lpstr>Accession negotiations: substance and procedure</vt:lpstr>
      <vt:lpstr>Accession negotiations: new metodology</vt:lpstr>
      <vt:lpstr>New metodolgy – phasing in to individual EU policies, programmes and EU market</vt:lpstr>
      <vt:lpstr>New metodology: possible sancionts</vt:lpstr>
      <vt:lpstr>Clusters of negotiating chapters</vt:lpstr>
      <vt:lpstr>Claster 1 – Fundamentals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Mika</cp:lastModifiedBy>
  <cp:revision>23</cp:revision>
  <dcterms:created xsi:type="dcterms:W3CDTF">2020-11-18T09:53:25Z</dcterms:created>
  <dcterms:modified xsi:type="dcterms:W3CDTF">2021-05-11T14:44:19Z</dcterms:modified>
</cp:coreProperties>
</file>