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8" r:id="rId3"/>
    <p:sldId id="279" r:id="rId4"/>
    <p:sldId id="283" r:id="rId5"/>
    <p:sldId id="284" r:id="rId6"/>
    <p:sldId id="285" r:id="rId7"/>
    <p:sldId id="287" r:id="rId8"/>
    <p:sldId id="281" r:id="rId9"/>
    <p:sldId id="288" r:id="rId10"/>
    <p:sldId id="289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46AC-E036-4C38-9707-D9084F615DC3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3BD9-012E-44FE-B014-AA77BB7A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06C8-310C-419C-BF50-378B81676608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CE55-39A2-4854-BE47-276DB75B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B8BB-99D7-4A09-824C-25ED64381A68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9029-5B58-423E-BB49-AD53C9F9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487C-9636-4C0C-A540-8386FF39F2B6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72E-6845-47AB-8653-0386D596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573-A6FB-4B75-B1A0-E9894187DEC0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236E-DB2E-4F63-A76B-E8846C3EF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FB31-8B3B-4912-B203-9A627D61A774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5A8-684D-4B04-8A6F-1181A82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4099-B831-47BE-B76E-49AD11C389BE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7297-8B2C-43F0-B94B-08E2368F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D8F7-C480-44F8-854B-5A385BD8F474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5E7-CF0F-45B5-AA0C-273F1469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5C59-3CAA-47BD-B914-680B021FEC01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B7D-104B-4505-937B-597FFCB9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C9F5-C492-4AAE-A106-03C0F7FC9C5B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C080-6EFB-4CEF-803D-B6286862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FCFA-3A5E-4551-BE44-3AF8E4AB3D09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A776-3FFF-4339-A060-48CC9F4A2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0382BC-53AD-485C-AA5C-A9164F4C75D4}" type="datetimeFigureOut">
              <a:rPr lang="en-US"/>
              <a:pPr>
                <a:defRPr/>
              </a:pPr>
              <a:t>5/12/2021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E8B07F-4EE4-4CAE-861A-6079FC2F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0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19325" y="1677988"/>
            <a:ext cx="78057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dirty="0">
                <a:solidFill>
                  <a:schemeClr val="bg2"/>
                </a:solidFill>
                <a:latin typeface="Arial" charset="0"/>
              </a:rPr>
              <a:t>Vladimir Medović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dirty="0" smtClean="0">
                <a:solidFill>
                  <a:schemeClr val="bg2"/>
                </a:solidFill>
                <a:latin typeface="Arial" charset="0"/>
              </a:rPr>
              <a:t>Fundamental values and principles of th EU</a:t>
            </a:r>
            <a:r>
              <a:rPr lang="sr-Latn-CS" sz="2400" dirty="0" smtClean="0">
                <a:solidFill>
                  <a:schemeClr val="bg2"/>
                </a:solidFill>
                <a:latin typeface="Arial" charset="0"/>
              </a:rPr>
              <a:t>:</a:t>
            </a:r>
            <a:endParaRPr lang="sr-Latn-CS" sz="2400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b="1" dirty="0" smtClean="0">
                <a:solidFill>
                  <a:schemeClr val="bg2"/>
                </a:solidFill>
                <a:latin typeface="Arial" charset="0"/>
              </a:rPr>
              <a:t>Accession of Serbia to the EU – main challenges and problems</a:t>
            </a:r>
            <a:endParaRPr lang="sr-Latn-CS" sz="24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Chapter 35 – normalization of relations with Kosovo*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algn="just">
              <a:lnSpc>
                <a:spcPct val="80000"/>
              </a:lnSpc>
              <a:spcBef>
                <a:spcPts val="500"/>
              </a:spcBef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sr-Latn-RS" altLang="en-US" sz="2400" dirty="0" smtClean="0"/>
              <a:t>Continuous engagement in visible and sustainable improvement in relations with Kosovo*</a:t>
            </a:r>
          </a:p>
          <a:p>
            <a:pPr marL="347663" algn="just">
              <a:lnSpc>
                <a:spcPct val="80000"/>
              </a:lnSpc>
              <a:spcBef>
                <a:spcPts val="500"/>
              </a:spcBef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 smtClean="0"/>
              <a:t>Serbia </a:t>
            </a:r>
            <a:r>
              <a:rPr lang="en-US" altLang="en-US" sz="2400" dirty="0"/>
              <a:t>and Kosovo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will continue on their respective European paths, while avoiding that either can block the other in these efforts</a:t>
            </a:r>
          </a:p>
          <a:p>
            <a:pPr marL="347663" algn="just">
              <a:lnSpc>
                <a:spcPct val="80000"/>
              </a:lnSpc>
              <a:spcBef>
                <a:spcPts val="500"/>
              </a:spcBef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Comprehensive </a:t>
            </a:r>
            <a:r>
              <a:rPr lang="en-US" altLang="en-US" sz="2400" dirty="0" err="1" smtClean="0"/>
              <a:t>normali</a:t>
            </a:r>
            <a:r>
              <a:rPr lang="sr-Latn-RS" altLang="en-US" sz="2400" dirty="0" smtClean="0"/>
              <a:t>z</a:t>
            </a:r>
            <a:r>
              <a:rPr lang="en-US" altLang="en-US" sz="2400" dirty="0" err="1" smtClean="0"/>
              <a:t>ation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relations in the form of a legally binding agreement by the end of Serbia's accession negotiations</a:t>
            </a:r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endParaRPr lang="en-US" altLang="en-US" sz="2400" dirty="0"/>
          </a:p>
          <a:p>
            <a:pPr marL="347663" algn="just">
              <a:lnSpc>
                <a:spcPct val="80000"/>
              </a:lnSpc>
              <a:spcBef>
                <a:spcPts val="500"/>
              </a:spcBef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Specifically, Serbia is expected to continuously:</a:t>
            </a:r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Font typeface="Calibri" pitchFamily="32" charset="0"/>
              <a:buAutoNum type="arabicPeriod"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Implement all agreements reached in the dialogue with Kosovo;</a:t>
            </a:r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Font typeface="Calibri" pitchFamily="32" charset="0"/>
              <a:buAutoNum type="arabicPeriod"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Fully respect the principles of inclusive regional cooperation;</a:t>
            </a:r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Font typeface="Calibri" pitchFamily="32" charset="0"/>
              <a:buAutoNum type="arabicPeriod"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Resolve through dialogue and spirit of compromise outstanding issues;</a:t>
            </a:r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Font typeface="Calibri" pitchFamily="32" charset="0"/>
              <a:buAutoNum type="arabicPeriod"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r>
              <a:rPr lang="en-US" altLang="en-US" sz="2400" dirty="0"/>
              <a:t>Cooperate effectively with EULEX (EU Rule of Law Mission in </a:t>
            </a:r>
            <a:r>
              <a:rPr lang="en-US" altLang="en-US" sz="2400" dirty="0" smtClean="0"/>
              <a:t>Kosovo</a:t>
            </a:r>
            <a:r>
              <a:rPr lang="sr-Latn-RS" altLang="en-US" sz="2400" dirty="0" smtClean="0"/>
              <a:t>)</a:t>
            </a:r>
            <a:endParaRPr lang="en-US" altLang="en-US" sz="2400" dirty="0"/>
          </a:p>
          <a:p>
            <a:pPr marL="379413" indent="-374650"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379413" algn="l"/>
                <a:tab pos="492125" algn="l"/>
                <a:tab pos="949325" algn="l"/>
                <a:tab pos="1406525" algn="l"/>
                <a:tab pos="1863725" algn="l"/>
                <a:tab pos="2320925" algn="l"/>
                <a:tab pos="2778125" algn="l"/>
                <a:tab pos="3235325" algn="l"/>
                <a:tab pos="3692525" algn="l"/>
                <a:tab pos="4149725" algn="l"/>
                <a:tab pos="4606925" algn="l"/>
                <a:tab pos="5064125" algn="l"/>
                <a:tab pos="5521325" algn="l"/>
                <a:tab pos="5978525" algn="l"/>
                <a:tab pos="6435725" algn="l"/>
                <a:tab pos="6892925" algn="l"/>
                <a:tab pos="7350125" algn="l"/>
                <a:tab pos="7807325" algn="l"/>
                <a:tab pos="8264525" algn="l"/>
                <a:tab pos="8721725" algn="l"/>
                <a:tab pos="9178925" algn="l"/>
              </a:tabLst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4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Accession negotiations: substance and procedure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>
                <a:effectLst/>
              </a:rPr>
              <a:t>Serbia must accept rights and obligations attached to the Union and its institutional framework (</a:t>
            </a:r>
            <a:r>
              <a:rPr lang="en-US" i="1" smtClean="0">
                <a:effectLst/>
              </a:rPr>
              <a:t>acquis)</a:t>
            </a:r>
          </a:p>
          <a:p>
            <a:pPr marL="609600" indent="-609600"/>
            <a:r>
              <a:rPr lang="en-US" i="1" smtClean="0">
                <a:effectLst/>
              </a:rPr>
              <a:t>Acquis </a:t>
            </a:r>
            <a:r>
              <a:rPr lang="en-US" smtClean="0">
                <a:effectLst/>
              </a:rPr>
              <a:t>is</a:t>
            </a:r>
            <a:r>
              <a:rPr lang="en-US" i="1" smtClean="0">
                <a:effectLst/>
              </a:rPr>
              <a:t> </a:t>
            </a:r>
            <a:r>
              <a:rPr lang="en-US" smtClean="0">
                <a:effectLst/>
              </a:rPr>
              <a:t>divided on 35 chapters</a:t>
            </a:r>
          </a:p>
          <a:p>
            <a:pPr marL="609600" indent="-609600"/>
            <a:r>
              <a:rPr lang="en-US" smtClean="0">
                <a:effectLst/>
              </a:rPr>
              <a:t>Priority chapters: 23 – Judiciary and fundamental rights; 24 – Justice, freedom and security; 35 – Other issues (normalization of relations with Kosovo*)</a:t>
            </a:r>
          </a:p>
          <a:p>
            <a:pPr marL="609600" indent="-609600"/>
            <a:r>
              <a:rPr lang="en-US" smtClean="0">
                <a:effectLst/>
              </a:rPr>
              <a:t>An overall balance in the progress of negotiations across chapters should be ensured.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Chapter 23</a:t>
            </a:r>
            <a:r>
              <a:rPr lang="sr-Latn-CS" sz="3600" smtClean="0">
                <a:effectLst/>
                <a:latin typeface="Arial" charset="0"/>
              </a:rPr>
              <a:t>: </a:t>
            </a:r>
            <a:r>
              <a:rPr lang="en-US" sz="3600" smtClean="0">
                <a:effectLst/>
                <a:latin typeface="Arial" charset="0"/>
              </a:rPr>
              <a:t>substance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Judiciary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Fight against corruption</a:t>
            </a:r>
            <a:endParaRPr lang="sr-Latn-CS" smtClean="0">
              <a:effectLst/>
              <a:latin typeface="Arial" charset="0"/>
            </a:endParaRPr>
          </a:p>
          <a:p>
            <a:r>
              <a:rPr lang="en-US" smtClean="0">
                <a:effectLst/>
                <a:latin typeface="Arial" charset="0"/>
              </a:rPr>
              <a:t>Fundamental rights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Independence of judiciary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Amendments to the Constitution: elimination of political influence on the election of judges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Establishment of fair and transparent merit-based system for the career management of judges and prosecutors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Ensuring adequate administrative capacity and own budget of the High Judicial Council (HJC) and the State Prosecutors' Council (DVT)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Establishment of a mechanism for responding to political interference, ensuring full respect for court decisions and refraining from commenting on the work of courts and prosecutors' offices by other branches of government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ffectLst/>
              </a:rPr>
              <a:t>Amendments to the laws ondHJC and DVT that would allow the HJC and DVT take a role in the proactive defense of the independence of the judiciary and autonomy of prosecutors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Impartibility and accountability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Application of IT tools for random allocation of cases and provision under the by VSS and DVT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Strengthening the accountability of judges and prosecutors - obligation to report property, implementation of conflict of interest rules, implementation of code of ethics, functional immunity</a:t>
            </a:r>
          </a:p>
          <a:p>
            <a:pPr>
              <a:lnSpc>
                <a:spcPct val="90000"/>
              </a:lnSpc>
            </a:pPr>
            <a:r>
              <a:rPr lang="en-US" smtClean="0">
                <a:effectLst/>
              </a:rPr>
              <a:t>Effective disciplinary procedure, with a guarantee of a fair trial, the right to appeal against decisions of disciplinary courts and the effective application of sanctions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 smtClean="0">
                <a:effectLst/>
                <a:latin typeface="Arial" charset="0"/>
              </a:rPr>
              <a:t>Pro</a:t>
            </a:r>
            <a:r>
              <a:rPr lang="en-US" sz="3200" smtClean="0">
                <a:effectLst/>
                <a:latin typeface="Arial" charset="0"/>
              </a:rPr>
              <a:t>ffesionalism</a:t>
            </a:r>
            <a:r>
              <a:rPr lang="sr-Latn-CS" sz="3200" smtClean="0">
                <a:effectLst/>
                <a:latin typeface="Arial" charset="0"/>
              </a:rPr>
              <a:t>, </a:t>
            </a:r>
            <a:r>
              <a:rPr lang="en-US" sz="3200" smtClean="0">
                <a:effectLst/>
                <a:latin typeface="Arial" charset="0"/>
              </a:rPr>
              <a:t>competence and efficiency 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Strengthening the professional and financial capacities of the Judicial Academy, elimination of undue political influence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Adoption and implementation of a human resources strategy for the entire justice system and the establishment of a single, centralized case management system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Comprehensive assessment of the functioning of existing networks of courts and prosecutors' offices in order to establish the most efficient system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Implementation of a national program to reduce the number of old cases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Adoption and implementation of measures for consistency of jurisprudence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Human rights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Strengthening the capacity of independent</a:t>
            </a:r>
            <a:r>
              <a:rPr lang="sr-Latn-CS" sz="2800" smtClean="0">
                <a:effectLst/>
              </a:rPr>
              <a:t> bodies for protection of</a:t>
            </a:r>
            <a:r>
              <a:rPr lang="en-US" sz="2800" smtClean="0">
                <a:effectLst/>
              </a:rPr>
              <a:t> human rights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F</a:t>
            </a:r>
            <a:r>
              <a:rPr lang="sr-Latn-CS" sz="2800" smtClean="0">
                <a:effectLst/>
              </a:rPr>
              <a:t>reedom of </a:t>
            </a:r>
            <a:r>
              <a:rPr lang="en-US" sz="2800" smtClean="0">
                <a:effectLst/>
              </a:rPr>
              <a:t>media</a:t>
            </a:r>
            <a:r>
              <a:rPr lang="sr-Latn-CS" sz="2800" smtClean="0">
                <a:effectLst/>
              </a:rPr>
              <a:t>:</a:t>
            </a:r>
            <a:r>
              <a:rPr lang="en-US" sz="2800" smtClean="0">
                <a:effectLst/>
              </a:rPr>
              <a:t> zero tolerance for threats and attacks on journalists, priority in prosecution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Creating favorable conditions for freedom of expression, based on transparency (media ownership), integrity and pluralism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Ensuring fair and transparent media co-financing and increasing advertising transparency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effectLst/>
              </a:rPr>
              <a:t>Application of the principle of non-discrimination in accordance with the EU acquis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Chapter 23: fight against corruption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Preventive measures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Repressive measures against corruption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Required: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Improve records of investigations, indictments and final judgments in cases of “high corruption”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Implement the recommendations of the Council of Europe Group of States against Corruption (GRECO)</a:t>
            </a:r>
          </a:p>
          <a:p>
            <a:pPr marL="533400" indent="-533400">
              <a:lnSpc>
                <a:spcPct val="90000"/>
              </a:lnSpc>
            </a:pPr>
            <a:r>
              <a:rPr lang="en-US" smtClean="0">
                <a:effectLst/>
              </a:rPr>
              <a:t>Adopt a new strategy and a realistic action plan </a:t>
            </a:r>
            <a:r>
              <a:rPr lang="sr-Latn-CS" smtClean="0">
                <a:effectLst/>
              </a:rPr>
              <a:t>for the</a:t>
            </a:r>
            <a:r>
              <a:rPr lang="en-US" smtClean="0">
                <a:effectLst/>
              </a:rPr>
              <a:t> fight </a:t>
            </a:r>
            <a:r>
              <a:rPr lang="sr-Latn-CS" smtClean="0">
                <a:effectLst/>
              </a:rPr>
              <a:t>against </a:t>
            </a:r>
            <a:r>
              <a:rPr lang="en-US" smtClean="0">
                <a:effectLst/>
              </a:rPr>
              <a:t>corruption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>
                <a:effectLst/>
                <a:latin typeface="Arial" charset="0"/>
              </a:rPr>
              <a:t>Chapter 24: Justice, freedom, security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Migration, asylum, visas, external border control and Schengen</a:t>
            </a:r>
          </a:p>
          <a:p>
            <a:r>
              <a:rPr lang="en-US" dirty="0">
                <a:effectLst/>
              </a:rPr>
              <a:t>Judicial cooperation in civil, commercial and criminal matters</a:t>
            </a:r>
          </a:p>
          <a:p>
            <a:r>
              <a:rPr lang="en-US" dirty="0">
                <a:effectLst/>
              </a:rPr>
              <a:t>Police cooperation and the fight against organized crime</a:t>
            </a:r>
          </a:p>
          <a:p>
            <a:r>
              <a:rPr lang="en-US" dirty="0">
                <a:effectLst/>
              </a:rPr>
              <a:t>Fight against terrorism</a:t>
            </a:r>
          </a:p>
          <a:p>
            <a:r>
              <a:rPr lang="en-US" dirty="0">
                <a:effectLst/>
              </a:rPr>
              <a:t>Fight against drug</a:t>
            </a:r>
            <a:r>
              <a:rPr lang="sr-Latn-CS" dirty="0">
                <a:effectLst/>
              </a:rPr>
              <a:t>s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Customs cooperation</a:t>
            </a:r>
          </a:p>
          <a:p>
            <a:r>
              <a:rPr lang="en-US" dirty="0">
                <a:effectLst/>
              </a:rPr>
              <a:t>Prevention of euro counterfeiting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8358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640</TotalTime>
  <Words>696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Stream</vt:lpstr>
      <vt:lpstr>PowerPoint Presentation</vt:lpstr>
      <vt:lpstr>Accession negotiations: substance and procedure</vt:lpstr>
      <vt:lpstr>Chapter 23: substance</vt:lpstr>
      <vt:lpstr>Independence of judiciary</vt:lpstr>
      <vt:lpstr>Impartibility and accountability</vt:lpstr>
      <vt:lpstr>Proffesionalism, competence and efficiency </vt:lpstr>
      <vt:lpstr>Human rights</vt:lpstr>
      <vt:lpstr>Chapter 23: fight against corruption</vt:lpstr>
      <vt:lpstr>Chapter 24: Justice, freedom, security</vt:lpstr>
      <vt:lpstr>Chapter 35 – normalization of relations with Kosovo*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Mika</cp:lastModifiedBy>
  <cp:revision>24</cp:revision>
  <dcterms:created xsi:type="dcterms:W3CDTF">2020-11-18T09:53:25Z</dcterms:created>
  <dcterms:modified xsi:type="dcterms:W3CDTF">2021-05-12T15:16:56Z</dcterms:modified>
</cp:coreProperties>
</file>