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7" r:id="rId2"/>
    <p:sldId id="258" r:id="rId3"/>
    <p:sldId id="259" r:id="rId4"/>
    <p:sldId id="265" r:id="rId5"/>
    <p:sldId id="266" r:id="rId6"/>
    <p:sldId id="260" r:id="rId7"/>
    <p:sldId id="261" r:id="rId8"/>
    <p:sldId id="267" r:id="rId9"/>
    <p:sldId id="264" r:id="rId10"/>
    <p:sldId id="268" r:id="rId11"/>
    <p:sldId id="269" r:id="rId12"/>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Garamond" pitchFamily="18" charset="0"/>
        <a:ea typeface="+mn-ea"/>
        <a:cs typeface="+mn-cs"/>
      </a:defRPr>
    </a:lvl1pPr>
    <a:lvl2pPr marL="457200" algn="l" rtl="0" fontAlgn="base">
      <a:spcBef>
        <a:spcPct val="0"/>
      </a:spcBef>
      <a:spcAft>
        <a:spcPct val="0"/>
      </a:spcAft>
      <a:defRPr kern="1200">
        <a:solidFill>
          <a:schemeClr val="tx1"/>
        </a:solidFill>
        <a:latin typeface="Garamond" pitchFamily="18" charset="0"/>
        <a:ea typeface="+mn-ea"/>
        <a:cs typeface="+mn-cs"/>
      </a:defRPr>
    </a:lvl2pPr>
    <a:lvl3pPr marL="914400" algn="l" rtl="0" fontAlgn="base">
      <a:spcBef>
        <a:spcPct val="0"/>
      </a:spcBef>
      <a:spcAft>
        <a:spcPct val="0"/>
      </a:spcAft>
      <a:defRPr kern="1200">
        <a:solidFill>
          <a:schemeClr val="tx1"/>
        </a:solidFill>
        <a:latin typeface="Garamond" pitchFamily="18" charset="0"/>
        <a:ea typeface="+mn-ea"/>
        <a:cs typeface="+mn-cs"/>
      </a:defRPr>
    </a:lvl3pPr>
    <a:lvl4pPr marL="1371600" algn="l" rtl="0" fontAlgn="base">
      <a:spcBef>
        <a:spcPct val="0"/>
      </a:spcBef>
      <a:spcAft>
        <a:spcPct val="0"/>
      </a:spcAft>
      <a:defRPr kern="1200">
        <a:solidFill>
          <a:schemeClr val="tx1"/>
        </a:solidFill>
        <a:latin typeface="Garamond" pitchFamily="18" charset="0"/>
        <a:ea typeface="+mn-ea"/>
        <a:cs typeface="+mn-cs"/>
      </a:defRPr>
    </a:lvl4pPr>
    <a:lvl5pPr marL="1828800" algn="l" rtl="0" fontAlgn="base">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22" d="100"/>
          <a:sy n="122" d="100"/>
        </p:scale>
        <p:origin x="-84"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2187238"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p>
          </p:txBody>
        </p:sp>
      </p:grpSp>
      <p:sp>
        <p:nvSpPr>
          <p:cNvPr id="24587" name="Rectangle 11"/>
          <p:cNvSpPr>
            <a:spLocks noGrp="1" noChangeArrowheads="1"/>
          </p:cNvSpPr>
          <p:nvPr>
            <p:ph type="ctrTitle" sz="quarter"/>
          </p:nvPr>
        </p:nvSpPr>
        <p:spPr>
          <a:xfrm>
            <a:off x="914400" y="1736725"/>
            <a:ext cx="10363200" cy="1920875"/>
          </a:xfrm>
        </p:spPr>
        <p:txBody>
          <a:bodyPr/>
          <a:lstStyle>
            <a:lvl1pPr>
              <a:defRPr sz="6000"/>
            </a:lvl1pPr>
          </a:lstStyle>
          <a:p>
            <a:r>
              <a:rPr lang="en-US"/>
              <a:t>Click to edit Master title style</a:t>
            </a:r>
          </a:p>
        </p:txBody>
      </p:sp>
      <p:sp>
        <p:nvSpPr>
          <p:cNvPr id="24588"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609600" y="6248400"/>
            <a:ext cx="2844800" cy="476250"/>
          </a:xfrm>
        </p:spPr>
        <p:txBody>
          <a:bodyPr/>
          <a:lstStyle>
            <a:lvl1pPr>
              <a:defRPr/>
            </a:lvl1pPr>
          </a:lstStyle>
          <a:p>
            <a:pPr>
              <a:defRPr/>
            </a:pPr>
            <a:fld id="{49BA19D9-1DCD-454C-B8CC-3541A20D6726}" type="datetimeFigureOut">
              <a:rPr lang="en-US"/>
              <a:pPr>
                <a:defRPr/>
              </a:pPr>
              <a:t>1/27/2021</a:t>
            </a:fld>
            <a:endParaRPr lang="en-US"/>
          </a:p>
        </p:txBody>
      </p:sp>
      <p:sp>
        <p:nvSpPr>
          <p:cNvPr id="14" name="Rectangle 14"/>
          <p:cNvSpPr>
            <a:spLocks noGrp="1" noChangeArrowheads="1"/>
          </p:cNvSpPr>
          <p:nvPr>
            <p:ph type="ftr" sz="quarter" idx="11"/>
          </p:nvPr>
        </p:nvSpPr>
        <p:spPr>
          <a:xfrm>
            <a:off x="4165600" y="6251575"/>
            <a:ext cx="38608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8737600" y="6254750"/>
            <a:ext cx="2844800" cy="476250"/>
          </a:xfrm>
        </p:spPr>
        <p:txBody>
          <a:bodyPr/>
          <a:lstStyle>
            <a:lvl1pPr>
              <a:defRPr/>
            </a:lvl1pPr>
          </a:lstStyle>
          <a:p>
            <a:pPr>
              <a:defRPr/>
            </a:pPr>
            <a:fld id="{AB874B94-748B-4701-9037-9A6393AD329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D9D1A80B-418E-42EF-8FE9-BF014278080D}" type="datetimeFigureOut">
              <a:rPr lang="en-US"/>
              <a:pPr>
                <a:defRPr/>
              </a:pPr>
              <a:t>1/27/2021</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793F5B7C-2814-442A-8E16-2E1866A77745}"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1886DEA4-E01C-4838-BE5B-D32B9624E49C}" type="datetimeFigureOut">
              <a:rPr lang="en-US"/>
              <a:pPr>
                <a:defRPr/>
              </a:pPr>
              <a:t>1/27/2021</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F1A8C10-D1EC-4E4B-8687-EEF88FABAB56}"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682156DC-A0D1-4CAF-8646-F42DBEC1647B}" type="datetimeFigureOut">
              <a:rPr lang="en-US"/>
              <a:pPr>
                <a:defRPr/>
              </a:pPr>
              <a:t>1/27/2021</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B23B19AF-2C00-40F9-B49B-A38DDD4F59BB}"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FA38512F-C7F4-4DD3-A368-E571838A1B5F}" type="datetimeFigureOut">
              <a:rPr lang="en-US"/>
              <a:pPr>
                <a:defRPr/>
              </a:pPr>
              <a:t>1/27/2021</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081D7E8-BD0E-433C-BD41-1F60445D1FB1}"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fld id="{E2B3B5B1-BFC3-4116-8543-B01439C2FE54}" type="datetimeFigureOut">
              <a:rPr lang="en-US"/>
              <a:pPr>
                <a:defRPr/>
              </a:pPr>
              <a:t>1/27/2021</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F77D39AF-00B8-43C1-BCCB-517FBCCF2F02}"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fld id="{E11BD4E2-82B6-40F9-9E8D-400284F828E5}" type="datetimeFigureOut">
              <a:rPr lang="en-US"/>
              <a:pPr>
                <a:defRPr/>
              </a:pPr>
              <a:t>1/27/2021</a:t>
            </a:fld>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B69565B5-EE68-444A-9097-2597AD8583DC}"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fld id="{B531B889-39D6-49AD-A81D-4FACB0BA8DC5}" type="datetimeFigureOut">
              <a:rPr lang="en-US"/>
              <a:pPr>
                <a:defRPr/>
              </a:pPr>
              <a:t>1/27/2021</a:t>
            </a:fld>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039D614C-C5B8-483A-BDC4-F5BB0482E983}"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0D6FA8F9-DE49-4994-B282-E47E348A6632}" type="datetimeFigureOut">
              <a:rPr lang="en-US"/>
              <a:pPr>
                <a:defRPr/>
              </a:pPr>
              <a:t>1/27/2021</a:t>
            </a:fld>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B3BBAF07-3660-4A92-9C62-C02A17F09127}"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9515427E-74D2-464A-9F95-B5C0173FD712}" type="datetimeFigureOut">
              <a:rPr lang="en-US"/>
              <a:pPr>
                <a:defRPr/>
              </a:pPr>
              <a:t>1/27/2021</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1983C0C3-058F-4020-B0E1-D1DCFFA52429}"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DAFC24E8-AE61-49C9-8F81-68EC07D42F0D}" type="datetimeFigureOut">
              <a:rPr lang="en-US"/>
              <a:pPr>
                <a:defRPr/>
              </a:pPr>
              <a:t>1/27/2021</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3126CF3B-797A-443E-AAF3-A40D5278D3BD}"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dt" sz="half" idx="2"/>
          </p:nvPr>
        </p:nvSpPr>
        <p:spPr bwMode="auto">
          <a:xfrm>
            <a:off x="609600" y="625157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fld id="{CB56ED25-343C-421E-8987-AE21B2D052AB}" type="datetimeFigureOut">
              <a:rPr lang="en-US"/>
              <a:pPr>
                <a:defRPr/>
              </a:pPr>
              <a:t>1/27/2021</a:t>
            </a:fld>
            <a:endParaRPr lang="en-US"/>
          </a:p>
        </p:txBody>
      </p:sp>
      <p:sp>
        <p:nvSpPr>
          <p:cNvPr id="23555" name="Rectangle 3"/>
          <p:cNvSpPr>
            <a:spLocks noGrp="1" noChangeArrowheads="1"/>
          </p:cNvSpPr>
          <p:nvPr>
            <p:ph type="sldNum" sz="quarter" idx="4"/>
          </p:nvPr>
        </p:nvSpPr>
        <p:spPr bwMode="auto">
          <a:xfrm>
            <a:off x="8737600" y="6248400"/>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23C6233A-EDA5-440B-9CA9-2A8CF025A952}" type="slidenum">
              <a:rPr lang="en-US"/>
              <a:pPr>
                <a:defRPr/>
              </a:pPr>
              <a:t>‹#›</a:t>
            </a:fld>
            <a:endParaRPr lang="en-US"/>
          </a:p>
        </p:txBody>
      </p:sp>
      <p:grpSp>
        <p:nvGrpSpPr>
          <p:cNvPr id="1028" name="Group 4"/>
          <p:cNvGrpSpPr>
            <a:grpSpLocks/>
          </p:cNvGrpSpPr>
          <p:nvPr/>
        </p:nvGrpSpPr>
        <p:grpSpPr bwMode="auto">
          <a:xfrm>
            <a:off x="0" y="0"/>
            <a:ext cx="12187238"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2355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p>
            </p:txBody>
          </p:sp>
          <p:sp>
            <p:nvSpPr>
              <p:cNvPr id="2355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p>
            </p:txBody>
          </p:sp>
          <p:sp>
            <p:nvSpPr>
              <p:cNvPr id="2356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a:p>
            </p:txBody>
          </p:sp>
          <p:sp>
            <p:nvSpPr>
              <p:cNvPr id="23561"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a:p>
            </p:txBody>
          </p:sp>
          <p:sp>
            <p:nvSpPr>
              <p:cNvPr id="23562"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a:p>
            </p:txBody>
          </p:sp>
        </p:grpSp>
        <p:sp>
          <p:nvSpPr>
            <p:cNvPr id="23563"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p>
          </p:txBody>
        </p:sp>
        <p:sp>
          <p:nvSpPr>
            <p:cNvPr id="23564"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p>
          </p:txBody>
        </p:sp>
      </p:grpSp>
      <p:sp>
        <p:nvSpPr>
          <p:cNvPr id="23565" name="Rectangle 13"/>
          <p:cNvSpPr>
            <a:spLocks noGrp="1" noRot="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566" name="Rectangle 14"/>
          <p:cNvSpPr>
            <a:spLocks noGrp="1" noChangeArrowheads="1"/>
          </p:cNvSpPr>
          <p:nvPr>
            <p:ph type="ftr" sz="quarter" idx="3"/>
          </p:nvPr>
        </p:nvSpPr>
        <p:spPr bwMode="auto">
          <a:xfrm>
            <a:off x="4165600" y="6248400"/>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23567" name="Rectangle 15"/>
          <p:cNvSpPr>
            <a:spLocks noGrp="1" noChangeArrowheads="1"/>
          </p:cNvSpPr>
          <p:nvPr>
            <p:ph type="body" idx="1"/>
          </p:nvPr>
        </p:nvSpPr>
        <p:spPr bwMode="auto">
          <a:xfrm>
            <a:off x="609600" y="1600200"/>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idx="4294967295"/>
          </p:nvPr>
        </p:nvSpPr>
        <p:spPr>
          <a:xfrm>
            <a:off x="1524000" y="1122363"/>
            <a:ext cx="9144000" cy="2387600"/>
          </a:xfrm>
        </p:spPr>
        <p:txBody>
          <a:bodyPr anchor="b"/>
          <a:lstStyle/>
          <a:p>
            <a:pPr eaLnBrk="1" hangingPunct="1">
              <a:defRPr/>
            </a:pPr>
            <a:endParaRPr lang="en-US" sz="8000"/>
          </a:p>
        </p:txBody>
      </p:sp>
      <p:sp>
        <p:nvSpPr>
          <p:cNvPr id="13314" name="Subtitle 2"/>
          <p:cNvSpPr>
            <a:spLocks noGrp="1"/>
          </p:cNvSpPr>
          <p:nvPr>
            <p:ph type="subTitle" idx="4294967295"/>
          </p:nvPr>
        </p:nvSpPr>
        <p:spPr>
          <a:xfrm>
            <a:off x="1325563" y="3448050"/>
            <a:ext cx="9540875" cy="1722438"/>
          </a:xfrm>
        </p:spPr>
        <p:txBody>
          <a:bodyPr/>
          <a:lstStyle/>
          <a:p>
            <a:pPr marL="0" indent="0" algn="ctr" eaLnBrk="1" hangingPunct="1">
              <a:buFont typeface="Wingdings" pitchFamily="2" charset="2"/>
              <a:buNone/>
              <a:defRPr/>
            </a:pPr>
            <a:endParaRPr lang="en-US" sz="2800"/>
          </a:p>
        </p:txBody>
      </p:sp>
      <p:pic>
        <p:nvPicPr>
          <p:cNvPr id="13315" name="Picture 4"/>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13316" name="Rectangle 5"/>
          <p:cNvSpPr>
            <a:spLocks noChangeArrowheads="1"/>
          </p:cNvSpPr>
          <p:nvPr/>
        </p:nvSpPr>
        <p:spPr bwMode="auto">
          <a:xfrm>
            <a:off x="2625969" y="1563688"/>
            <a:ext cx="7065107" cy="2711327"/>
          </a:xfrm>
          <a:prstGeom prst="rect">
            <a:avLst/>
          </a:prstGeom>
          <a:noFill/>
          <a:ln w="9525">
            <a:noFill/>
            <a:miter lim="800000"/>
            <a:headEnd/>
            <a:tailEnd/>
          </a:ln>
        </p:spPr>
        <p:txBody>
          <a:bodyPr wrap="square">
            <a:spAutoFit/>
          </a:bodyPr>
          <a:lstStyle/>
          <a:p>
            <a:pPr algn="ctr"/>
            <a:r>
              <a:rPr lang="sr-Latn-CS" sz="2400" b="1" dirty="0">
                <a:solidFill>
                  <a:schemeClr val="bg2"/>
                </a:solidFill>
                <a:latin typeface="Arial" charset="0"/>
              </a:rPr>
              <a:t>Jean Monnet Module</a:t>
            </a:r>
          </a:p>
          <a:p>
            <a:pPr algn="ctr"/>
            <a:r>
              <a:rPr lang="sr-Latn-CS" sz="2400" b="1" dirty="0">
                <a:solidFill>
                  <a:schemeClr val="bg2"/>
                </a:solidFill>
                <a:latin typeface="Arial" charset="0"/>
              </a:rPr>
              <a:t>Application of EU values in the policies of candidate states / AEUPCS</a:t>
            </a:r>
          </a:p>
          <a:p>
            <a:pPr algn="ctr"/>
            <a:endParaRPr lang="sr-Latn-CS" sz="2400" b="1" dirty="0">
              <a:solidFill>
                <a:schemeClr val="bg2"/>
              </a:solidFill>
              <a:latin typeface="Arial" charset="0"/>
            </a:endParaRPr>
          </a:p>
          <a:p>
            <a:pPr algn="ctr"/>
            <a:endParaRPr lang="sr-Latn-CS" sz="2400" b="1" dirty="0">
              <a:solidFill>
                <a:schemeClr val="bg2"/>
              </a:solidFill>
              <a:latin typeface="Arial" charset="0"/>
            </a:endParaRPr>
          </a:p>
          <a:p>
            <a:pPr algn="ctr"/>
            <a:r>
              <a:rPr lang="sr-Latn-CS" sz="2000" b="1" dirty="0" smtClean="0">
                <a:solidFill>
                  <a:schemeClr val="bg2"/>
                </a:solidFill>
                <a:latin typeface="Arial" charset="0"/>
              </a:rPr>
              <a:t>Jelena Vapa Tankosić</a:t>
            </a:r>
            <a:endParaRPr lang="sr-Latn-CS" sz="2000" b="1" dirty="0">
              <a:solidFill>
                <a:schemeClr val="bg2"/>
              </a:solidFill>
              <a:latin typeface="Arial" charset="0"/>
            </a:endParaRPr>
          </a:p>
          <a:p>
            <a:pPr algn="ctr"/>
            <a:r>
              <a:rPr lang="en-US" sz="2000" b="1" dirty="0">
                <a:solidFill>
                  <a:schemeClr val="bg2"/>
                </a:solidFill>
                <a:latin typeface="Arial" charset="0"/>
              </a:rPr>
              <a:t>	</a:t>
            </a:r>
            <a:r>
              <a:rPr lang="en-US" sz="2400" b="1" dirty="0">
                <a:solidFill>
                  <a:schemeClr val="bg2"/>
                </a:solidFill>
                <a:latin typeface="Arial" charset="0"/>
              </a:rPr>
              <a:t>Theory of Regional </a:t>
            </a:r>
            <a:r>
              <a:rPr lang="en-US" sz="2400" b="1" dirty="0" smtClean="0">
                <a:solidFill>
                  <a:schemeClr val="bg2"/>
                </a:solidFill>
                <a:latin typeface="Arial" charset="0"/>
              </a:rPr>
              <a:t>Economic</a:t>
            </a:r>
            <a:r>
              <a:rPr lang="sr-Latn-RS" sz="2400" b="1" dirty="0" smtClean="0">
                <a:solidFill>
                  <a:schemeClr val="bg2"/>
                </a:solidFill>
                <a:latin typeface="Arial" charset="0"/>
              </a:rPr>
              <a:t> Integration</a:t>
            </a:r>
            <a:endParaRPr lang="en-US" sz="2400" b="1" dirty="0">
              <a:solidFill>
                <a:schemeClr val="bg2"/>
              </a:solidFill>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862" y="102699"/>
            <a:ext cx="10972800" cy="1143000"/>
          </a:xfrm>
        </p:spPr>
        <p:txBody>
          <a:bodyPr/>
          <a:lstStyle/>
          <a:p>
            <a:r>
              <a:rPr lang="sr-Latn-RS" dirty="0" smtClean="0"/>
              <a:t>Further reading for discussion</a:t>
            </a:r>
            <a:endParaRPr lang="en-US" dirty="0"/>
          </a:p>
        </p:txBody>
      </p:sp>
      <p:sp>
        <p:nvSpPr>
          <p:cNvPr id="3" name="Content Placeholder 2"/>
          <p:cNvSpPr>
            <a:spLocks noGrp="1"/>
          </p:cNvSpPr>
          <p:nvPr>
            <p:ph idx="1"/>
          </p:nvPr>
        </p:nvSpPr>
        <p:spPr>
          <a:xfrm>
            <a:off x="211015" y="967155"/>
            <a:ext cx="11785599" cy="4525963"/>
          </a:xfrm>
        </p:spPr>
        <p:txBody>
          <a:bodyPr/>
          <a:lstStyle/>
          <a:p>
            <a:r>
              <a:rPr lang="en-US" dirty="0"/>
              <a:t>Viner, J. (1950). The customs union issue. New York: Carnegie Endowment for International Peace</a:t>
            </a:r>
            <a:r>
              <a:rPr lang="en-US" dirty="0" smtClean="0"/>
              <a:t>.</a:t>
            </a:r>
            <a:endParaRPr lang="sr-Latn-RS" dirty="0" smtClean="0"/>
          </a:p>
          <a:p>
            <a:r>
              <a:rPr lang="sr-Latn-RS" dirty="0" smtClean="0"/>
              <a:t>Meade, J. (1955). </a:t>
            </a:r>
            <a:r>
              <a:rPr lang="sr-Latn-RS" dirty="0"/>
              <a:t>The </a:t>
            </a:r>
            <a:r>
              <a:rPr lang="sr-Latn-RS" dirty="0" smtClean="0"/>
              <a:t>Theory of </a:t>
            </a:r>
            <a:r>
              <a:rPr lang="sr-Latn-RS" dirty="0"/>
              <a:t>Customs </a:t>
            </a:r>
            <a:r>
              <a:rPr lang="sr-Latn-RS" dirty="0" smtClean="0"/>
              <a:t>Unions. Amsterdam</a:t>
            </a:r>
            <a:r>
              <a:rPr lang="sr-Latn-RS" dirty="0"/>
              <a:t>: </a:t>
            </a:r>
            <a:r>
              <a:rPr lang="sr-Latn-RS" dirty="0" smtClean="0"/>
              <a:t>North-Holland</a:t>
            </a:r>
            <a:r>
              <a:rPr lang="sr-Latn-RS" dirty="0"/>
              <a:t>.</a:t>
            </a:r>
          </a:p>
          <a:p>
            <a:r>
              <a:rPr lang="sr-Latn-RS" dirty="0" smtClean="0"/>
              <a:t>Lipsey</a:t>
            </a:r>
            <a:r>
              <a:rPr lang="sr-Latn-RS" dirty="0"/>
              <a:t>, R.G. </a:t>
            </a:r>
            <a:r>
              <a:rPr lang="sr-Latn-RS" dirty="0" smtClean="0"/>
              <a:t>(1961). The </a:t>
            </a:r>
            <a:r>
              <a:rPr lang="sr-Latn-RS" dirty="0"/>
              <a:t>Theory of Customs Unions: A General </a:t>
            </a:r>
            <a:r>
              <a:rPr lang="sr-Latn-RS" dirty="0" smtClean="0"/>
              <a:t>Survey, </a:t>
            </a:r>
            <a:r>
              <a:rPr lang="sr-Latn-RS" dirty="0"/>
              <a:t>Economic </a:t>
            </a:r>
            <a:r>
              <a:rPr lang="sr-Latn-RS" dirty="0" smtClean="0"/>
              <a:t>Journal, </a:t>
            </a:r>
            <a:r>
              <a:rPr lang="sr-Latn-RS" dirty="0"/>
              <a:t>pp. 498-513</a:t>
            </a:r>
            <a:r>
              <a:rPr lang="sr-Latn-RS" dirty="0" smtClean="0"/>
              <a:t>.</a:t>
            </a:r>
          </a:p>
          <a:p>
            <a:r>
              <a:rPr lang="en-US" dirty="0" err="1"/>
              <a:t>Balassa</a:t>
            </a:r>
            <a:r>
              <a:rPr lang="en-US" dirty="0"/>
              <a:t>, B. (1961). The theory of economic integration. Homewood, Ill: R.D. Irwin</a:t>
            </a:r>
            <a:r>
              <a:rPr lang="en-US" dirty="0" smtClean="0"/>
              <a:t>.</a:t>
            </a:r>
            <a:endParaRPr lang="sr-Latn-RS" dirty="0" smtClean="0"/>
          </a:p>
          <a:p>
            <a:r>
              <a:rPr lang="en-US" dirty="0" err="1" smtClean="0"/>
              <a:t>Balassa</a:t>
            </a:r>
            <a:r>
              <a:rPr lang="en-US" dirty="0"/>
              <a:t>, B. (1974). Trade Creation and Trade Diversion in the European Common Market: An Appraisal of the Evidence, The Manchester School, pp. 93–135.</a:t>
            </a:r>
          </a:p>
          <a:p>
            <a:endParaRPr lang="sr-Latn-RS" dirty="0"/>
          </a:p>
          <a:p>
            <a:endParaRPr lang="sr-Latn-RS" dirty="0"/>
          </a:p>
        </p:txBody>
      </p:sp>
    </p:spTree>
    <p:extLst>
      <p:ext uri="{BB962C8B-B14F-4D97-AF65-F5344CB8AC3E}">
        <p14:creationId xmlns:p14="http://schemas.microsoft.com/office/powerpoint/2010/main" val="1531895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Further reading</a:t>
            </a:r>
          </a:p>
        </p:txBody>
      </p:sp>
      <p:sp>
        <p:nvSpPr>
          <p:cNvPr id="3" name="Content Placeholder 2"/>
          <p:cNvSpPr>
            <a:spLocks noGrp="1"/>
          </p:cNvSpPr>
          <p:nvPr>
            <p:ph idx="1"/>
          </p:nvPr>
        </p:nvSpPr>
        <p:spPr>
          <a:xfrm>
            <a:off x="187569" y="1234833"/>
            <a:ext cx="11793416" cy="4220306"/>
          </a:xfrm>
        </p:spPr>
        <p:txBody>
          <a:bodyPr/>
          <a:lstStyle/>
          <a:p>
            <a:r>
              <a:rPr lang="en-US" dirty="0" smtClean="0"/>
              <a:t>Baldwin</a:t>
            </a:r>
            <a:r>
              <a:rPr lang="en-US" dirty="0"/>
              <a:t>, </a:t>
            </a:r>
            <a:r>
              <a:rPr lang="sr-Latn-RS" dirty="0" smtClean="0"/>
              <a:t>R.E, </a:t>
            </a:r>
            <a:r>
              <a:rPr lang="en-US" dirty="0" err="1" smtClean="0"/>
              <a:t>Venables</a:t>
            </a:r>
            <a:r>
              <a:rPr lang="en-US" dirty="0"/>
              <a:t>, </a:t>
            </a:r>
            <a:r>
              <a:rPr lang="en-US" dirty="0" smtClean="0"/>
              <a:t>A.J.</a:t>
            </a:r>
            <a:r>
              <a:rPr lang="sr-Latn-RS" dirty="0" smtClean="0"/>
              <a:t> (1995). </a:t>
            </a:r>
            <a:r>
              <a:rPr lang="en-US" dirty="0" smtClean="0"/>
              <a:t>Regional </a:t>
            </a:r>
            <a:r>
              <a:rPr lang="en-US" dirty="0"/>
              <a:t>Economic </a:t>
            </a:r>
            <a:r>
              <a:rPr lang="en-US" dirty="0" smtClean="0"/>
              <a:t>Integration, </a:t>
            </a:r>
            <a:r>
              <a:rPr lang="sr-Latn-RS" dirty="0" smtClean="0"/>
              <a:t>In</a:t>
            </a:r>
            <a:r>
              <a:rPr lang="en-US" dirty="0" smtClean="0"/>
              <a:t> </a:t>
            </a:r>
            <a:r>
              <a:rPr lang="en-US" dirty="0"/>
              <a:t>G.M. Grossman, K. </a:t>
            </a:r>
            <a:r>
              <a:rPr lang="en-US" dirty="0" err="1"/>
              <a:t>Rogoff</a:t>
            </a:r>
            <a:r>
              <a:rPr lang="en-US" dirty="0"/>
              <a:t>, eds., Handbook of International </a:t>
            </a:r>
            <a:r>
              <a:rPr lang="en-US" dirty="0" err="1"/>
              <a:t>Economics,Vol</a:t>
            </a:r>
            <a:r>
              <a:rPr lang="en-US" dirty="0"/>
              <a:t>. III (Amsterdam: Elsevier, 1995), pp. 1598-1644</a:t>
            </a:r>
            <a:r>
              <a:rPr lang="en-US" dirty="0" smtClean="0"/>
              <a:t>.</a:t>
            </a:r>
            <a:endParaRPr lang="sr-Latn-RS" dirty="0" smtClean="0"/>
          </a:p>
          <a:p>
            <a:r>
              <a:rPr lang="en-US" dirty="0" err="1" smtClean="0"/>
              <a:t>Jovanović</a:t>
            </a:r>
            <a:r>
              <a:rPr lang="en-US" dirty="0"/>
              <a:t>. M (2006). ‘Customs Unions’, in </a:t>
            </a:r>
            <a:r>
              <a:rPr lang="en-US" dirty="0" err="1"/>
              <a:t>Miroslav</a:t>
            </a:r>
            <a:r>
              <a:rPr lang="en-US" dirty="0"/>
              <a:t> N. </a:t>
            </a:r>
            <a:r>
              <a:rPr lang="en-US" dirty="0" err="1"/>
              <a:t>Jovanović</a:t>
            </a:r>
            <a:r>
              <a:rPr lang="en-US" dirty="0"/>
              <a:t>, The economics of international integration, Cheltenham: E. Elgar, </a:t>
            </a:r>
            <a:r>
              <a:rPr lang="en-US" dirty="0" smtClean="0"/>
              <a:t>pp.28-155</a:t>
            </a:r>
            <a:endParaRPr lang="sr-Latn-RS" dirty="0" smtClean="0"/>
          </a:p>
          <a:p>
            <a:r>
              <a:rPr lang="sr-Latn-RS" dirty="0" smtClean="0"/>
              <a:t>Krugman</a:t>
            </a:r>
            <a:r>
              <a:rPr lang="sr-Latn-RS" dirty="0"/>
              <a:t>, </a:t>
            </a:r>
            <a:r>
              <a:rPr lang="sr-Latn-RS" dirty="0" smtClean="0"/>
              <a:t>P.R., Obstfeld</a:t>
            </a:r>
            <a:r>
              <a:rPr lang="sr-Latn-RS" dirty="0"/>
              <a:t>, </a:t>
            </a:r>
            <a:r>
              <a:rPr lang="sr-Latn-RS" dirty="0" smtClean="0"/>
              <a:t>M., Melitz</a:t>
            </a:r>
            <a:r>
              <a:rPr lang="sr-Latn-RS" dirty="0"/>
              <a:t>, </a:t>
            </a:r>
            <a:r>
              <a:rPr lang="sr-Latn-RS" dirty="0" smtClean="0"/>
              <a:t>M. (2012). </a:t>
            </a:r>
            <a:r>
              <a:rPr lang="sr-Latn-RS" dirty="0"/>
              <a:t>International Economics, 9th Ed., Boston :Addison-Wesley [ISBN: 9780132146654]</a:t>
            </a:r>
          </a:p>
          <a:p>
            <a:r>
              <a:rPr lang="sr-Latn-RS" dirty="0"/>
              <a:t>Salvatore, D. </a:t>
            </a:r>
            <a:r>
              <a:rPr lang="sr-Latn-RS" dirty="0" smtClean="0"/>
              <a:t>(2013). </a:t>
            </a:r>
            <a:r>
              <a:rPr lang="sr-Latn-RS" dirty="0"/>
              <a:t>International Economics, 11th Ed., </a:t>
            </a:r>
            <a:r>
              <a:rPr lang="sr-Latn-RS" dirty="0" smtClean="0"/>
              <a:t>USA:Wiley. </a:t>
            </a:r>
            <a:r>
              <a:rPr lang="sr-Latn-RS" dirty="0"/>
              <a:t>[ISBN: 1118177932]</a:t>
            </a:r>
            <a:endParaRPr lang="en-US" dirty="0"/>
          </a:p>
          <a:p>
            <a:endParaRPr lang="en-US" dirty="0"/>
          </a:p>
        </p:txBody>
      </p:sp>
    </p:spTree>
    <p:extLst>
      <p:ext uri="{BB962C8B-B14F-4D97-AF65-F5344CB8AC3E}">
        <p14:creationId xmlns:p14="http://schemas.microsoft.com/office/powerpoint/2010/main" val="12939630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pPr eaLnBrk="1" hangingPunct="1">
              <a:defRPr/>
            </a:pPr>
            <a:r>
              <a:rPr lang="en-US" dirty="0"/>
              <a:t>Theory of Regional Economic Integration: Overview</a:t>
            </a:r>
          </a:p>
        </p:txBody>
      </p:sp>
      <p:sp>
        <p:nvSpPr>
          <p:cNvPr id="15363" name="Rectangle 3"/>
          <p:cNvSpPr>
            <a:spLocks noGrp="1" noChangeArrowheads="1"/>
          </p:cNvSpPr>
          <p:nvPr>
            <p:ph type="body" idx="1"/>
          </p:nvPr>
        </p:nvSpPr>
        <p:spPr>
          <a:xfrm>
            <a:off x="343877" y="1805354"/>
            <a:ext cx="11238523" cy="4320809"/>
          </a:xfrm>
        </p:spPr>
        <p:txBody>
          <a:bodyPr/>
          <a:lstStyle/>
          <a:p>
            <a:pPr eaLnBrk="1" hangingPunct="1">
              <a:lnSpc>
                <a:spcPct val="90000"/>
              </a:lnSpc>
              <a:defRPr/>
            </a:pPr>
            <a:r>
              <a:rPr lang="en-US" sz="2400" dirty="0"/>
              <a:t>Regional integration is a strong connection of countries into one whole in order to achieve economic and political interests, and to find ways for effective cooperation of economic </a:t>
            </a:r>
            <a:r>
              <a:rPr lang="en-US" sz="2400" dirty="0" smtClean="0"/>
              <a:t>entities </a:t>
            </a:r>
            <a:r>
              <a:rPr lang="en-US" sz="2400" dirty="0"/>
              <a:t>of </a:t>
            </a:r>
            <a:r>
              <a:rPr lang="sr-Latn-RS" sz="2400" dirty="0" smtClean="0"/>
              <a:t>the integrated </a:t>
            </a:r>
            <a:r>
              <a:rPr lang="en-US" sz="2400" dirty="0" smtClean="0"/>
              <a:t>countries</a:t>
            </a:r>
            <a:r>
              <a:rPr lang="en-US" sz="2400" dirty="0" smtClean="0"/>
              <a:t>.</a:t>
            </a:r>
            <a:endParaRPr lang="sr-Latn-RS" sz="2400" dirty="0" smtClean="0"/>
          </a:p>
          <a:p>
            <a:pPr marL="0" indent="0" eaLnBrk="1" hangingPunct="1">
              <a:lnSpc>
                <a:spcPct val="90000"/>
              </a:lnSpc>
              <a:buNone/>
              <a:defRPr/>
            </a:pPr>
            <a:endParaRPr lang="sr-Latn-RS" sz="2400" dirty="0" smtClean="0"/>
          </a:p>
          <a:p>
            <a:pPr eaLnBrk="1" hangingPunct="1">
              <a:lnSpc>
                <a:spcPct val="90000"/>
              </a:lnSpc>
              <a:defRPr/>
            </a:pPr>
            <a:r>
              <a:rPr lang="sr-Latn-RS" sz="2400" dirty="0"/>
              <a:t>E</a:t>
            </a:r>
            <a:r>
              <a:rPr lang="en-US" sz="2400" dirty="0" err="1" smtClean="0"/>
              <a:t>conomic</a:t>
            </a:r>
            <a:r>
              <a:rPr lang="en-US" sz="2400" dirty="0" smtClean="0"/>
              <a:t> </a:t>
            </a:r>
            <a:r>
              <a:rPr lang="en-US" sz="2400" dirty="0"/>
              <a:t>integration is an arrangement among nations that typically includes the reduction or elimination of trade barriers and the coordination of monetary and fiscal policies. </a:t>
            </a:r>
            <a:endParaRPr lang="sr-Latn-RS" sz="2400" dirty="0" smtClean="0"/>
          </a:p>
          <a:p>
            <a:pPr eaLnBrk="1" hangingPunct="1">
              <a:lnSpc>
                <a:spcPct val="90000"/>
              </a:lnSpc>
              <a:defRPr/>
            </a:pPr>
            <a:endParaRPr lang="sr-Latn-RS" sz="2400" dirty="0" smtClean="0"/>
          </a:p>
          <a:p>
            <a:pPr eaLnBrk="1" hangingPunct="1">
              <a:lnSpc>
                <a:spcPct val="90000"/>
              </a:lnSpc>
              <a:defRPr/>
            </a:pPr>
            <a:r>
              <a:rPr lang="sr-Latn-RS" sz="2400" dirty="0"/>
              <a:t>I</a:t>
            </a:r>
            <a:r>
              <a:rPr lang="en-US" sz="2400" dirty="0" err="1" smtClean="0"/>
              <a:t>ntegral</a:t>
            </a:r>
            <a:r>
              <a:rPr lang="en-US" sz="2400" dirty="0" smtClean="0"/>
              <a:t> </a:t>
            </a:r>
            <a:r>
              <a:rPr lang="en-US" sz="2400" dirty="0"/>
              <a:t>part of the functioning of the world economy, the system and mechanism of international economic </a:t>
            </a:r>
            <a:r>
              <a:rPr lang="en-US" sz="2400" dirty="0" smtClean="0"/>
              <a:t>relations</a:t>
            </a:r>
            <a:r>
              <a:rPr lang="sr-Latn-RS" sz="2400" dirty="0" smtClean="0"/>
              <a:t>.</a:t>
            </a:r>
          </a:p>
          <a:p>
            <a:pPr eaLnBrk="1" hangingPunct="1">
              <a:lnSpc>
                <a:spcPct val="90000"/>
              </a:lnSpc>
              <a:defRPr/>
            </a:pPr>
            <a:endParaRPr lang="en-US" sz="2400" dirty="0"/>
          </a:p>
          <a:p>
            <a:pPr eaLnBrk="1" hangingPunct="1">
              <a:lnSpc>
                <a:spcPct val="90000"/>
              </a:lnSpc>
              <a:defRPr/>
            </a:pPr>
            <a:r>
              <a:rPr lang="sr-Latn-RS" sz="2400" dirty="0"/>
              <a:t>J</a:t>
            </a:r>
            <a:r>
              <a:rPr lang="en-US" sz="2400" dirty="0" err="1" smtClean="0"/>
              <a:t>oint</a:t>
            </a:r>
            <a:r>
              <a:rPr lang="en-US" sz="2400" dirty="0" smtClean="0"/>
              <a:t> </a:t>
            </a:r>
            <a:r>
              <a:rPr lang="en-US" sz="2400" dirty="0"/>
              <a:t>or coordinated activities of all or some countries of a given region in the economic sphere, and also at the </a:t>
            </a:r>
            <a:r>
              <a:rPr lang="en-US" sz="2400" dirty="0" err="1"/>
              <a:t>sectoral</a:t>
            </a:r>
            <a:r>
              <a:rPr lang="en-US" sz="2400" dirty="0"/>
              <a:t> </a:t>
            </a:r>
            <a:r>
              <a:rPr lang="en-US" sz="2400" dirty="0" smtClean="0"/>
              <a:t>level</a:t>
            </a:r>
            <a:r>
              <a:rPr lang="sr-Latn-RS" sz="2400" dirty="0" smtClean="0"/>
              <a:t>.</a:t>
            </a: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pPr eaLnBrk="1" hangingPunct="1">
              <a:defRPr/>
            </a:pPr>
            <a:r>
              <a:rPr lang="en-US" dirty="0"/>
              <a:t>The world of regionalism: Old and New </a:t>
            </a:r>
          </a:p>
        </p:txBody>
      </p:sp>
      <p:sp>
        <p:nvSpPr>
          <p:cNvPr id="16387" name="Rectangle 3"/>
          <p:cNvSpPr>
            <a:spLocks noGrp="1" noChangeArrowheads="1"/>
          </p:cNvSpPr>
          <p:nvPr>
            <p:ph type="body" idx="1"/>
          </p:nvPr>
        </p:nvSpPr>
        <p:spPr>
          <a:xfrm>
            <a:off x="648677" y="1584569"/>
            <a:ext cx="11019692" cy="4714631"/>
          </a:xfrm>
        </p:spPr>
        <p:txBody>
          <a:bodyPr/>
          <a:lstStyle/>
          <a:p>
            <a:pPr eaLnBrk="1" hangingPunct="1">
              <a:lnSpc>
                <a:spcPct val="90000"/>
              </a:lnSpc>
              <a:defRPr/>
            </a:pPr>
            <a:r>
              <a:rPr lang="en-US" sz="2800" dirty="0"/>
              <a:t>The customs union is a type of arrangement that eliminates or reduces the tariff barriers between two or more political units while maintaining tariff barriers against imports from outside regions. </a:t>
            </a:r>
            <a:endParaRPr lang="sr-Latn-RS" sz="2800" dirty="0" smtClean="0"/>
          </a:p>
          <a:p>
            <a:pPr eaLnBrk="1" hangingPunct="1">
              <a:lnSpc>
                <a:spcPct val="90000"/>
              </a:lnSpc>
              <a:defRPr/>
            </a:pPr>
            <a:endParaRPr lang="sr-Latn-RS" sz="2800" dirty="0" smtClean="0"/>
          </a:p>
          <a:p>
            <a:pPr eaLnBrk="1" hangingPunct="1">
              <a:lnSpc>
                <a:spcPct val="90000"/>
              </a:lnSpc>
              <a:defRPr/>
            </a:pPr>
            <a:r>
              <a:rPr lang="en-US" sz="2800" dirty="0"/>
              <a:t>Jacob Viner's The Customs Union Issue, </a:t>
            </a:r>
            <a:r>
              <a:rPr lang="en-US" sz="2800" dirty="0" smtClean="0"/>
              <a:t>1950</a:t>
            </a:r>
            <a:endParaRPr lang="sr-Latn-RS" sz="2800" dirty="0" smtClean="0"/>
          </a:p>
          <a:p>
            <a:pPr eaLnBrk="1" hangingPunct="1">
              <a:lnSpc>
                <a:spcPct val="90000"/>
              </a:lnSpc>
              <a:defRPr/>
            </a:pPr>
            <a:endParaRPr lang="sr-Latn-RS" sz="2800" dirty="0" smtClean="0"/>
          </a:p>
          <a:p>
            <a:pPr eaLnBrk="1" hangingPunct="1">
              <a:lnSpc>
                <a:spcPct val="90000"/>
              </a:lnSpc>
              <a:defRPr/>
            </a:pPr>
            <a:r>
              <a:rPr lang="en-US" sz="2800" dirty="0" smtClean="0"/>
              <a:t>Viner </a:t>
            </a:r>
            <a:r>
              <a:rPr lang="en-US" sz="2800" dirty="0"/>
              <a:t>investigated the impact of a customs union on trade flows and distinguished between the 'trade creating' and the 'trade diverting' effects of a </a:t>
            </a:r>
            <a:r>
              <a:rPr lang="en-US" sz="2800" dirty="0" smtClean="0"/>
              <a:t>union</a:t>
            </a:r>
            <a:endParaRPr lang="sr-Latn-RS" sz="2800" dirty="0" smtClean="0"/>
          </a:p>
          <a:p>
            <a:pPr eaLnBrk="1" hangingPunct="1">
              <a:lnSpc>
                <a:spcPct val="90000"/>
              </a:lnSpc>
              <a:defRPr/>
            </a:pPr>
            <a:endParaRPr lang="sr-Latn-RS" sz="2800" dirty="0" smtClean="0"/>
          </a:p>
          <a:p>
            <a:pPr eaLnBrk="1" hangingPunct="1">
              <a:lnSpc>
                <a:spcPct val="90000"/>
              </a:lnSpc>
              <a:defRPr/>
            </a:pPr>
            <a:r>
              <a:rPr lang="sr-Latn-RS" sz="2800" dirty="0" smtClean="0"/>
              <a:t>The Theory of Second Best (M</a:t>
            </a:r>
            <a:r>
              <a:rPr lang="en-US" sz="2800" dirty="0" err="1" smtClean="0"/>
              <a:t>eade</a:t>
            </a:r>
            <a:r>
              <a:rPr lang="sr-Latn-RS" sz="2800" dirty="0" smtClean="0"/>
              <a:t>, </a:t>
            </a:r>
            <a:r>
              <a:rPr lang="en-US" sz="2800" dirty="0" smtClean="0"/>
              <a:t>1955</a:t>
            </a:r>
            <a:r>
              <a:rPr lang="sr-Latn-RS" sz="2800" dirty="0" smtClean="0"/>
              <a:t>; </a:t>
            </a:r>
            <a:r>
              <a:rPr lang="en-US" sz="2800" dirty="0" err="1" smtClean="0"/>
              <a:t>Lipsey</a:t>
            </a:r>
            <a:r>
              <a:rPr lang="en-US" sz="2800" dirty="0" smtClean="0"/>
              <a:t> </a:t>
            </a:r>
            <a:r>
              <a:rPr lang="en-US" sz="2800" dirty="0"/>
              <a:t>and </a:t>
            </a:r>
            <a:r>
              <a:rPr lang="en-US" sz="2800" dirty="0" smtClean="0"/>
              <a:t>Lancaster</a:t>
            </a:r>
            <a:r>
              <a:rPr lang="sr-Latn-RS" sz="2800" dirty="0" smtClean="0"/>
              <a:t>, </a:t>
            </a:r>
            <a:r>
              <a:rPr lang="en-US" sz="2800" dirty="0" smtClean="0"/>
              <a:t>1956)</a:t>
            </a:r>
            <a:endParaRPr lang="sr-Latn-RS" sz="28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969" y="0"/>
            <a:ext cx="10972800" cy="1143000"/>
          </a:xfrm>
        </p:spPr>
        <p:txBody>
          <a:bodyPr/>
          <a:lstStyle/>
          <a:p>
            <a:r>
              <a:rPr lang="en-US" dirty="0"/>
              <a:t>The </a:t>
            </a:r>
            <a:r>
              <a:rPr lang="sr-Latn-RS" dirty="0" smtClean="0"/>
              <a:t>trade </a:t>
            </a:r>
            <a:r>
              <a:rPr lang="en-US" dirty="0" smtClean="0"/>
              <a:t>creation</a:t>
            </a:r>
            <a:endParaRPr lang="en-US" dirty="0"/>
          </a:p>
        </p:txBody>
      </p:sp>
      <p:sp>
        <p:nvSpPr>
          <p:cNvPr id="3" name="Content Placeholder 2"/>
          <p:cNvSpPr>
            <a:spLocks noGrp="1"/>
          </p:cNvSpPr>
          <p:nvPr>
            <p:ph idx="1"/>
          </p:nvPr>
        </p:nvSpPr>
        <p:spPr>
          <a:xfrm>
            <a:off x="203200" y="1092199"/>
            <a:ext cx="11222893" cy="4525963"/>
          </a:xfrm>
        </p:spPr>
        <p:txBody>
          <a:bodyPr/>
          <a:lstStyle/>
          <a:p>
            <a:r>
              <a:rPr lang="sr-Latn-RS" dirty="0" smtClean="0"/>
              <a:t>T</a:t>
            </a:r>
            <a:r>
              <a:rPr lang="en-US" sz="2800" dirty="0" smtClean="0"/>
              <a:t>he </a:t>
            </a:r>
            <a:r>
              <a:rPr lang="en-US" sz="2800" dirty="0"/>
              <a:t>creation of trade occurs when a domestic production in a country that is a member of the customs union is replaced by the import of products with lower costs from another member state. </a:t>
            </a:r>
            <a:endParaRPr lang="sr-Latn-RS" sz="2800" dirty="0" smtClean="0"/>
          </a:p>
          <a:p>
            <a:pPr marL="0" indent="0">
              <a:buNone/>
            </a:pPr>
            <a:endParaRPr lang="sr-Latn-RS" sz="2800" dirty="0" smtClean="0"/>
          </a:p>
          <a:p>
            <a:r>
              <a:rPr lang="en-US" sz="2800" dirty="0" smtClean="0"/>
              <a:t>Assuming </a:t>
            </a:r>
            <a:r>
              <a:rPr lang="en-US" sz="2800" dirty="0"/>
              <a:t>that all economic resources are fully employed before and after the formation of the customs union, this leads to an increase in the welfare of member states </a:t>
            </a:r>
            <a:r>
              <a:rPr lang="sr-Latn-RS" sz="2800" dirty="0" smtClean="0"/>
              <a:t>and </a:t>
            </a:r>
            <a:r>
              <a:rPr lang="en-US" sz="2800" dirty="0" smtClean="0"/>
              <a:t>greater </a:t>
            </a:r>
            <a:r>
              <a:rPr lang="en-US" sz="2800" dirty="0"/>
              <a:t>specialization based on comparative advantages. </a:t>
            </a:r>
            <a:endParaRPr lang="sr-Latn-RS" sz="2800" dirty="0" smtClean="0"/>
          </a:p>
          <a:p>
            <a:pPr marL="0" indent="0">
              <a:buNone/>
            </a:pPr>
            <a:endParaRPr lang="sr-Latn-RS" sz="2800" dirty="0" smtClean="0"/>
          </a:p>
          <a:p>
            <a:r>
              <a:rPr lang="en-US" sz="2800" dirty="0" smtClean="0"/>
              <a:t>The </a:t>
            </a:r>
            <a:r>
              <a:rPr lang="en-US" sz="2800" dirty="0"/>
              <a:t>trade union that creates trade also increases the welfare of non-member countries because part of the increase in its real income (due to greater specialization of production) spills over to the rest of the world through its increased </a:t>
            </a:r>
            <a:r>
              <a:rPr lang="en-US" sz="2800" dirty="0" smtClean="0"/>
              <a:t>imports</a:t>
            </a:r>
            <a:r>
              <a:rPr lang="sr-Latn-RS" sz="2800" dirty="0"/>
              <a:t> </a:t>
            </a:r>
            <a:r>
              <a:rPr lang="sr-Latn-RS" sz="2800" dirty="0" smtClean="0"/>
              <a:t>(Salvatore, 2013).</a:t>
            </a:r>
            <a:endParaRPr lang="en-US" sz="2800" dirty="0"/>
          </a:p>
        </p:txBody>
      </p:sp>
    </p:spTree>
    <p:extLst>
      <p:ext uri="{BB962C8B-B14F-4D97-AF65-F5344CB8AC3E}">
        <p14:creationId xmlns:p14="http://schemas.microsoft.com/office/powerpoint/2010/main" val="9229982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Trade </a:t>
            </a:r>
            <a:r>
              <a:rPr lang="en-US" dirty="0" smtClean="0"/>
              <a:t>diversion </a:t>
            </a:r>
            <a:endParaRPr lang="en-US" dirty="0"/>
          </a:p>
        </p:txBody>
      </p:sp>
      <p:sp>
        <p:nvSpPr>
          <p:cNvPr id="3" name="Content Placeholder 2"/>
          <p:cNvSpPr>
            <a:spLocks noGrp="1"/>
          </p:cNvSpPr>
          <p:nvPr>
            <p:ph idx="1"/>
          </p:nvPr>
        </p:nvSpPr>
        <p:spPr>
          <a:xfrm>
            <a:off x="562708" y="1154723"/>
            <a:ext cx="10972800" cy="4525963"/>
          </a:xfrm>
        </p:spPr>
        <p:txBody>
          <a:bodyPr/>
          <a:lstStyle/>
          <a:p>
            <a:r>
              <a:rPr lang="en-US" sz="2800" dirty="0"/>
              <a:t>Trade diversion occurs when lower-cost imports coming from outside the customs union are replaced by higher-cost imports from a customs union member state. </a:t>
            </a:r>
            <a:endParaRPr lang="sr-Latn-RS" sz="2800" dirty="0" smtClean="0"/>
          </a:p>
          <a:p>
            <a:endParaRPr lang="sr-Latn-RS" sz="2800" dirty="0" smtClean="0"/>
          </a:p>
          <a:p>
            <a:r>
              <a:rPr lang="en-US" sz="2800" dirty="0" smtClean="0"/>
              <a:t>This </a:t>
            </a:r>
            <a:r>
              <a:rPr lang="en-US" sz="2800" dirty="0"/>
              <a:t>is due to the preferential treatment of trade granted to Member States. </a:t>
            </a:r>
            <a:endParaRPr lang="sr-Latn-RS" sz="2800" dirty="0" smtClean="0"/>
          </a:p>
          <a:p>
            <a:endParaRPr lang="sr-Latn-RS" sz="2800" dirty="0" smtClean="0"/>
          </a:p>
          <a:p>
            <a:r>
              <a:rPr lang="sr-Latn-RS" sz="2800" dirty="0" smtClean="0"/>
              <a:t>T</a:t>
            </a:r>
            <a:r>
              <a:rPr lang="en-US" sz="2800" dirty="0" smtClean="0"/>
              <a:t>he </a:t>
            </a:r>
            <a:r>
              <a:rPr lang="en-US" sz="2800" dirty="0"/>
              <a:t>reorientation of trade reduces prosperity because it shifts production from more efficient producers outside the customs union to less efficient producers within the union. </a:t>
            </a:r>
            <a:endParaRPr lang="sr-Latn-RS" sz="2800" dirty="0" smtClean="0"/>
          </a:p>
          <a:p>
            <a:endParaRPr lang="sr-Latn-RS" sz="2800" dirty="0" smtClean="0"/>
          </a:p>
          <a:p>
            <a:r>
              <a:rPr lang="en-US" sz="2800" dirty="0" smtClean="0"/>
              <a:t>Thus</a:t>
            </a:r>
            <a:r>
              <a:rPr lang="en-US" sz="2800" dirty="0"/>
              <a:t>, trade diversion worsens the international allocation of resources and distances production from comparative advantages(Salvatore, 2013).</a:t>
            </a:r>
          </a:p>
        </p:txBody>
      </p:sp>
    </p:spTree>
    <p:extLst>
      <p:ext uri="{BB962C8B-B14F-4D97-AF65-F5344CB8AC3E}">
        <p14:creationId xmlns:p14="http://schemas.microsoft.com/office/powerpoint/2010/main" val="7226899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pPr eaLnBrk="1" hangingPunct="1">
              <a:defRPr/>
            </a:pPr>
            <a:r>
              <a:rPr lang="en-US" dirty="0"/>
              <a:t>The world of regionalism: Old and New </a:t>
            </a:r>
          </a:p>
        </p:txBody>
      </p:sp>
      <p:sp>
        <p:nvSpPr>
          <p:cNvPr id="17411" name="Rectangle 3"/>
          <p:cNvSpPr>
            <a:spLocks noGrp="1" noChangeArrowheads="1"/>
          </p:cNvSpPr>
          <p:nvPr>
            <p:ph type="body" idx="1"/>
          </p:nvPr>
        </p:nvSpPr>
        <p:spPr>
          <a:xfrm>
            <a:off x="328246" y="1365739"/>
            <a:ext cx="10972800" cy="4525963"/>
          </a:xfrm>
        </p:spPr>
        <p:txBody>
          <a:bodyPr/>
          <a:lstStyle/>
          <a:p>
            <a:pPr eaLnBrk="1" hangingPunct="1">
              <a:defRPr/>
            </a:pPr>
            <a:r>
              <a:rPr lang="en-US" sz="2800" dirty="0"/>
              <a:t>The effects of regional trade agreements and integrations, in the theory of economic integrations are divided into static and dynamic effects (</a:t>
            </a:r>
            <a:r>
              <a:rPr lang="en-US" sz="2800" dirty="0" err="1"/>
              <a:t>Ballasa</a:t>
            </a:r>
            <a:r>
              <a:rPr lang="en-US" sz="2800" dirty="0"/>
              <a:t>, </a:t>
            </a:r>
            <a:r>
              <a:rPr lang="en-US" sz="2800" dirty="0" smtClean="0"/>
              <a:t>1961</a:t>
            </a:r>
            <a:r>
              <a:rPr lang="en-US" sz="2800" dirty="0" smtClean="0"/>
              <a:t>).</a:t>
            </a:r>
            <a:endParaRPr lang="sr-Latn-RS" sz="2800" dirty="0" smtClean="0"/>
          </a:p>
          <a:p>
            <a:pPr marL="0" indent="0" eaLnBrk="1" hangingPunct="1">
              <a:buNone/>
              <a:defRPr/>
            </a:pPr>
            <a:endParaRPr lang="sr-Latn-RS" sz="2800" dirty="0" smtClean="0"/>
          </a:p>
          <a:p>
            <a:pPr eaLnBrk="1" hangingPunct="1">
              <a:defRPr/>
            </a:pPr>
            <a:r>
              <a:rPr lang="en-US" sz="2800" dirty="0" smtClean="0"/>
              <a:t> </a:t>
            </a:r>
            <a:r>
              <a:rPr lang="sr-Latn-RS" sz="2800" dirty="0" smtClean="0"/>
              <a:t>dynamic effects: </a:t>
            </a:r>
            <a:r>
              <a:rPr lang="en-US" sz="2800" dirty="0" smtClean="0"/>
              <a:t>“large-scale </a:t>
            </a:r>
            <a:r>
              <a:rPr lang="en-US" sz="2800" dirty="0"/>
              <a:t>economies, </a:t>
            </a:r>
            <a:r>
              <a:rPr lang="en-US" sz="2800" dirty="0" smtClean="0"/>
              <a:t>technological</a:t>
            </a:r>
            <a:r>
              <a:rPr lang="sr-Latn-RS" sz="2800" dirty="0" smtClean="0"/>
              <a:t> </a:t>
            </a:r>
            <a:r>
              <a:rPr lang="en-US" sz="2800" dirty="0" smtClean="0"/>
              <a:t>change</a:t>
            </a:r>
            <a:r>
              <a:rPr lang="en-US" sz="2800" dirty="0"/>
              <a:t>, as well as the impact of integration on market structure and </a:t>
            </a:r>
            <a:r>
              <a:rPr lang="en-US" sz="2800" dirty="0" smtClean="0"/>
              <a:t>competition,</a:t>
            </a:r>
            <a:r>
              <a:rPr lang="sr-Latn-RS" sz="2800" dirty="0" smtClean="0"/>
              <a:t> </a:t>
            </a:r>
            <a:r>
              <a:rPr lang="en-US" sz="2800" dirty="0" smtClean="0"/>
              <a:t>productivity </a:t>
            </a:r>
            <a:r>
              <a:rPr lang="en-US" sz="2800" dirty="0"/>
              <a:t>growth, risk and uncertainty, and investment activity</a:t>
            </a:r>
            <a:r>
              <a:rPr lang="en-US" sz="2800" dirty="0" smtClean="0"/>
              <a:t>”</a:t>
            </a:r>
            <a:endParaRPr lang="sr-Latn-RS" sz="2800" dirty="0" smtClean="0"/>
          </a:p>
          <a:p>
            <a:pPr marL="0" indent="0" eaLnBrk="1" hangingPunct="1">
              <a:buNone/>
              <a:defRPr/>
            </a:pPr>
            <a:endParaRPr lang="sr-Latn-RS" sz="2800" dirty="0" smtClean="0"/>
          </a:p>
          <a:p>
            <a:pPr eaLnBrk="1" hangingPunct="1">
              <a:defRPr/>
            </a:pPr>
            <a:r>
              <a:rPr lang="en-US" sz="2800" dirty="0" smtClean="0"/>
              <a:t> </a:t>
            </a:r>
            <a:r>
              <a:rPr lang="sr-Latn-RS" sz="2800" dirty="0" smtClean="0"/>
              <a:t>old (static effects Viner) and </a:t>
            </a:r>
            <a:r>
              <a:rPr lang="sr-Latn-RS" sz="2800" dirty="0"/>
              <a:t>new </a:t>
            </a:r>
            <a:r>
              <a:rPr lang="sr-Latn-RS" sz="2800" dirty="0" smtClean="0"/>
              <a:t>regionalism (dynamic effects</a:t>
            </a:r>
            <a:r>
              <a:rPr lang="sr-Latn-RS" sz="2800" dirty="0" smtClean="0"/>
              <a:t>)</a:t>
            </a:r>
          </a:p>
          <a:p>
            <a:pPr marL="0" indent="0" eaLnBrk="1" hangingPunct="1">
              <a:buNone/>
              <a:defRPr/>
            </a:pPr>
            <a:endParaRPr lang="sr-Latn-RS" sz="2800" dirty="0" smtClean="0"/>
          </a:p>
          <a:p>
            <a:pPr eaLnBrk="1" hangingPunct="1">
              <a:defRPr/>
            </a:pPr>
            <a:r>
              <a:rPr lang="sr-Latn-RS" sz="2800" dirty="0"/>
              <a:t>g</a:t>
            </a:r>
            <a:r>
              <a:rPr lang="sr-Latn-RS" sz="2800" dirty="0" smtClean="0"/>
              <a:t>lobal changes lead to the develoment of new theories</a:t>
            </a:r>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pPr eaLnBrk="1" hangingPunct="1">
              <a:defRPr/>
            </a:pPr>
            <a:r>
              <a:rPr lang="en-US" sz="4000" dirty="0"/>
              <a:t>Regionalism and the global economy </a:t>
            </a:r>
          </a:p>
        </p:txBody>
      </p:sp>
      <p:sp>
        <p:nvSpPr>
          <p:cNvPr id="18435" name="Rectangle 3"/>
          <p:cNvSpPr>
            <a:spLocks noGrp="1" noChangeArrowheads="1"/>
          </p:cNvSpPr>
          <p:nvPr>
            <p:ph type="body" idx="1"/>
          </p:nvPr>
        </p:nvSpPr>
        <p:spPr>
          <a:xfrm>
            <a:off x="343877" y="1584569"/>
            <a:ext cx="11277600" cy="4525963"/>
          </a:xfrm>
        </p:spPr>
        <p:txBody>
          <a:bodyPr/>
          <a:lstStyle/>
          <a:p>
            <a:pPr eaLnBrk="1" hangingPunct="1">
              <a:lnSpc>
                <a:spcPct val="70000"/>
              </a:lnSpc>
              <a:defRPr/>
            </a:pPr>
            <a:r>
              <a:rPr lang="en-US" altLang="en-US" sz="2800" dirty="0" smtClean="0"/>
              <a:t>North </a:t>
            </a:r>
            <a:r>
              <a:rPr lang="en-US" altLang="en-US" sz="2800" dirty="0"/>
              <a:t>South integration </a:t>
            </a:r>
            <a:r>
              <a:rPr lang="en-US" altLang="en-US" sz="2800" dirty="0" smtClean="0"/>
              <a:t>(</a:t>
            </a:r>
            <a:r>
              <a:rPr lang="en-US" altLang="en-US" sz="2800" dirty="0" err="1"/>
              <a:t>Venables</a:t>
            </a:r>
            <a:r>
              <a:rPr lang="en-US" altLang="en-US" sz="2800" dirty="0"/>
              <a:t>, 1999</a:t>
            </a:r>
            <a:r>
              <a:rPr lang="en-US" altLang="en-US" sz="2800" dirty="0" smtClean="0"/>
              <a:t>)</a:t>
            </a:r>
            <a:endParaRPr lang="sr-Latn-RS" altLang="en-US" sz="2800" dirty="0" smtClean="0"/>
          </a:p>
          <a:p>
            <a:pPr eaLnBrk="1" hangingPunct="1">
              <a:lnSpc>
                <a:spcPct val="70000"/>
              </a:lnSpc>
              <a:defRPr/>
            </a:pPr>
            <a:endParaRPr lang="sr-Latn-RS" altLang="en-US" sz="2800" dirty="0" smtClean="0"/>
          </a:p>
          <a:p>
            <a:pPr eaLnBrk="1" hangingPunct="1">
              <a:lnSpc>
                <a:spcPct val="70000"/>
              </a:lnSpc>
              <a:defRPr/>
            </a:pPr>
            <a:r>
              <a:rPr lang="en-US" altLang="en-US" sz="2800" dirty="0" err="1"/>
              <a:t>Krugman</a:t>
            </a:r>
            <a:r>
              <a:rPr lang="en-US" altLang="en-US" sz="2800" dirty="0"/>
              <a:t> and </a:t>
            </a:r>
            <a:r>
              <a:rPr lang="en-US" altLang="en-US" sz="2800" dirty="0" err="1"/>
              <a:t>Venables</a:t>
            </a:r>
            <a:r>
              <a:rPr lang="en-US" altLang="en-US" sz="2800" dirty="0"/>
              <a:t> (1996) </a:t>
            </a:r>
            <a:r>
              <a:rPr lang="en-US" altLang="en-US" sz="2800" dirty="0" smtClean="0"/>
              <a:t>analyze</a:t>
            </a:r>
            <a:r>
              <a:rPr lang="sr-Latn-RS" altLang="en-US" sz="2800" dirty="0" smtClean="0"/>
              <a:t> </a:t>
            </a:r>
            <a:r>
              <a:rPr lang="en-US" altLang="en-US" sz="2800" dirty="0" smtClean="0"/>
              <a:t>whether </a:t>
            </a:r>
            <a:r>
              <a:rPr lang="en-US" altLang="en-US" sz="2800" dirty="0"/>
              <a:t>increasing integration will make countries more or less similar in </a:t>
            </a:r>
            <a:r>
              <a:rPr lang="en-US" altLang="en-US" sz="2800" dirty="0" smtClean="0"/>
              <a:t>their</a:t>
            </a:r>
            <a:r>
              <a:rPr lang="sr-Latn-RS" altLang="en-US" sz="2800" dirty="0" smtClean="0"/>
              <a:t> </a:t>
            </a:r>
            <a:r>
              <a:rPr lang="en-US" altLang="en-US" sz="2800" dirty="0" smtClean="0"/>
              <a:t>industry </a:t>
            </a:r>
            <a:r>
              <a:rPr lang="en-US" altLang="en-US" sz="2800" dirty="0" smtClean="0"/>
              <a:t>structure</a:t>
            </a:r>
            <a:endParaRPr lang="sr-Latn-RS" altLang="en-US" sz="2800" dirty="0" smtClean="0"/>
          </a:p>
          <a:p>
            <a:pPr eaLnBrk="1" hangingPunct="1">
              <a:lnSpc>
                <a:spcPct val="70000"/>
              </a:lnSpc>
              <a:defRPr/>
            </a:pPr>
            <a:endParaRPr lang="sr-Latn-RS" altLang="en-US" sz="2800" dirty="0" smtClean="0"/>
          </a:p>
          <a:p>
            <a:pPr eaLnBrk="1" hangingPunct="1">
              <a:lnSpc>
                <a:spcPct val="70000"/>
              </a:lnSpc>
              <a:defRPr/>
            </a:pPr>
            <a:r>
              <a:rPr lang="sr-Latn-CS" altLang="en-US" sz="2800" dirty="0" smtClean="0"/>
              <a:t>„new </a:t>
            </a:r>
            <a:r>
              <a:rPr lang="sr-Latn-CS" altLang="en-US" sz="2800" dirty="0"/>
              <a:t>economic </a:t>
            </a:r>
            <a:r>
              <a:rPr lang="sr-Latn-CS" altLang="en-US" sz="2800" dirty="0" smtClean="0"/>
              <a:t>geography</a:t>
            </a:r>
            <a:r>
              <a:rPr lang="sr-Latn-CS" altLang="en-US" sz="2800" dirty="0" smtClean="0"/>
              <a:t>“</a:t>
            </a:r>
          </a:p>
          <a:p>
            <a:pPr eaLnBrk="1" hangingPunct="1">
              <a:lnSpc>
                <a:spcPct val="70000"/>
              </a:lnSpc>
              <a:defRPr/>
            </a:pPr>
            <a:endParaRPr lang="sr-Latn-CS" altLang="en-US" sz="2800" dirty="0" smtClean="0"/>
          </a:p>
          <a:p>
            <a:pPr eaLnBrk="1" hangingPunct="1">
              <a:lnSpc>
                <a:spcPct val="70000"/>
              </a:lnSpc>
              <a:defRPr/>
            </a:pPr>
            <a:r>
              <a:rPr lang="en-US" altLang="en-US" sz="2800" dirty="0"/>
              <a:t>in large economies interregional trade is as important as international trade and interregional and international trade is merging due to political integration processes, such as in the European </a:t>
            </a:r>
            <a:r>
              <a:rPr lang="en-US" altLang="en-US" sz="2800" dirty="0" smtClean="0"/>
              <a:t>Union</a:t>
            </a:r>
            <a:r>
              <a:rPr lang="sr-Latn-RS" altLang="en-US" sz="2800" dirty="0"/>
              <a:t> </a:t>
            </a:r>
            <a:r>
              <a:rPr lang="sr-Latn-RS" altLang="en-US" sz="2800" dirty="0" smtClean="0"/>
              <a:t>(Krugman, 1991</a:t>
            </a:r>
            <a:r>
              <a:rPr lang="sr-Latn-RS" altLang="en-US" sz="2800" dirty="0" smtClean="0"/>
              <a:t>)</a:t>
            </a:r>
          </a:p>
          <a:p>
            <a:pPr eaLnBrk="1" hangingPunct="1">
              <a:lnSpc>
                <a:spcPct val="70000"/>
              </a:lnSpc>
              <a:defRPr/>
            </a:pPr>
            <a:endParaRPr lang="sr-Latn-RS" sz="2800" dirty="0" smtClean="0"/>
          </a:p>
          <a:p>
            <a:pPr eaLnBrk="1" hangingPunct="1">
              <a:lnSpc>
                <a:spcPct val="70000"/>
              </a:lnSpc>
              <a:defRPr/>
            </a:pPr>
            <a:r>
              <a:rPr lang="en-US" sz="2800" dirty="0" smtClean="0"/>
              <a:t>how </a:t>
            </a:r>
            <a:r>
              <a:rPr lang="en-US" sz="2800" dirty="0"/>
              <a:t>the spatial structure of an economy is determined by the interplay</a:t>
            </a:r>
          </a:p>
          <a:p>
            <a:pPr eaLnBrk="1" hangingPunct="1">
              <a:lnSpc>
                <a:spcPct val="70000"/>
              </a:lnSpc>
              <a:buNone/>
              <a:defRPr/>
            </a:pPr>
            <a:r>
              <a:rPr lang="sr-Latn-RS" sz="2800" dirty="0" smtClean="0"/>
              <a:t>    </a:t>
            </a:r>
            <a:r>
              <a:rPr lang="en-US" sz="2800" dirty="0" smtClean="0"/>
              <a:t>between </a:t>
            </a:r>
            <a:r>
              <a:rPr lang="en-US" sz="2800" dirty="0"/>
              <a:t>costs of transactions across space and various types of </a:t>
            </a:r>
            <a:r>
              <a:rPr lang="en-US" sz="2800" dirty="0" smtClean="0"/>
              <a:t>increasing</a:t>
            </a:r>
            <a:endParaRPr lang="sr-Latn-RS" sz="2800" dirty="0" smtClean="0"/>
          </a:p>
          <a:p>
            <a:pPr eaLnBrk="1" hangingPunct="1">
              <a:lnSpc>
                <a:spcPct val="70000"/>
              </a:lnSpc>
              <a:buNone/>
              <a:defRPr/>
            </a:pPr>
            <a:r>
              <a:rPr lang="sr-Latn-RS" sz="2800" dirty="0" smtClean="0"/>
              <a:t>    </a:t>
            </a:r>
            <a:r>
              <a:rPr lang="en-US" sz="2800" dirty="0" smtClean="0"/>
              <a:t>returns </a:t>
            </a:r>
            <a:r>
              <a:rPr lang="en-US" sz="2800" dirty="0"/>
              <a:t>to </a:t>
            </a:r>
            <a:r>
              <a:rPr lang="en-US" sz="2800" dirty="0" smtClean="0"/>
              <a:t>scale</a:t>
            </a:r>
            <a:endParaRPr lang="sr-Latn-R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p>
            <a:r>
              <a:rPr lang="en-US" dirty="0"/>
              <a:t>The EU </a:t>
            </a:r>
            <a:r>
              <a:rPr lang="sr-Latn-RS" dirty="0" smtClean="0"/>
              <a:t>regional integration</a:t>
            </a:r>
            <a:endParaRPr lang="en-US" dirty="0"/>
          </a:p>
        </p:txBody>
      </p:sp>
      <p:sp>
        <p:nvSpPr>
          <p:cNvPr id="3" name="Content Placeholder 2"/>
          <p:cNvSpPr>
            <a:spLocks noGrp="1"/>
          </p:cNvSpPr>
          <p:nvPr>
            <p:ph idx="1"/>
          </p:nvPr>
        </p:nvSpPr>
        <p:spPr>
          <a:xfrm>
            <a:off x="148492" y="959339"/>
            <a:ext cx="11895016" cy="4525963"/>
          </a:xfrm>
        </p:spPr>
        <p:txBody>
          <a:bodyPr/>
          <a:lstStyle/>
          <a:p>
            <a:r>
              <a:rPr lang="en-US" sz="2400" dirty="0" smtClean="0"/>
              <a:t>EU </a:t>
            </a:r>
            <a:r>
              <a:rPr lang="en-US" sz="2400" dirty="0"/>
              <a:t>was formed in 1958 by West Germany, France, Italy, Belgium, the Netherlands and Luxembourg. </a:t>
            </a:r>
            <a:endParaRPr lang="sr-Latn-RS" sz="2400" dirty="0" smtClean="0"/>
          </a:p>
          <a:p>
            <a:endParaRPr lang="sr-Latn-RS" sz="2400" dirty="0" smtClean="0"/>
          </a:p>
          <a:p>
            <a:r>
              <a:rPr lang="sr-Latn-RS" sz="2400" dirty="0"/>
              <a:t>J</a:t>
            </a:r>
            <a:r>
              <a:rPr lang="en-US" sz="2400" dirty="0" err="1" smtClean="0"/>
              <a:t>oined</a:t>
            </a:r>
            <a:r>
              <a:rPr lang="en-US" sz="2400" dirty="0" smtClean="0"/>
              <a:t> </a:t>
            </a:r>
            <a:r>
              <a:rPr lang="en-US" sz="2400" dirty="0"/>
              <a:t>in 1973 by the United Kingdom, Denmark and Ireland; 1981. Greece; 1986 Spain and Portugal; 1995 Austria, Finland and </a:t>
            </a:r>
            <a:r>
              <a:rPr lang="en-US" sz="2400" dirty="0" smtClean="0"/>
              <a:t>Sweden</a:t>
            </a:r>
            <a:r>
              <a:rPr lang="sr-Latn-RS" sz="2400" dirty="0" smtClean="0"/>
              <a:t>.</a:t>
            </a:r>
          </a:p>
          <a:p>
            <a:endParaRPr lang="sr-Latn-RS" sz="2400" dirty="0" smtClean="0"/>
          </a:p>
          <a:p>
            <a:r>
              <a:rPr lang="en-US" sz="2400" dirty="0" smtClean="0"/>
              <a:t>2004 </a:t>
            </a:r>
            <a:r>
              <a:rPr lang="en-US" sz="2400" dirty="0"/>
              <a:t>Poland, Hungary, Czech Republic, Slovakia, Slovenia, Estonia, Lithuania, Latvia, Malta and Cyprus. </a:t>
            </a:r>
            <a:r>
              <a:rPr lang="en-US" sz="2400" dirty="0" smtClean="0"/>
              <a:t>Bulgaria</a:t>
            </a:r>
            <a:r>
              <a:rPr lang="sr-Latn-RS" sz="2400" dirty="0" smtClean="0"/>
              <a:t> </a:t>
            </a:r>
            <a:r>
              <a:rPr lang="en-US" sz="2400" dirty="0" smtClean="0"/>
              <a:t>and </a:t>
            </a:r>
            <a:r>
              <a:rPr lang="en-US" sz="2400" dirty="0"/>
              <a:t>Romania joined in </a:t>
            </a:r>
            <a:r>
              <a:rPr lang="en-US" sz="2400" dirty="0" smtClean="0"/>
              <a:t>2008</a:t>
            </a:r>
            <a:r>
              <a:rPr lang="sr-Latn-RS" sz="2400" dirty="0" smtClean="0"/>
              <a:t>, and Croatia in 2013.</a:t>
            </a:r>
            <a:r>
              <a:rPr lang="en-US" sz="2400" dirty="0" smtClean="0"/>
              <a:t> </a:t>
            </a:r>
            <a:endParaRPr lang="sr-Latn-RS" sz="2400" dirty="0" smtClean="0"/>
          </a:p>
          <a:p>
            <a:endParaRPr lang="sr-Latn-RS" sz="2400" dirty="0"/>
          </a:p>
          <a:p>
            <a:r>
              <a:rPr lang="en-US" sz="2400" dirty="0" smtClean="0"/>
              <a:t>Free </a:t>
            </a:r>
            <a:r>
              <a:rPr lang="en-US" sz="2400" dirty="0"/>
              <a:t>trade in industrial products and common prices in agriculture were achieved in 1968, and a </a:t>
            </a:r>
            <a:r>
              <a:rPr lang="sr-Latn-RS" sz="2400" dirty="0" smtClean="0"/>
              <a:t>single </a:t>
            </a:r>
            <a:r>
              <a:rPr lang="en-US" sz="2400" dirty="0" smtClean="0"/>
              <a:t>common </a:t>
            </a:r>
            <a:r>
              <a:rPr lang="en-US" sz="2400" dirty="0"/>
              <a:t>market in 1993. </a:t>
            </a:r>
            <a:endParaRPr lang="sr-Latn-RS" sz="2400" dirty="0" smtClean="0"/>
          </a:p>
          <a:p>
            <a:pPr marL="0" indent="0">
              <a:buNone/>
            </a:pPr>
            <a:endParaRPr lang="sr-Latn-RS" sz="2400" dirty="0" smtClean="0"/>
          </a:p>
          <a:p>
            <a:r>
              <a:rPr lang="en-US" sz="2400" dirty="0" smtClean="0"/>
              <a:t>The </a:t>
            </a:r>
            <a:r>
              <a:rPr lang="en-US" sz="2400" dirty="0"/>
              <a:t>EU led to the expansion of trade in industrial products, but also to the reorientation of trade in agricultural </a:t>
            </a:r>
            <a:r>
              <a:rPr lang="en-US" sz="2400" dirty="0" smtClean="0"/>
              <a:t>products </a:t>
            </a:r>
            <a:r>
              <a:rPr lang="en-US" sz="2400" dirty="0"/>
              <a:t>(Salvatore, 2013).</a:t>
            </a:r>
          </a:p>
        </p:txBody>
      </p:sp>
    </p:spTree>
    <p:extLst>
      <p:ext uri="{BB962C8B-B14F-4D97-AF65-F5344CB8AC3E}">
        <p14:creationId xmlns:p14="http://schemas.microsoft.com/office/powerpoint/2010/main" val="16300098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xfrm>
            <a:off x="570523" y="-84870"/>
            <a:ext cx="10972800" cy="1143000"/>
          </a:xfrm>
        </p:spPr>
        <p:txBody>
          <a:bodyPr/>
          <a:lstStyle/>
          <a:p>
            <a:pPr eaLnBrk="1" hangingPunct="1">
              <a:defRPr/>
            </a:pPr>
            <a:r>
              <a:rPr lang="sr-Latn-CS" sz="4000" dirty="0"/>
              <a:t>Regional Economic Integration </a:t>
            </a:r>
            <a:r>
              <a:rPr lang="sr-Latn-CS" sz="4000" dirty="0" smtClean="0"/>
              <a:t>and EU </a:t>
            </a:r>
            <a:r>
              <a:rPr lang="en-US" sz="4000" dirty="0" smtClean="0"/>
              <a:t>values</a:t>
            </a:r>
            <a:endParaRPr lang="en-US" sz="4000" dirty="0"/>
          </a:p>
        </p:txBody>
      </p:sp>
      <p:sp>
        <p:nvSpPr>
          <p:cNvPr id="21507" name="Rectangle 3"/>
          <p:cNvSpPr>
            <a:spLocks noGrp="1" noChangeArrowheads="1"/>
          </p:cNvSpPr>
          <p:nvPr>
            <p:ph type="body" idx="1"/>
          </p:nvPr>
        </p:nvSpPr>
        <p:spPr>
          <a:xfrm>
            <a:off x="203200" y="1203569"/>
            <a:ext cx="11918461" cy="4563087"/>
          </a:xfrm>
        </p:spPr>
        <p:txBody>
          <a:bodyPr/>
          <a:lstStyle/>
          <a:p>
            <a:pPr eaLnBrk="1" hangingPunct="1">
              <a:lnSpc>
                <a:spcPct val="80000"/>
              </a:lnSpc>
              <a:defRPr/>
            </a:pPr>
            <a:r>
              <a:rPr lang="en-US" altLang="en-US" sz="2400" dirty="0" smtClean="0"/>
              <a:t>the </a:t>
            </a:r>
            <a:r>
              <a:rPr lang="en-US" altLang="en-US" sz="2400" dirty="0"/>
              <a:t>European Union (EU) is </a:t>
            </a:r>
            <a:r>
              <a:rPr lang="en-US" altLang="en-US" sz="2400" dirty="0" smtClean="0"/>
              <a:t>the</a:t>
            </a:r>
            <a:r>
              <a:rPr lang="sr-Latn-RS" altLang="en-US" sz="2400" dirty="0" smtClean="0"/>
              <a:t> model</a:t>
            </a:r>
            <a:r>
              <a:rPr lang="sr-Latn-RS" altLang="en-US" sz="2400" dirty="0"/>
              <a:t> </a:t>
            </a:r>
            <a:r>
              <a:rPr lang="sr-Latn-RS" altLang="en-US" sz="2400" dirty="0" smtClean="0"/>
              <a:t>of the</a:t>
            </a:r>
            <a:r>
              <a:rPr lang="en-US" altLang="en-US" sz="2400" dirty="0" smtClean="0"/>
              <a:t> </a:t>
            </a:r>
            <a:r>
              <a:rPr lang="en-US" altLang="en-US" sz="2400" dirty="0"/>
              <a:t>integration of the highest level</a:t>
            </a:r>
            <a:r>
              <a:rPr lang="en-US" altLang="en-US" sz="2400" dirty="0" smtClean="0"/>
              <a:t>;</a:t>
            </a:r>
            <a:endParaRPr lang="sr-Latn-RS" altLang="en-US" sz="2400" dirty="0" smtClean="0"/>
          </a:p>
          <a:p>
            <a:pPr eaLnBrk="1" hangingPunct="1">
              <a:lnSpc>
                <a:spcPct val="80000"/>
              </a:lnSpc>
              <a:defRPr/>
            </a:pPr>
            <a:endParaRPr lang="en-US" altLang="en-US" sz="2400" dirty="0"/>
          </a:p>
          <a:p>
            <a:pPr eaLnBrk="1" hangingPunct="1">
              <a:lnSpc>
                <a:spcPct val="80000"/>
              </a:lnSpc>
              <a:defRPr/>
            </a:pPr>
            <a:r>
              <a:rPr lang="en-US" altLang="en-US" sz="2400" dirty="0"/>
              <a:t>the </a:t>
            </a:r>
            <a:r>
              <a:rPr lang="en-US" altLang="en-US" sz="2400" dirty="0" smtClean="0"/>
              <a:t>European </a:t>
            </a:r>
            <a:r>
              <a:rPr lang="en-US" altLang="en-US" sz="2400" dirty="0"/>
              <a:t>integration process consists, in addition to the EU, of all other lower-level integrations (EFTA, CEFTA), as well as numerous integration schemes and initiatives </a:t>
            </a:r>
            <a:r>
              <a:rPr lang="en-US" altLang="en-US" sz="2400" dirty="0" smtClean="0"/>
              <a:t>(the </a:t>
            </a:r>
            <a:r>
              <a:rPr lang="en-US" altLang="en-US" sz="2400" dirty="0"/>
              <a:t>Stability Pact, the Adriatic-Ionian Initiative, the FTA network in the Western Balkans, etc</a:t>
            </a:r>
            <a:r>
              <a:rPr lang="en-US" altLang="en-US" sz="2400" dirty="0" smtClean="0"/>
              <a:t>.);</a:t>
            </a:r>
            <a:endParaRPr lang="sr-Latn-RS" altLang="en-US" sz="2400" dirty="0" smtClean="0"/>
          </a:p>
          <a:p>
            <a:pPr eaLnBrk="1" hangingPunct="1">
              <a:lnSpc>
                <a:spcPct val="80000"/>
              </a:lnSpc>
              <a:defRPr/>
            </a:pPr>
            <a:endParaRPr lang="en-US" altLang="en-US" sz="2400" dirty="0"/>
          </a:p>
          <a:p>
            <a:pPr eaLnBrk="1" hangingPunct="1">
              <a:lnSpc>
                <a:spcPct val="80000"/>
              </a:lnSpc>
              <a:defRPr/>
            </a:pPr>
            <a:r>
              <a:rPr lang="en-US" altLang="en-US" sz="2400" dirty="0"/>
              <a:t>all lower level European integrations, int. schemes and initiatives are closely linked and highly harmonized with the EU, and are often created on the initiative and with the support of the EU</a:t>
            </a:r>
            <a:r>
              <a:rPr lang="en-US" altLang="en-US" sz="2400" dirty="0" smtClean="0"/>
              <a:t>;</a:t>
            </a:r>
            <a:endParaRPr lang="sr-Latn-RS" altLang="en-US" sz="2400" dirty="0" smtClean="0"/>
          </a:p>
          <a:p>
            <a:pPr eaLnBrk="1" hangingPunct="1">
              <a:lnSpc>
                <a:spcPct val="80000"/>
              </a:lnSpc>
              <a:defRPr/>
            </a:pPr>
            <a:endParaRPr lang="en-US" altLang="en-US" sz="2400" dirty="0"/>
          </a:p>
          <a:p>
            <a:pPr eaLnBrk="1" hangingPunct="1">
              <a:lnSpc>
                <a:spcPct val="80000"/>
              </a:lnSpc>
              <a:defRPr/>
            </a:pPr>
            <a:r>
              <a:rPr lang="en-US" altLang="en-US" sz="2400" dirty="0"/>
              <a:t>the future of other integrations in Europe depends on: the EU's foreign policy, the policy of further enlargement, and the intensity and success of the EU's internal integration</a:t>
            </a:r>
            <a:r>
              <a:rPr lang="en-US" altLang="en-US" sz="2400" dirty="0" smtClean="0"/>
              <a:t>;</a:t>
            </a:r>
            <a:endParaRPr lang="sr-Latn-RS" altLang="en-US" sz="2400" dirty="0" smtClean="0"/>
          </a:p>
          <a:p>
            <a:pPr eaLnBrk="1" hangingPunct="1">
              <a:lnSpc>
                <a:spcPct val="80000"/>
              </a:lnSpc>
              <a:defRPr/>
            </a:pPr>
            <a:endParaRPr lang="en-US" altLang="en-US" sz="2400" dirty="0"/>
          </a:p>
          <a:p>
            <a:pPr eaLnBrk="1" hangingPunct="1">
              <a:lnSpc>
                <a:spcPct val="80000"/>
              </a:lnSpc>
              <a:defRPr/>
            </a:pPr>
            <a:r>
              <a:rPr lang="en-US" altLang="en-US" sz="2400" dirty="0"/>
              <a:t>The main open issues of REI in Europe are: efficiency and international competitiveness of EU economies, internal functioning of the EU and its </a:t>
            </a:r>
            <a:r>
              <a:rPr lang="en-US" altLang="en-US" sz="2400" dirty="0" smtClean="0"/>
              <a:t>bodies, </a:t>
            </a:r>
            <a:r>
              <a:rPr lang="en-US" altLang="en-US" sz="2400" dirty="0"/>
              <a:t>absorption capacity for future enlargements, strategy and basis for future progres</a:t>
            </a:r>
            <a:r>
              <a:rPr lang="en-US" altLang="en-US" sz="2800" dirty="0"/>
              <a:t>s.</a:t>
            </a:r>
            <a:endParaRPr lang="en-US"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Stream</Template>
  <TotalTime>179</TotalTime>
  <Words>1187</Words>
  <Application>Microsoft Office PowerPoint</Application>
  <PresentationFormat>Custom</PresentationFormat>
  <Paragraphs>87</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Stream</vt:lpstr>
      <vt:lpstr>PowerPoint Presentation</vt:lpstr>
      <vt:lpstr>Theory of Regional Economic Integration: Overview</vt:lpstr>
      <vt:lpstr>The world of regionalism: Old and New </vt:lpstr>
      <vt:lpstr>The trade creation</vt:lpstr>
      <vt:lpstr>Trade diversion </vt:lpstr>
      <vt:lpstr>The world of regionalism: Old and New </vt:lpstr>
      <vt:lpstr>Regionalism and the global economy </vt:lpstr>
      <vt:lpstr>The EU regional integration</vt:lpstr>
      <vt:lpstr>Regional Economic Integration and EU values</vt:lpstr>
      <vt:lpstr>Further reading for discussion</vt:lpstr>
      <vt:lpstr>Further reading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Jelena</cp:lastModifiedBy>
  <cp:revision>19</cp:revision>
  <dcterms:created xsi:type="dcterms:W3CDTF">2020-11-18T09:53:25Z</dcterms:created>
  <dcterms:modified xsi:type="dcterms:W3CDTF">2021-01-27T15:09:49Z</dcterms:modified>
</cp:coreProperties>
</file>