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76" r:id="rId4"/>
    <p:sldId id="274" r:id="rId5"/>
    <p:sldId id="275" r:id="rId6"/>
    <p:sldId id="273" r:id="rId7"/>
    <p:sldId id="270" r:id="rId8"/>
    <p:sldId id="259" r:id="rId9"/>
    <p:sldId id="266" r:id="rId10"/>
    <p:sldId id="260" r:id="rId11"/>
    <p:sldId id="261" r:id="rId12"/>
    <p:sldId id="277" r:id="rId13"/>
    <p:sldId id="267" r:id="rId14"/>
    <p:sldId id="268" r:id="rId15"/>
    <p:sldId id="269"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429" autoAdjust="0"/>
  </p:normalViewPr>
  <p:slideViewPr>
    <p:cSldViewPr snapToGrid="0">
      <p:cViewPr>
        <p:scale>
          <a:sx n="122" d="100"/>
          <a:sy n="122" d="100"/>
        </p:scale>
        <p:origin x="-8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1/27/2021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1/27/2021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1/27/2021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1/27/2021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1/27/2021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625969" y="1563688"/>
            <a:ext cx="7065107" cy="2616101"/>
          </a:xfrm>
          <a:prstGeom prst="rect">
            <a:avLst/>
          </a:prstGeom>
          <a:noFill/>
          <a:ln w="9525">
            <a:noFill/>
            <a:miter lim="800000"/>
            <a:headEnd/>
            <a:tailEnd/>
          </a:ln>
        </p:spPr>
        <p:txBody>
          <a:bodyPr wrap="square">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Jelena Vapa Tankosić</a:t>
            </a:r>
            <a:endParaRPr lang="sr-Latn-CS" sz="2000" b="1" dirty="0">
              <a:solidFill>
                <a:schemeClr val="bg2"/>
              </a:solidFill>
              <a:latin typeface="Arial" charset="0"/>
            </a:endParaRPr>
          </a:p>
          <a:p>
            <a:pPr algn="ctr"/>
            <a:r>
              <a:rPr lang="sr-Latn-RS" sz="2400" b="1" dirty="0">
                <a:solidFill>
                  <a:schemeClr val="bg2"/>
                </a:solidFill>
                <a:latin typeface="Arial" charset="0"/>
              </a:rPr>
              <a:t> </a:t>
            </a:r>
            <a:r>
              <a:rPr lang="sr-Latn-RS" sz="2400" b="1" dirty="0" smtClean="0">
                <a:solidFill>
                  <a:schemeClr val="bg2"/>
                </a:solidFill>
                <a:latin typeface="Arial" charset="0"/>
              </a:rPr>
              <a:t> </a:t>
            </a:r>
            <a:r>
              <a:rPr lang="en-US" sz="2400" b="1" dirty="0" smtClean="0">
                <a:solidFill>
                  <a:schemeClr val="bg2"/>
                </a:solidFill>
                <a:latin typeface="Arial" charset="0"/>
              </a:rPr>
              <a:t>Progress </a:t>
            </a:r>
            <a:r>
              <a:rPr lang="en-US" sz="2400" b="1" dirty="0">
                <a:solidFill>
                  <a:schemeClr val="bg2"/>
                </a:solidFill>
                <a:latin typeface="Arial" charset="0"/>
              </a:rPr>
              <a:t>of EU integration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226645" y="1070708"/>
            <a:ext cx="11902831" cy="4258285"/>
          </a:xfrm>
        </p:spPr>
        <p:txBody>
          <a:bodyPr/>
          <a:lstStyle/>
          <a:p>
            <a:pPr eaLnBrk="1" hangingPunct="1">
              <a:defRPr/>
            </a:pPr>
            <a:r>
              <a:rPr lang="en-US" sz="2800" dirty="0"/>
              <a:t> The integration of the Western Balkans region and the overall reform processes in its constituent countries have been greatly aided by EU technical and financial assistance through various </a:t>
            </a:r>
            <a:r>
              <a:rPr lang="en-US" sz="2800" dirty="0" smtClean="0"/>
              <a:t>instruments</a:t>
            </a:r>
            <a:r>
              <a:rPr lang="sr-Latn-RS" sz="2800" dirty="0" smtClean="0"/>
              <a:t>.</a:t>
            </a:r>
            <a:endParaRPr lang="sr-Latn-RS" sz="2800" dirty="0"/>
          </a:p>
          <a:p>
            <a:pPr eaLnBrk="1" hangingPunct="1">
              <a:defRPr/>
            </a:pPr>
            <a:endParaRPr lang="sr-Latn-RS" sz="2800" dirty="0" smtClean="0"/>
          </a:p>
          <a:p>
            <a:pPr eaLnBrk="1" hangingPunct="1">
              <a:defRPr/>
            </a:pPr>
            <a:r>
              <a:rPr lang="en-US" sz="2800" dirty="0" smtClean="0"/>
              <a:t>Pre-accession </a:t>
            </a:r>
            <a:r>
              <a:rPr lang="en-US" sz="2800" dirty="0"/>
              <a:t>funds represent a significant investment for </a:t>
            </a:r>
            <a:r>
              <a:rPr lang="en-US" sz="2800" dirty="0" smtClean="0"/>
              <a:t>Western Balkans</a:t>
            </a:r>
            <a:r>
              <a:rPr lang="sr-Latn-RS" sz="2800" dirty="0" smtClean="0"/>
              <a:t>.</a:t>
            </a:r>
          </a:p>
          <a:p>
            <a:pPr marL="0" indent="0" eaLnBrk="1" hangingPunct="1">
              <a:buNone/>
              <a:defRPr/>
            </a:pPr>
            <a:endParaRPr lang="sr-Latn-RS" sz="2800" dirty="0" smtClean="0"/>
          </a:p>
          <a:p>
            <a:pPr eaLnBrk="1" hangingPunct="1">
              <a:defRPr/>
            </a:pPr>
            <a:r>
              <a:rPr lang="en-US" sz="2800" dirty="0" smtClean="0"/>
              <a:t>EU help</a:t>
            </a:r>
            <a:r>
              <a:rPr lang="sr-Latn-RS" sz="2800" dirty="0" smtClean="0"/>
              <a:t>s</a:t>
            </a:r>
            <a:r>
              <a:rPr lang="en-US" sz="2800" dirty="0" smtClean="0"/>
              <a:t> </a:t>
            </a:r>
            <a:r>
              <a:rPr lang="en-US" sz="2800" dirty="0"/>
              <a:t>beneficiaries achieve comprehensive political and economic reforms, preparing them for the rights and obligations that come with EU membership. </a:t>
            </a:r>
            <a:endParaRPr lang="sr-Latn-RS" sz="2800" dirty="0" smtClean="0"/>
          </a:p>
          <a:p>
            <a:pPr marL="0" indent="0" eaLnBrk="1" hangingPunct="1">
              <a:buNone/>
              <a:defRPr/>
            </a:pPr>
            <a:endParaRPr lang="sr-Latn-RS" sz="2800" dirty="0" smtClean="0"/>
          </a:p>
          <a:p>
            <a:pPr eaLnBrk="1" hangingPunct="1">
              <a:defRPr/>
            </a:pPr>
            <a:r>
              <a:rPr lang="en-US" sz="2800" dirty="0" smtClean="0"/>
              <a:t>EU </a:t>
            </a:r>
            <a:r>
              <a:rPr lang="en-US" sz="2800" dirty="0"/>
              <a:t>is a leading trading partner of the Western Balkan countries and, with more than two thirds of total foreign direct investment, a leading investor in the region.</a:t>
            </a:r>
          </a:p>
        </p:txBody>
      </p:sp>
      <p:sp>
        <p:nvSpPr>
          <p:cNvPr id="17410" name="Rectangle 2"/>
          <p:cNvSpPr>
            <a:spLocks noGrp="1" noRot="1" noChangeArrowheads="1"/>
          </p:cNvSpPr>
          <p:nvPr>
            <p:ph type="title"/>
          </p:nvPr>
        </p:nvSpPr>
        <p:spPr>
          <a:xfrm>
            <a:off x="633046" y="0"/>
            <a:ext cx="10972800" cy="1143000"/>
          </a:xfrm>
        </p:spPr>
        <p:txBody>
          <a:bodyPr/>
          <a:lstStyle/>
          <a:p>
            <a:pPr eaLnBrk="1" hangingPunct="1">
              <a:defRPr/>
            </a:pPr>
            <a:r>
              <a:rPr lang="en-US" sz="3200" dirty="0"/>
              <a:t>EU integration of the Western Balkans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09600" y="274638"/>
            <a:ext cx="10972800" cy="968008"/>
          </a:xfrm>
        </p:spPr>
        <p:txBody>
          <a:bodyPr/>
          <a:lstStyle/>
          <a:p>
            <a:pPr eaLnBrk="1" hangingPunct="1">
              <a:defRPr/>
            </a:pPr>
            <a:r>
              <a:rPr lang="en-US" sz="4000" dirty="0"/>
              <a:t>EU integration of the Western Balkans</a:t>
            </a:r>
          </a:p>
        </p:txBody>
      </p:sp>
      <p:sp>
        <p:nvSpPr>
          <p:cNvPr id="18435" name="Rectangle 3"/>
          <p:cNvSpPr>
            <a:spLocks noGrp="1" noChangeArrowheads="1"/>
          </p:cNvSpPr>
          <p:nvPr>
            <p:ph type="body" idx="1"/>
          </p:nvPr>
        </p:nvSpPr>
        <p:spPr>
          <a:xfrm>
            <a:off x="328246" y="1303215"/>
            <a:ext cx="11613662" cy="4525963"/>
          </a:xfrm>
        </p:spPr>
        <p:txBody>
          <a:bodyPr/>
          <a:lstStyle/>
          <a:p>
            <a:pPr eaLnBrk="1" hangingPunct="1">
              <a:lnSpc>
                <a:spcPct val="70000"/>
              </a:lnSpc>
              <a:defRPr/>
            </a:pPr>
            <a:r>
              <a:rPr lang="en-US" sz="2400" dirty="0"/>
              <a:t>The Republic of Serbia submitted a request for full membership in the EU in December 2010. </a:t>
            </a:r>
            <a:endParaRPr lang="sr-Latn-RS" sz="2400" dirty="0" smtClean="0"/>
          </a:p>
          <a:p>
            <a:pPr eaLnBrk="1" hangingPunct="1">
              <a:lnSpc>
                <a:spcPct val="70000"/>
              </a:lnSpc>
              <a:defRPr/>
            </a:pPr>
            <a:endParaRPr lang="sr-Latn-RS" sz="2400" dirty="0" smtClean="0"/>
          </a:p>
          <a:p>
            <a:pPr eaLnBrk="1" hangingPunct="1">
              <a:lnSpc>
                <a:spcPct val="70000"/>
              </a:lnSpc>
              <a:defRPr/>
            </a:pPr>
            <a:r>
              <a:rPr lang="en-US" sz="2400" dirty="0" smtClean="0"/>
              <a:t>In </a:t>
            </a:r>
            <a:r>
              <a:rPr lang="en-US" sz="2400" dirty="0"/>
              <a:t>October 2011, the </a:t>
            </a:r>
            <a:r>
              <a:rPr lang="sr-Latn-RS" sz="2400" dirty="0" smtClean="0"/>
              <a:t>EC </a:t>
            </a:r>
            <a:r>
              <a:rPr lang="en-US" sz="2400" dirty="0" smtClean="0"/>
              <a:t>gave </a:t>
            </a:r>
            <a:r>
              <a:rPr lang="en-US" sz="2400" dirty="0"/>
              <a:t>a positive recommendation to be granted candidate status. </a:t>
            </a:r>
            <a:endParaRPr lang="sr-Latn-RS" sz="2400" dirty="0" smtClean="0"/>
          </a:p>
          <a:p>
            <a:pPr eaLnBrk="1" hangingPunct="1">
              <a:lnSpc>
                <a:spcPct val="70000"/>
              </a:lnSpc>
              <a:defRPr/>
            </a:pPr>
            <a:endParaRPr lang="sr-Latn-RS" sz="2400" dirty="0" smtClean="0"/>
          </a:p>
          <a:p>
            <a:pPr eaLnBrk="1" hangingPunct="1">
              <a:lnSpc>
                <a:spcPct val="70000"/>
              </a:lnSpc>
              <a:defRPr/>
            </a:pPr>
            <a:r>
              <a:rPr lang="en-US" sz="2400" dirty="0" smtClean="0"/>
              <a:t>On </a:t>
            </a:r>
            <a:r>
              <a:rPr lang="en-US" sz="2400" dirty="0"/>
              <a:t>March 1, 2012, the European Council decided to grant the Republic of Serbia the status of a candidate for membership in the European Union</a:t>
            </a:r>
            <a:r>
              <a:rPr lang="en-US" sz="2400" dirty="0" smtClean="0"/>
              <a:t>.</a:t>
            </a:r>
            <a:endParaRPr lang="sr-Latn-RS" sz="2400" dirty="0" smtClean="0"/>
          </a:p>
          <a:p>
            <a:pPr marL="0" indent="0" eaLnBrk="1" hangingPunct="1">
              <a:lnSpc>
                <a:spcPct val="70000"/>
              </a:lnSpc>
              <a:buNone/>
              <a:defRPr/>
            </a:pPr>
            <a:endParaRPr lang="sr-Latn-RS" sz="2400" dirty="0" smtClean="0"/>
          </a:p>
          <a:p>
            <a:pPr eaLnBrk="1" hangingPunct="1">
              <a:lnSpc>
                <a:spcPct val="70000"/>
              </a:lnSpc>
              <a:defRPr/>
            </a:pPr>
            <a:r>
              <a:rPr lang="en-US" sz="2400" dirty="0" smtClean="0"/>
              <a:t> </a:t>
            </a:r>
            <a:r>
              <a:rPr lang="en-US" sz="2400" dirty="0"/>
              <a:t>In 2013, the Stabilization and Association Agreement between the Republic of Serbia and the European Union entered into force. </a:t>
            </a:r>
            <a:endParaRPr lang="sr-Latn-RS" sz="2400" dirty="0" smtClean="0"/>
          </a:p>
          <a:p>
            <a:pPr marL="0" indent="0" eaLnBrk="1" hangingPunct="1">
              <a:lnSpc>
                <a:spcPct val="70000"/>
              </a:lnSpc>
              <a:buNone/>
              <a:defRPr/>
            </a:pPr>
            <a:endParaRPr lang="sr-Latn-RS" sz="2400" dirty="0" smtClean="0"/>
          </a:p>
          <a:p>
            <a:pPr eaLnBrk="1" hangingPunct="1">
              <a:lnSpc>
                <a:spcPct val="70000"/>
              </a:lnSpc>
              <a:defRPr/>
            </a:pPr>
            <a:r>
              <a:rPr lang="en-US" sz="2400" dirty="0" smtClean="0"/>
              <a:t>In </a:t>
            </a:r>
            <a:r>
              <a:rPr lang="en-US" sz="2400" dirty="0"/>
              <a:t>the same year, the European Council adopted a negotiating framework with Serbia and decided to hold the First Intergovernmental Conference with Serbia in January 2014. At the second intergovernmental conference on Serbia's accession to the EU, the first two of a total of 35 negotiating chapters were opened</a:t>
            </a:r>
            <a:r>
              <a:rPr lang="en-US" sz="2400" dirty="0" smtClean="0"/>
              <a:t>.</a:t>
            </a:r>
            <a:endParaRPr lang="sr-Latn-RS" sz="2400" dirty="0" smtClean="0"/>
          </a:p>
          <a:p>
            <a:pPr eaLnBrk="1" hangingPunct="1">
              <a:lnSpc>
                <a:spcPct val="70000"/>
              </a:lnSpc>
              <a:defRPr/>
            </a:pPr>
            <a:endParaRPr lang="sr-Latn-RS" sz="2400" dirty="0"/>
          </a:p>
          <a:p>
            <a:pPr eaLnBrk="1" hangingPunct="1">
              <a:lnSpc>
                <a:spcPct val="70000"/>
              </a:lnSpc>
              <a:defRPr/>
            </a:pPr>
            <a:r>
              <a:rPr lang="en-US" sz="2400" dirty="0" smtClean="0"/>
              <a:t>So </a:t>
            </a:r>
            <a:r>
              <a:rPr lang="en-US" sz="2400" dirty="0"/>
              <a:t>far, Serbia has opened 18 of the 35 chapters, two of which have been temporarily closed</a:t>
            </a:r>
            <a:r>
              <a:rPr lang="en-US" sz="2400" dirty="0" smtClean="0"/>
              <a:t>.</a:t>
            </a:r>
            <a:r>
              <a:rPr lang="sr-Latn-RS" sz="2400" dirty="0" smtClean="0"/>
              <a:t> This year none of the chapters have been opened.</a:t>
            </a:r>
            <a:endParaRPr lang="sr-Latn-R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 membership </a:t>
            </a:r>
            <a:r>
              <a:rPr lang="sr-Latn-RS" dirty="0" smtClean="0"/>
              <a:t>negotiations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321291" y="1287524"/>
            <a:ext cx="7705725" cy="4229100"/>
          </a:xfrm>
          <a:prstGeom prst="rect">
            <a:avLst/>
          </a:prstGeom>
          <a:noFill/>
          <a:ln w="9525">
            <a:noFill/>
            <a:miter lim="800000"/>
            <a:headEnd/>
            <a:tailEnd/>
          </a:ln>
        </p:spPr>
      </p:pic>
      <p:sp>
        <p:nvSpPr>
          <p:cNvPr id="9" name="TextBox 8"/>
          <p:cNvSpPr txBox="1"/>
          <p:nvPr/>
        </p:nvSpPr>
        <p:spPr>
          <a:xfrm>
            <a:off x="2438400" y="5759938"/>
            <a:ext cx="7229231" cy="646331"/>
          </a:xfrm>
          <a:prstGeom prst="rect">
            <a:avLst/>
          </a:prstGeom>
          <a:noFill/>
        </p:spPr>
        <p:txBody>
          <a:bodyPr wrap="square" rtlCol="0">
            <a:spAutoFit/>
          </a:bodyPr>
          <a:lstStyle/>
          <a:p>
            <a:r>
              <a:rPr lang="sr-Latn-RS" dirty="0" smtClean="0"/>
              <a:t>Izvor: Budimir, B. Međak</a:t>
            </a:r>
            <a:r>
              <a:rPr lang="sr-Latn-RS" dirty="0"/>
              <a:t> </a:t>
            </a:r>
            <a:r>
              <a:rPr lang="sr-Latn-RS" dirty="0" smtClean="0"/>
              <a:t>(2017). V</a:t>
            </a:r>
            <a:r>
              <a:rPr lang="vi-VN" dirty="0" smtClean="0"/>
              <a:t>odič </a:t>
            </a:r>
            <a:r>
              <a:rPr lang="vi-VN" dirty="0"/>
              <a:t>kroz pristupanje Srbije Evropskoj </a:t>
            </a:r>
            <a:r>
              <a:rPr lang="vi-VN" dirty="0" smtClean="0"/>
              <a:t>uniji</a:t>
            </a:r>
            <a:r>
              <a:rPr lang="sr-Latn-RS" dirty="0" smtClean="0"/>
              <a:t>, </a:t>
            </a:r>
            <a:r>
              <a:rPr lang="vi-VN" dirty="0" smtClean="0"/>
              <a:t>5</a:t>
            </a:r>
            <a:r>
              <a:rPr lang="vi-VN" dirty="0"/>
              <a:t>. dopunjeno izd</a:t>
            </a:r>
            <a:r>
              <a:rPr lang="vi-VN" dirty="0" smtClean="0"/>
              <a:t>.</a:t>
            </a:r>
            <a:r>
              <a:rPr lang="sr-Latn-RS" dirty="0" smtClean="0"/>
              <a:t>,</a:t>
            </a:r>
            <a:r>
              <a:rPr lang="vi-VN" dirty="0" smtClean="0"/>
              <a:t> </a:t>
            </a:r>
            <a:r>
              <a:rPr lang="vi-VN" dirty="0"/>
              <a:t>Beograd : ISAC fond, </a:t>
            </a:r>
            <a:r>
              <a:rPr lang="sr-Latn-RS" dirty="0" smtClean="0"/>
              <a:t>str.56.</a:t>
            </a:r>
            <a:endParaRPr lang="en-US" dirty="0"/>
          </a:p>
        </p:txBody>
      </p:sp>
    </p:spTree>
    <p:extLst>
      <p:ext uri="{BB962C8B-B14F-4D97-AF65-F5344CB8AC3E}">
        <p14:creationId xmlns:p14="http://schemas.microsoft.com/office/powerpoint/2010/main" val="1397866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785" y="165223"/>
            <a:ext cx="10972800" cy="1143000"/>
          </a:xfrm>
        </p:spPr>
        <p:txBody>
          <a:bodyPr/>
          <a:lstStyle/>
          <a:p>
            <a:r>
              <a:rPr lang="en-US" dirty="0" smtClean="0"/>
              <a:t>EU </a:t>
            </a:r>
            <a:r>
              <a:rPr lang="en-US" dirty="0"/>
              <a:t>integration of the Western Balkans</a:t>
            </a:r>
          </a:p>
        </p:txBody>
      </p:sp>
      <p:sp>
        <p:nvSpPr>
          <p:cNvPr id="3" name="Content Placeholder 2"/>
          <p:cNvSpPr>
            <a:spLocks noGrp="1"/>
          </p:cNvSpPr>
          <p:nvPr>
            <p:ph idx="1"/>
          </p:nvPr>
        </p:nvSpPr>
        <p:spPr>
          <a:xfrm>
            <a:off x="164123" y="1256324"/>
            <a:ext cx="11769969" cy="4525963"/>
          </a:xfrm>
        </p:spPr>
        <p:txBody>
          <a:bodyPr/>
          <a:lstStyle/>
          <a:p>
            <a:r>
              <a:rPr lang="sr-Latn-RS" dirty="0"/>
              <a:t>U</a:t>
            </a:r>
            <a:r>
              <a:rPr lang="en-US" sz="2800" dirty="0" err="1" smtClean="0"/>
              <a:t>ncertain</a:t>
            </a:r>
            <a:r>
              <a:rPr lang="en-US" sz="2800" dirty="0" smtClean="0"/>
              <a:t> </a:t>
            </a:r>
            <a:r>
              <a:rPr lang="en-US" sz="2800" dirty="0"/>
              <a:t>dynamics of further EU enlargement must be taken into </a:t>
            </a:r>
            <a:r>
              <a:rPr lang="en-US" sz="2800" dirty="0" smtClean="0"/>
              <a:t>account</a:t>
            </a:r>
            <a:r>
              <a:rPr lang="sr-Latn-RS" sz="2800" dirty="0" smtClean="0"/>
              <a:t>.</a:t>
            </a:r>
          </a:p>
          <a:p>
            <a:endParaRPr lang="sr-Latn-RS" sz="2800" dirty="0" smtClean="0"/>
          </a:p>
          <a:p>
            <a:r>
              <a:rPr lang="sr-Latn-RS" sz="2800" dirty="0"/>
              <a:t>C</a:t>
            </a:r>
            <a:r>
              <a:rPr lang="sr-Latn-RS" sz="2800" dirty="0" smtClean="0"/>
              <a:t>andidate </a:t>
            </a:r>
            <a:r>
              <a:rPr lang="en-US" sz="2800" dirty="0" smtClean="0"/>
              <a:t>status </a:t>
            </a:r>
            <a:r>
              <a:rPr lang="en-US" sz="2800" dirty="0"/>
              <a:t>can last a very long </a:t>
            </a:r>
            <a:r>
              <a:rPr lang="en-US" sz="2800" dirty="0" smtClean="0"/>
              <a:t>time</a:t>
            </a:r>
            <a:r>
              <a:rPr lang="sr-Latn-RS" sz="2800" dirty="0" smtClean="0"/>
              <a:t>.</a:t>
            </a:r>
          </a:p>
          <a:p>
            <a:endParaRPr lang="sr-Latn-RS" sz="2800" dirty="0" smtClean="0"/>
          </a:p>
          <a:p>
            <a:r>
              <a:rPr lang="sr-Latn-RS" sz="2800" dirty="0"/>
              <a:t>N</a:t>
            </a:r>
            <a:r>
              <a:rPr lang="en-US" sz="2800" dirty="0" err="1" smtClean="0"/>
              <a:t>egotiations</a:t>
            </a:r>
            <a:r>
              <a:rPr lang="en-US" sz="2800" dirty="0" smtClean="0"/>
              <a:t> </a:t>
            </a:r>
            <a:r>
              <a:rPr lang="en-US" sz="2800" dirty="0"/>
              <a:t>on EU membership </a:t>
            </a:r>
            <a:r>
              <a:rPr lang="sr-Latn-RS" sz="2800" dirty="0" smtClean="0"/>
              <a:t>have up till now </a:t>
            </a:r>
            <a:r>
              <a:rPr lang="en-US" sz="2800" dirty="0" smtClean="0"/>
              <a:t>take</a:t>
            </a:r>
            <a:r>
              <a:rPr lang="sr-Latn-RS" sz="2800" dirty="0" smtClean="0"/>
              <a:t>n</a:t>
            </a:r>
            <a:r>
              <a:rPr lang="en-US" sz="2800" dirty="0" smtClean="0"/>
              <a:t> </a:t>
            </a:r>
            <a:r>
              <a:rPr lang="en-US" sz="2800" dirty="0"/>
              <a:t>an average of 5 to 7 years, but </a:t>
            </a:r>
            <a:r>
              <a:rPr lang="en-US" sz="2800" dirty="0" smtClean="0"/>
              <a:t>there </a:t>
            </a:r>
            <a:r>
              <a:rPr lang="en-US" sz="2800" dirty="0"/>
              <a:t>is no time limit on how long they can last</a:t>
            </a:r>
            <a:r>
              <a:rPr lang="en-US" sz="2800" dirty="0" smtClean="0"/>
              <a:t>.</a:t>
            </a:r>
            <a:endParaRPr lang="sr-Latn-RS" sz="2800" dirty="0" smtClean="0"/>
          </a:p>
          <a:p>
            <a:endParaRPr lang="en-US" sz="2800" dirty="0"/>
          </a:p>
          <a:p>
            <a:r>
              <a:rPr lang="en-US" sz="2800" dirty="0"/>
              <a:t>The duration of negotiations depends on the ability of the state to harmonize its legislation with the </a:t>
            </a:r>
            <a:r>
              <a:rPr lang="en-US" sz="2800" dirty="0" err="1"/>
              <a:t>acquis</a:t>
            </a:r>
            <a:r>
              <a:rPr lang="en-US" sz="2800" dirty="0"/>
              <a:t> </a:t>
            </a:r>
            <a:r>
              <a:rPr lang="en-US" sz="2800" dirty="0" err="1"/>
              <a:t>communautaire</a:t>
            </a:r>
            <a:r>
              <a:rPr lang="en-US" sz="2800" dirty="0"/>
              <a:t> during the negotiations, but also on the political readiness of the EU to accept a new member state.</a:t>
            </a:r>
          </a:p>
        </p:txBody>
      </p:sp>
    </p:spTree>
    <p:extLst>
      <p:ext uri="{BB962C8B-B14F-4D97-AF65-F5344CB8AC3E}">
        <p14:creationId xmlns:p14="http://schemas.microsoft.com/office/powerpoint/2010/main" val="1630009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62" y="102699"/>
            <a:ext cx="10972800" cy="1143000"/>
          </a:xfrm>
        </p:spPr>
        <p:txBody>
          <a:bodyPr/>
          <a:lstStyle/>
          <a:p>
            <a:r>
              <a:rPr lang="sr-Latn-RS" dirty="0" smtClean="0"/>
              <a:t>Further reading</a:t>
            </a:r>
            <a:endParaRPr lang="en-US" dirty="0"/>
          </a:p>
        </p:txBody>
      </p:sp>
      <p:sp>
        <p:nvSpPr>
          <p:cNvPr id="3" name="Content Placeholder 2"/>
          <p:cNvSpPr>
            <a:spLocks noGrp="1"/>
          </p:cNvSpPr>
          <p:nvPr>
            <p:ph idx="1"/>
          </p:nvPr>
        </p:nvSpPr>
        <p:spPr>
          <a:xfrm>
            <a:off x="211015" y="967155"/>
            <a:ext cx="11785599" cy="4525963"/>
          </a:xfrm>
        </p:spPr>
        <p:txBody>
          <a:bodyPr/>
          <a:lstStyle/>
          <a:p>
            <a:r>
              <a:rPr lang="en-US" dirty="0" err="1"/>
              <a:t>Schimmelfennig</a:t>
            </a:r>
            <a:r>
              <a:rPr lang="en-US" dirty="0"/>
              <a:t>, </a:t>
            </a:r>
            <a:r>
              <a:rPr lang="en-US" dirty="0" smtClean="0"/>
              <a:t>F</a:t>
            </a:r>
            <a:r>
              <a:rPr lang="sr-Latn-RS" dirty="0" smtClean="0"/>
              <a:t>,</a:t>
            </a:r>
            <a:r>
              <a:rPr lang="en-US" dirty="0" smtClean="0"/>
              <a:t> </a:t>
            </a:r>
            <a:r>
              <a:rPr lang="en-US" dirty="0" err="1" smtClean="0"/>
              <a:t>Sedelmeier</a:t>
            </a:r>
            <a:r>
              <a:rPr lang="sr-Latn-RS" dirty="0"/>
              <a:t>,</a:t>
            </a:r>
            <a:r>
              <a:rPr lang="en-US" dirty="0" smtClean="0"/>
              <a:t> U</a:t>
            </a:r>
            <a:r>
              <a:rPr lang="sr-Latn-RS" dirty="0" smtClean="0"/>
              <a:t>.</a:t>
            </a:r>
            <a:r>
              <a:rPr lang="en-US" dirty="0" smtClean="0"/>
              <a:t> </a:t>
            </a:r>
            <a:r>
              <a:rPr lang="en-US" dirty="0"/>
              <a:t>(2002) ‘Theorizing EU enlargement: research focus, hypotheses, and the state of research’, Journal of European Public Policy, (9) 4, </a:t>
            </a:r>
            <a:r>
              <a:rPr lang="en-US" dirty="0" smtClean="0"/>
              <a:t>500-528</a:t>
            </a:r>
            <a:r>
              <a:rPr lang="en-US" dirty="0"/>
              <a:t>. </a:t>
            </a:r>
            <a:endParaRPr lang="sr-Latn-RS" dirty="0" smtClean="0"/>
          </a:p>
          <a:p>
            <a:r>
              <a:rPr lang="sr-Latn-RS" dirty="0"/>
              <a:t>Baldwin, R., Wyplosz, C. (2004). The Economics of European Integration, McGrawHill, London.</a:t>
            </a:r>
          </a:p>
          <a:p>
            <a:r>
              <a:rPr lang="sr-Latn-RS" dirty="0" smtClean="0"/>
              <a:t>Senior </a:t>
            </a:r>
            <a:r>
              <a:rPr lang="sr-Latn-RS" dirty="0"/>
              <a:t>Nello, S. (2009). The European Union: Economics, Policy and History, McGraw-Hill, London.</a:t>
            </a:r>
          </a:p>
          <a:p>
            <a:r>
              <a:rPr lang="sr-Latn-RS" dirty="0" smtClean="0"/>
              <a:t>Jovanović</a:t>
            </a:r>
            <a:r>
              <a:rPr lang="sr-Latn-RS" dirty="0"/>
              <a:t>, M. (2004). Evropska ekonomska integracija, Ekonomski fakultet u Beogradu, Beograd</a:t>
            </a:r>
            <a:r>
              <a:rPr lang="sr-Latn-RS" dirty="0" smtClean="0"/>
              <a:t>.</a:t>
            </a:r>
          </a:p>
          <a:p>
            <a:r>
              <a:rPr lang="vi-VN" dirty="0"/>
              <a:t>Budimir, B. Međak (2017). Vodič kroz pristupanje Srbije Evropskoj uniji, 5. dopunjeno izd., </a:t>
            </a:r>
            <a:r>
              <a:rPr lang="vi-VN" dirty="0" smtClean="0"/>
              <a:t>ISAC fond</a:t>
            </a:r>
            <a:r>
              <a:rPr lang="sr-Latn-RS" dirty="0" smtClean="0"/>
              <a:t>, Beograd.</a:t>
            </a:r>
            <a:endParaRPr lang="sr-Latn-RS" dirty="0"/>
          </a:p>
          <a:p>
            <a:endParaRPr lang="sr-Latn-RS" dirty="0" smtClean="0"/>
          </a:p>
          <a:p>
            <a:endParaRPr lang="sr-Latn-RS" dirty="0"/>
          </a:p>
          <a:p>
            <a:endParaRPr lang="sr-Latn-RS" dirty="0"/>
          </a:p>
        </p:txBody>
      </p:sp>
    </p:spTree>
    <p:extLst>
      <p:ext uri="{BB962C8B-B14F-4D97-AF65-F5344CB8AC3E}">
        <p14:creationId xmlns:p14="http://schemas.microsoft.com/office/powerpoint/2010/main" val="153189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a:xfrm>
            <a:off x="500185" y="1248508"/>
            <a:ext cx="11480800" cy="4525963"/>
          </a:xfrm>
        </p:spPr>
        <p:txBody>
          <a:bodyPr/>
          <a:lstStyle/>
          <a:p>
            <a:r>
              <a:rPr lang="en-US" dirty="0" err="1"/>
              <a:t>Medović</a:t>
            </a:r>
            <a:r>
              <a:rPr lang="en-US" dirty="0"/>
              <a:t>, V., </a:t>
            </a:r>
            <a:r>
              <a:rPr lang="en-US" dirty="0" err="1"/>
              <a:t>Vapa-Tankosić</a:t>
            </a:r>
            <a:r>
              <a:rPr lang="en-US" dirty="0"/>
              <a:t>, J. (2017). </a:t>
            </a:r>
            <a:r>
              <a:rPr lang="en-US" dirty="0" err="1"/>
              <a:t>Izazovi</a:t>
            </a:r>
            <a:r>
              <a:rPr lang="en-US" dirty="0"/>
              <a:t> u </a:t>
            </a:r>
            <a:r>
              <a:rPr lang="en-US" dirty="0" err="1"/>
              <a:t>primeni</a:t>
            </a:r>
            <a:r>
              <a:rPr lang="en-US" dirty="0"/>
              <a:t> </a:t>
            </a:r>
            <a:r>
              <a:rPr lang="en-US" dirty="0" err="1"/>
              <a:t>Sporazuma</a:t>
            </a:r>
            <a:r>
              <a:rPr lang="en-US" dirty="0"/>
              <a:t> o </a:t>
            </a:r>
            <a:r>
              <a:rPr lang="en-US" dirty="0" err="1"/>
              <a:t>stabilizaciji</a:t>
            </a:r>
            <a:r>
              <a:rPr lang="en-US" dirty="0"/>
              <a:t> i </a:t>
            </a:r>
            <a:r>
              <a:rPr lang="en-US" dirty="0" err="1"/>
              <a:t>pridruživanju</a:t>
            </a:r>
            <a:r>
              <a:rPr lang="en-US" dirty="0"/>
              <a:t> i </a:t>
            </a:r>
            <a:r>
              <a:rPr lang="en-US" dirty="0" err="1"/>
              <a:t>pravnih</a:t>
            </a:r>
            <a:r>
              <a:rPr lang="en-US" dirty="0"/>
              <a:t> </a:t>
            </a:r>
            <a:r>
              <a:rPr lang="en-US" dirty="0" err="1"/>
              <a:t>tekovina</a:t>
            </a:r>
            <a:r>
              <a:rPr lang="en-US" dirty="0"/>
              <a:t> </a:t>
            </a:r>
            <a:r>
              <a:rPr lang="en-US" dirty="0" err="1"/>
              <a:t>Evropske</a:t>
            </a:r>
            <a:r>
              <a:rPr lang="en-US" dirty="0"/>
              <a:t> </a:t>
            </a:r>
            <a:r>
              <a:rPr lang="en-US" dirty="0" err="1"/>
              <a:t>unije</a:t>
            </a:r>
            <a:r>
              <a:rPr lang="en-US" dirty="0"/>
              <a:t>, </a:t>
            </a:r>
            <a:r>
              <a:rPr lang="en-US" dirty="0" err="1"/>
              <a:t>Fakultet</a:t>
            </a:r>
            <a:r>
              <a:rPr lang="en-US" dirty="0"/>
              <a:t> </a:t>
            </a:r>
            <a:r>
              <a:rPr lang="en-US" dirty="0" err="1"/>
              <a:t>za</a:t>
            </a:r>
            <a:r>
              <a:rPr lang="en-US" dirty="0"/>
              <a:t> </a:t>
            </a:r>
            <a:r>
              <a:rPr lang="en-US" dirty="0" err="1"/>
              <a:t>ekonomiju</a:t>
            </a:r>
            <a:r>
              <a:rPr lang="en-US" dirty="0"/>
              <a:t> i </a:t>
            </a:r>
            <a:r>
              <a:rPr lang="en-US" dirty="0" err="1"/>
              <a:t>inženjerski</a:t>
            </a:r>
            <a:r>
              <a:rPr lang="en-US" dirty="0"/>
              <a:t> </a:t>
            </a:r>
            <a:r>
              <a:rPr lang="en-US" dirty="0" err="1" smtClean="0"/>
              <a:t>menadžment</a:t>
            </a:r>
            <a:r>
              <a:rPr lang="sr-Latn-RS" dirty="0" smtClean="0"/>
              <a:t>, Novi Sad. </a:t>
            </a:r>
            <a:r>
              <a:rPr lang="en-US" dirty="0" smtClean="0"/>
              <a:t> </a:t>
            </a:r>
            <a:r>
              <a:rPr lang="en-US" dirty="0"/>
              <a:t>ISBN 978-86-87619-90-6, UDK 341.217.02(4-672EU:497.11</a:t>
            </a:r>
            <a:r>
              <a:rPr lang="en-US" dirty="0" smtClean="0"/>
              <a:t>).</a:t>
            </a:r>
            <a:endParaRPr lang="sr-Latn-RS" dirty="0" smtClean="0"/>
          </a:p>
          <a:p>
            <a:r>
              <a:rPr lang="en-US" dirty="0" smtClean="0"/>
              <a:t>Lane</a:t>
            </a:r>
            <a:r>
              <a:rPr lang="sr-Latn-RS" dirty="0" smtClean="0"/>
              <a:t>, D.</a:t>
            </a:r>
            <a:r>
              <a:rPr lang="en-US" dirty="0" smtClean="0"/>
              <a:t> </a:t>
            </a:r>
            <a:r>
              <a:rPr lang="en-US" dirty="0"/>
              <a:t>(2007</a:t>
            </a:r>
            <a:r>
              <a:rPr lang="en-US" dirty="0" smtClean="0"/>
              <a:t>)</a:t>
            </a:r>
            <a:r>
              <a:rPr lang="sr-Latn-RS" dirty="0" smtClean="0"/>
              <a:t>.</a:t>
            </a:r>
            <a:r>
              <a:rPr lang="en-US" dirty="0" smtClean="0"/>
              <a:t> </a:t>
            </a:r>
            <a:r>
              <a:rPr lang="en-US" dirty="0"/>
              <a:t>Post-Communist States and the European Union, Journal of Communist Studies and Transition Politics, </a:t>
            </a:r>
            <a:r>
              <a:rPr lang="en-US" dirty="0" smtClean="0"/>
              <a:t>23</a:t>
            </a:r>
            <a:r>
              <a:rPr lang="sr-Latn-RS" dirty="0" smtClean="0"/>
              <a:t>(</a:t>
            </a:r>
            <a:r>
              <a:rPr lang="en-US" dirty="0" smtClean="0"/>
              <a:t>4</a:t>
            </a:r>
            <a:r>
              <a:rPr lang="sr-Latn-RS" dirty="0" smtClean="0"/>
              <a:t>)</a:t>
            </a:r>
            <a:r>
              <a:rPr lang="en-US" dirty="0" smtClean="0"/>
              <a:t>, </a:t>
            </a:r>
            <a:r>
              <a:rPr lang="en-US" dirty="0"/>
              <a:t>461-477, DOI: </a:t>
            </a:r>
            <a:r>
              <a:rPr lang="en-US" dirty="0" smtClean="0"/>
              <a:t>10.1080/13523270701674558</a:t>
            </a:r>
            <a:endParaRPr lang="sr-Latn-RS" dirty="0" smtClean="0"/>
          </a:p>
          <a:p>
            <a:r>
              <a:rPr lang="en-US" dirty="0"/>
              <a:t>European Commission (2009). Five years of an enlarged EU: Economic achievements and challenges, European Economy 1/2009, European Commission, Directorate-General for Economic and Financial Affairs, </a:t>
            </a:r>
            <a:r>
              <a:rPr lang="en-US" dirty="0" smtClean="0"/>
              <a:t>Brussels</a:t>
            </a:r>
            <a:r>
              <a:rPr lang="sr-Latn-RS" dirty="0" smtClean="0"/>
              <a:t>.</a:t>
            </a:r>
            <a:endParaRPr lang="en-US" dirty="0"/>
          </a:p>
        </p:txBody>
      </p:sp>
    </p:spTree>
    <p:extLst>
      <p:ext uri="{BB962C8B-B14F-4D97-AF65-F5344CB8AC3E}">
        <p14:creationId xmlns:p14="http://schemas.microsoft.com/office/powerpoint/2010/main" val="129396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17415" y="180853"/>
            <a:ext cx="10902462" cy="944562"/>
          </a:xfrm>
        </p:spPr>
        <p:txBody>
          <a:bodyPr/>
          <a:lstStyle/>
          <a:p>
            <a:pPr eaLnBrk="1" hangingPunct="1">
              <a:defRPr/>
            </a:pPr>
            <a:r>
              <a:rPr lang="en-US" sz="4000" dirty="0"/>
              <a:t>Progress of EU integration </a:t>
            </a:r>
          </a:p>
        </p:txBody>
      </p:sp>
      <p:sp>
        <p:nvSpPr>
          <p:cNvPr id="15363" name="Rectangle 3"/>
          <p:cNvSpPr>
            <a:spLocks noGrp="1" noChangeArrowheads="1"/>
          </p:cNvSpPr>
          <p:nvPr>
            <p:ph type="body" idx="1"/>
          </p:nvPr>
        </p:nvSpPr>
        <p:spPr>
          <a:xfrm>
            <a:off x="281354" y="1359877"/>
            <a:ext cx="12066954" cy="4391147"/>
          </a:xfrm>
        </p:spPr>
        <p:txBody>
          <a:bodyPr/>
          <a:lstStyle/>
          <a:p>
            <a:pPr eaLnBrk="1" hangingPunct="1">
              <a:lnSpc>
                <a:spcPct val="90000"/>
              </a:lnSpc>
              <a:defRPr/>
            </a:pPr>
            <a:r>
              <a:rPr lang="en-US" dirty="0"/>
              <a:t>The </a:t>
            </a:r>
            <a:r>
              <a:rPr lang="sr-Latn-RS" dirty="0" smtClean="0"/>
              <a:t>biggest</a:t>
            </a:r>
            <a:r>
              <a:rPr lang="en-US" dirty="0" smtClean="0"/>
              <a:t> </a:t>
            </a:r>
            <a:r>
              <a:rPr lang="en-US" dirty="0"/>
              <a:t>enlargement in </a:t>
            </a:r>
            <a:r>
              <a:rPr lang="en-US" dirty="0" smtClean="0"/>
              <a:t>2004 </a:t>
            </a:r>
            <a:r>
              <a:rPr lang="sr-Latn-RS" dirty="0" smtClean="0"/>
              <a:t>to </a:t>
            </a:r>
            <a:r>
              <a:rPr lang="en-US" dirty="0" smtClean="0"/>
              <a:t>EU15</a:t>
            </a:r>
            <a:r>
              <a:rPr lang="en-US" dirty="0"/>
              <a:t>. </a:t>
            </a:r>
            <a:endParaRPr lang="sr-Latn-RS" dirty="0" smtClean="0"/>
          </a:p>
          <a:p>
            <a:pPr eaLnBrk="1" hangingPunct="1">
              <a:lnSpc>
                <a:spcPct val="90000"/>
              </a:lnSpc>
              <a:defRPr/>
            </a:pPr>
            <a:endParaRPr lang="sr-Latn-RS" dirty="0" smtClean="0"/>
          </a:p>
          <a:p>
            <a:pPr eaLnBrk="1" hangingPunct="1">
              <a:lnSpc>
                <a:spcPct val="90000"/>
              </a:lnSpc>
              <a:defRPr/>
            </a:pPr>
            <a:r>
              <a:rPr lang="en-US" dirty="0" smtClean="0"/>
              <a:t>Bulgaria </a:t>
            </a:r>
            <a:r>
              <a:rPr lang="en-US" dirty="0"/>
              <a:t>and Romania joined in January </a:t>
            </a:r>
            <a:r>
              <a:rPr lang="en-US" dirty="0" smtClean="0"/>
              <a:t>2007</a:t>
            </a:r>
            <a:r>
              <a:rPr lang="sr-Latn-RS" dirty="0" smtClean="0"/>
              <a:t>, Croatia in 2013.</a:t>
            </a:r>
          </a:p>
          <a:p>
            <a:pPr eaLnBrk="1" hangingPunct="1">
              <a:lnSpc>
                <a:spcPct val="90000"/>
              </a:lnSpc>
              <a:defRPr/>
            </a:pPr>
            <a:endParaRPr lang="sr-Latn-RS" dirty="0" smtClean="0"/>
          </a:p>
          <a:p>
            <a:pPr eaLnBrk="1" hangingPunct="1">
              <a:lnSpc>
                <a:spcPct val="90000"/>
              </a:lnSpc>
              <a:defRPr/>
            </a:pPr>
            <a:r>
              <a:rPr lang="en-US" dirty="0" smtClean="0"/>
              <a:t>Even </a:t>
            </a:r>
            <a:r>
              <a:rPr lang="en-US" dirty="0"/>
              <a:t>when the new members are fully and successfully integrated, large differences in the levels of economic development, standard, economic structure, culture and customs </a:t>
            </a:r>
            <a:r>
              <a:rPr lang="sr-Latn-RS" dirty="0" smtClean="0"/>
              <a:t>do not cease to exist immediately.</a:t>
            </a:r>
          </a:p>
          <a:p>
            <a:pPr eaLnBrk="1" hangingPunct="1">
              <a:lnSpc>
                <a:spcPct val="90000"/>
              </a:lnSpc>
              <a:defRPr/>
            </a:pPr>
            <a:endParaRPr lang="sr-Latn-R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7" y="-61423"/>
            <a:ext cx="10972800" cy="1143000"/>
          </a:xfrm>
        </p:spPr>
        <p:txBody>
          <a:bodyPr/>
          <a:lstStyle/>
          <a:p>
            <a:r>
              <a:rPr lang="en-US" dirty="0"/>
              <a:t>EU enlargement </a:t>
            </a:r>
          </a:p>
        </p:txBody>
      </p:sp>
      <p:sp>
        <p:nvSpPr>
          <p:cNvPr id="3" name="Content Placeholder 2"/>
          <p:cNvSpPr>
            <a:spLocks noGrp="1"/>
          </p:cNvSpPr>
          <p:nvPr>
            <p:ph idx="1"/>
          </p:nvPr>
        </p:nvSpPr>
        <p:spPr>
          <a:xfrm>
            <a:off x="179754" y="1023815"/>
            <a:ext cx="11754338" cy="4711579"/>
          </a:xfrm>
        </p:spPr>
        <p:txBody>
          <a:bodyPr/>
          <a:lstStyle/>
          <a:p>
            <a:r>
              <a:rPr lang="en-US" sz="2800" dirty="0"/>
              <a:t>Within European studies, theoretical approaches dedicated to EU enlargement </a:t>
            </a:r>
            <a:r>
              <a:rPr lang="en-US" sz="2800" dirty="0" smtClean="0"/>
              <a:t>developed </a:t>
            </a:r>
            <a:r>
              <a:rPr lang="en-US" sz="2800" dirty="0"/>
              <a:t>around </a:t>
            </a:r>
            <a:r>
              <a:rPr lang="sr-Latn-RS" sz="2800" dirty="0" smtClean="0"/>
              <a:t>3 </a:t>
            </a:r>
            <a:r>
              <a:rPr lang="en-US" sz="2800" dirty="0" smtClean="0"/>
              <a:t>issues </a:t>
            </a:r>
            <a:r>
              <a:rPr lang="en-US" sz="2800" dirty="0"/>
              <a:t>(</a:t>
            </a:r>
            <a:r>
              <a:rPr lang="en-US" sz="2800" dirty="0" err="1"/>
              <a:t>Schimmelfennig</a:t>
            </a:r>
            <a:r>
              <a:rPr lang="en-US" sz="2800" dirty="0"/>
              <a:t> &amp; </a:t>
            </a:r>
            <a:r>
              <a:rPr lang="en-US" sz="2800" dirty="0" err="1"/>
              <a:t>Sedelmeier</a:t>
            </a:r>
            <a:r>
              <a:rPr lang="en-US" sz="2800" dirty="0"/>
              <a:t> 2002: 504-507): </a:t>
            </a:r>
            <a:endParaRPr lang="sr-Latn-RS" sz="2800" dirty="0" smtClean="0"/>
          </a:p>
          <a:p>
            <a:endParaRPr lang="sr-Latn-RS" sz="2800" dirty="0" smtClean="0"/>
          </a:p>
          <a:p>
            <a:r>
              <a:rPr lang="en-US" sz="2800" dirty="0" smtClean="0"/>
              <a:t>political </a:t>
            </a:r>
            <a:r>
              <a:rPr lang="en-US" sz="2800" dirty="0"/>
              <a:t>action of candidate countries (why and under what conditions do non-members want to join a regional organization?); </a:t>
            </a:r>
            <a:endParaRPr lang="sr-Latn-RS" sz="2800" dirty="0" smtClean="0"/>
          </a:p>
          <a:p>
            <a:endParaRPr lang="sr-Latn-RS" sz="2800" dirty="0" smtClean="0"/>
          </a:p>
          <a:p>
            <a:r>
              <a:rPr lang="en-US" sz="2800" dirty="0" smtClean="0"/>
              <a:t>political </a:t>
            </a:r>
            <a:r>
              <a:rPr lang="en-US" sz="2800" dirty="0"/>
              <a:t>action by member states (under what conditions do member states of a regional organization advocate or oppose a country's candidacy?); </a:t>
            </a:r>
            <a:endParaRPr lang="sr-Latn-RS" sz="2800" dirty="0" smtClean="0"/>
          </a:p>
          <a:p>
            <a:endParaRPr lang="sr-Latn-RS" sz="2800" dirty="0" smtClean="0"/>
          </a:p>
          <a:p>
            <a:r>
              <a:rPr lang="en-US" sz="2800" dirty="0" smtClean="0"/>
              <a:t>the </a:t>
            </a:r>
            <a:r>
              <a:rPr lang="en-US" sz="2800" dirty="0"/>
              <a:t>political action of the European Union (under what conditions does a regional organization accept new members or change its institutional relations with a third country?).</a:t>
            </a:r>
          </a:p>
        </p:txBody>
      </p:sp>
    </p:spTree>
    <p:extLst>
      <p:ext uri="{BB962C8B-B14F-4D97-AF65-F5344CB8AC3E}">
        <p14:creationId xmlns:p14="http://schemas.microsoft.com/office/powerpoint/2010/main" val="4028140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integrations </a:t>
            </a:r>
          </a:p>
        </p:txBody>
      </p:sp>
      <p:sp>
        <p:nvSpPr>
          <p:cNvPr id="3" name="Content Placeholder 2"/>
          <p:cNvSpPr>
            <a:spLocks noGrp="1"/>
          </p:cNvSpPr>
          <p:nvPr>
            <p:ph idx="1"/>
          </p:nvPr>
        </p:nvSpPr>
        <p:spPr>
          <a:xfrm>
            <a:off x="367323" y="1438031"/>
            <a:ext cx="11504246" cy="4320809"/>
          </a:xfrm>
        </p:spPr>
        <p:txBody>
          <a:bodyPr/>
          <a:lstStyle/>
          <a:p>
            <a:r>
              <a:rPr lang="en-US" sz="2800" dirty="0"/>
              <a:t>European integrations have always been based on political factors, but their implementation has been based on economic principles. </a:t>
            </a:r>
            <a:endParaRPr lang="sr-Latn-RS" sz="2800" dirty="0" smtClean="0"/>
          </a:p>
          <a:p>
            <a:endParaRPr lang="sr-Latn-RS" sz="2800" dirty="0" smtClean="0"/>
          </a:p>
          <a:p>
            <a:r>
              <a:rPr lang="sr-Latn-RS" sz="2800" dirty="0"/>
              <a:t>F</a:t>
            </a:r>
            <a:r>
              <a:rPr lang="en-US" sz="2800" dirty="0" smtClean="0"/>
              <a:t>rom </a:t>
            </a:r>
            <a:r>
              <a:rPr lang="en-US" sz="2800" dirty="0"/>
              <a:t>the establishment of a customs union, the abolition of quotas and tariffs on trade, the creation of a single market, the abolition of non-tariff barriers and the liberalized movement of capital within the EU. </a:t>
            </a:r>
            <a:endParaRPr lang="sr-Latn-RS" sz="2800" dirty="0" smtClean="0"/>
          </a:p>
          <a:p>
            <a:endParaRPr lang="sr-Latn-RS" sz="2800" dirty="0" smtClean="0"/>
          </a:p>
          <a:p>
            <a:r>
              <a:rPr lang="en-US" sz="2800" dirty="0" smtClean="0"/>
              <a:t>The </a:t>
            </a:r>
            <a:r>
              <a:rPr lang="en-US" sz="2800" dirty="0"/>
              <a:t>first incentives for deeper integration, </a:t>
            </a:r>
            <a:r>
              <a:rPr lang="en-US" sz="2800" dirty="0" err="1"/>
              <a:t>ie</a:t>
            </a:r>
            <a:r>
              <a:rPr lang="en-US" sz="2800" dirty="0"/>
              <a:t>. to create a monetary union were also launched in the 1970s</a:t>
            </a:r>
            <a:r>
              <a:rPr lang="en-US" sz="2800" dirty="0" smtClean="0"/>
              <a:t>.</a:t>
            </a:r>
            <a:r>
              <a:rPr lang="sr-Latn-RS" sz="2800" dirty="0" smtClean="0"/>
              <a:t> </a:t>
            </a:r>
          </a:p>
          <a:p>
            <a:endParaRPr lang="sr-Latn-RS" sz="2800" dirty="0" smtClean="0"/>
          </a:p>
          <a:p>
            <a:r>
              <a:rPr lang="sr-Latn-RS" sz="2800" dirty="0" smtClean="0"/>
              <a:t>Introduction of euro in 2002.</a:t>
            </a:r>
            <a:endParaRPr lang="en-US" sz="2800" dirty="0"/>
          </a:p>
        </p:txBody>
      </p:sp>
    </p:spTree>
    <p:extLst>
      <p:ext uri="{BB962C8B-B14F-4D97-AF65-F5344CB8AC3E}">
        <p14:creationId xmlns:p14="http://schemas.microsoft.com/office/powerpoint/2010/main" val="2499855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of EU integration </a:t>
            </a:r>
          </a:p>
        </p:txBody>
      </p:sp>
      <p:sp>
        <p:nvSpPr>
          <p:cNvPr id="3" name="Content Placeholder 2"/>
          <p:cNvSpPr>
            <a:spLocks noGrp="1"/>
          </p:cNvSpPr>
          <p:nvPr>
            <p:ph idx="1"/>
          </p:nvPr>
        </p:nvSpPr>
        <p:spPr/>
        <p:txBody>
          <a:bodyPr/>
          <a:lstStyle/>
          <a:p>
            <a:r>
              <a:rPr lang="en-US" sz="2800" dirty="0"/>
              <a:t>Any European country that respects EU values ​​and is committed to promoting them can apply to become a member of the Union. Likewise, any Member State may decide to withdraw from the Union. </a:t>
            </a:r>
            <a:endParaRPr lang="sr-Latn-RS" sz="2800" dirty="0" smtClean="0"/>
          </a:p>
          <a:p>
            <a:pPr marL="0" indent="0">
              <a:buNone/>
            </a:pPr>
            <a:endParaRPr lang="sr-Latn-RS" sz="2800" dirty="0" smtClean="0"/>
          </a:p>
          <a:p>
            <a:r>
              <a:rPr lang="en-US" sz="2800" dirty="0" smtClean="0"/>
              <a:t>The </a:t>
            </a:r>
            <a:r>
              <a:rPr lang="en-US" sz="2800" dirty="0"/>
              <a:t>old member states of the Union (EU15) have benefited from new enlargements in which the EU single market has </a:t>
            </a:r>
            <a:r>
              <a:rPr lang="en-US" sz="2800" dirty="0" smtClean="0"/>
              <a:t>increased</a:t>
            </a:r>
            <a:endParaRPr lang="sr-Latn-RS" sz="2800" dirty="0" smtClean="0"/>
          </a:p>
          <a:p>
            <a:endParaRPr lang="sr-Latn-RS" sz="2800" dirty="0" smtClean="0"/>
          </a:p>
          <a:p>
            <a:r>
              <a:rPr lang="en-US" sz="2800" dirty="0" smtClean="0"/>
              <a:t>improved </a:t>
            </a:r>
            <a:r>
              <a:rPr lang="en-US" sz="2800" dirty="0"/>
              <a:t>trade and investment opportunities, </a:t>
            </a:r>
            <a:r>
              <a:rPr lang="en-US" sz="2800" dirty="0" smtClean="0"/>
              <a:t>encouraged </a:t>
            </a:r>
            <a:r>
              <a:rPr lang="en-US" sz="2800" dirty="0"/>
              <a:t>EU companies to take advantage of new business opportunities, become more efficient and thus more competitive on the world </a:t>
            </a:r>
            <a:r>
              <a:rPr lang="sr-Latn-RS" sz="2800" dirty="0" smtClean="0"/>
              <a:t>markets</a:t>
            </a:r>
            <a:r>
              <a:rPr lang="en-US" sz="2800" dirty="0" smtClean="0"/>
              <a:t>. </a:t>
            </a:r>
            <a:endParaRPr lang="en-US" sz="2800" dirty="0"/>
          </a:p>
        </p:txBody>
      </p:sp>
    </p:spTree>
    <p:extLst>
      <p:ext uri="{BB962C8B-B14F-4D97-AF65-F5344CB8AC3E}">
        <p14:creationId xmlns:p14="http://schemas.microsoft.com/office/powerpoint/2010/main" val="1938286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76" y="149592"/>
            <a:ext cx="10972800" cy="1143000"/>
          </a:xfrm>
        </p:spPr>
        <p:txBody>
          <a:bodyPr/>
          <a:lstStyle/>
          <a:p>
            <a:r>
              <a:rPr lang="sr-Latn-RS" dirty="0" smtClean="0"/>
              <a:t>Waves of EU enlargement </a:t>
            </a:r>
            <a:endParaRPr lang="en-US" dirty="0"/>
          </a:p>
        </p:txBody>
      </p:sp>
      <p:sp>
        <p:nvSpPr>
          <p:cNvPr id="3" name="Content Placeholder 2"/>
          <p:cNvSpPr>
            <a:spLocks noGrp="1"/>
          </p:cNvSpPr>
          <p:nvPr>
            <p:ph idx="1"/>
          </p:nvPr>
        </p:nvSpPr>
        <p:spPr>
          <a:xfrm>
            <a:off x="312615" y="1297354"/>
            <a:ext cx="11691816" cy="4275015"/>
          </a:xfrm>
        </p:spPr>
        <p:txBody>
          <a:bodyPr/>
          <a:lstStyle/>
          <a:p>
            <a:r>
              <a:rPr lang="en-US" sz="2800" dirty="0"/>
              <a:t>1952 - EU 6 (Belgium, Germany, France, Italy, Luxembourg, Netherlands-ECSC)</a:t>
            </a:r>
          </a:p>
          <a:p>
            <a:r>
              <a:rPr lang="en-US" sz="2800" dirty="0"/>
              <a:t>1973 - EU 9 (Denmark, Ireland, United Kingdom)</a:t>
            </a:r>
          </a:p>
          <a:p>
            <a:r>
              <a:rPr lang="en-US" sz="2800" dirty="0"/>
              <a:t>1981 - EU 10 (Greece)</a:t>
            </a:r>
          </a:p>
          <a:p>
            <a:r>
              <a:rPr lang="en-US" sz="2800" dirty="0"/>
              <a:t>1986 - EU 12 (Spain, Portugal)</a:t>
            </a:r>
          </a:p>
          <a:p>
            <a:r>
              <a:rPr lang="en-US" sz="2800" dirty="0"/>
              <a:t>1995 - EU 15 (Austria, Sweden, Finland)</a:t>
            </a:r>
          </a:p>
          <a:p>
            <a:r>
              <a:rPr lang="en-US" sz="2800" dirty="0"/>
              <a:t>2004 - EU 25 Malta, Cyprus + Czech Republic, Estonia, Hungary, Latvia, Lithuania, Poland, Slovenia, Slovakia (eight transition countries)</a:t>
            </a:r>
          </a:p>
          <a:p>
            <a:r>
              <a:rPr lang="en-US" sz="2800" dirty="0"/>
              <a:t>2007 - EU 27 (Romania, Bulgaria)</a:t>
            </a:r>
          </a:p>
          <a:p>
            <a:r>
              <a:rPr lang="en-US" sz="2800" dirty="0"/>
              <a:t>2013 - EU 28 (Croatia</a:t>
            </a:r>
            <a:r>
              <a:rPr lang="en-US" sz="2800" dirty="0" smtClean="0"/>
              <a:t>)</a:t>
            </a:r>
            <a:endParaRPr lang="en-US" sz="2800" dirty="0"/>
          </a:p>
        </p:txBody>
      </p:sp>
    </p:spTree>
    <p:extLst>
      <p:ext uri="{BB962C8B-B14F-4D97-AF65-F5344CB8AC3E}">
        <p14:creationId xmlns:p14="http://schemas.microsoft.com/office/powerpoint/2010/main" val="208087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of EU integration </a:t>
            </a:r>
          </a:p>
        </p:txBody>
      </p:sp>
      <p:sp>
        <p:nvSpPr>
          <p:cNvPr id="3" name="Content Placeholder 2"/>
          <p:cNvSpPr>
            <a:spLocks noGrp="1"/>
          </p:cNvSpPr>
          <p:nvPr>
            <p:ph idx="1"/>
          </p:nvPr>
        </p:nvSpPr>
        <p:spPr>
          <a:xfrm>
            <a:off x="375138" y="1547446"/>
            <a:ext cx="11207262" cy="4578717"/>
          </a:xfrm>
        </p:spPr>
        <p:txBody>
          <a:bodyPr/>
          <a:lstStyle/>
          <a:p>
            <a:r>
              <a:rPr lang="sr-Latn-RS" dirty="0" smtClean="0"/>
              <a:t>From the </a:t>
            </a:r>
            <a:r>
              <a:rPr lang="en-US" dirty="0" smtClean="0"/>
              <a:t>enlargement in</a:t>
            </a:r>
            <a:r>
              <a:rPr lang="sr-Latn-RS" dirty="0" smtClean="0"/>
              <a:t> 2013</a:t>
            </a:r>
            <a:r>
              <a:rPr lang="en-US" dirty="0" smtClean="0"/>
              <a:t> </a:t>
            </a:r>
            <a:r>
              <a:rPr lang="en-US" dirty="0"/>
              <a:t>the EU has stopped </a:t>
            </a:r>
            <a:r>
              <a:rPr lang="en-US" dirty="0" smtClean="0"/>
              <a:t>the </a:t>
            </a:r>
            <a:r>
              <a:rPr lang="en-US" dirty="0"/>
              <a:t>integration process and its intensity, and to a large extent called into question the dynamics of further planned enlargements</a:t>
            </a:r>
            <a:r>
              <a:rPr lang="en-US" dirty="0" smtClean="0"/>
              <a:t>;</a:t>
            </a:r>
            <a:endParaRPr lang="sr-Latn-RS" dirty="0" smtClean="0"/>
          </a:p>
          <a:p>
            <a:endParaRPr lang="en-US" dirty="0"/>
          </a:p>
          <a:p>
            <a:r>
              <a:rPr lang="en-US" dirty="0" smtClean="0"/>
              <a:t>EU </a:t>
            </a:r>
            <a:r>
              <a:rPr lang="sr-Latn-RS" dirty="0" smtClean="0"/>
              <a:t>can not </a:t>
            </a:r>
            <a:r>
              <a:rPr lang="en-US" dirty="0" smtClean="0"/>
              <a:t>in </a:t>
            </a:r>
            <a:r>
              <a:rPr lang="en-US" dirty="0"/>
              <a:t>a short time integrate new members, and to maintain the set goals of integration. </a:t>
            </a:r>
            <a:endParaRPr lang="sr-Latn-RS" dirty="0" smtClean="0"/>
          </a:p>
          <a:p>
            <a:pPr marL="0" indent="0">
              <a:buNone/>
            </a:pPr>
            <a:endParaRPr lang="sr-Latn-RS" dirty="0" smtClean="0"/>
          </a:p>
          <a:p>
            <a:r>
              <a:rPr lang="en-US" dirty="0" smtClean="0"/>
              <a:t>The </a:t>
            </a:r>
            <a:r>
              <a:rPr lang="en-US" dirty="0"/>
              <a:t>benefits of a larger EU economic space </a:t>
            </a:r>
            <a:r>
              <a:rPr lang="sr-Latn-RS" dirty="0" smtClean="0"/>
              <a:t>still </a:t>
            </a:r>
            <a:r>
              <a:rPr lang="en-US" dirty="0" smtClean="0"/>
              <a:t>exist</a:t>
            </a:r>
            <a:r>
              <a:rPr lang="sr-Latn-RS" dirty="0" smtClean="0"/>
              <a:t>.</a:t>
            </a:r>
          </a:p>
        </p:txBody>
      </p:sp>
    </p:spTree>
    <p:extLst>
      <p:ext uri="{BB962C8B-B14F-4D97-AF65-F5344CB8AC3E}">
        <p14:creationId xmlns:p14="http://schemas.microsoft.com/office/powerpoint/2010/main" val="229783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z="4000" dirty="0"/>
              <a:t>Progress of EU integration </a:t>
            </a:r>
          </a:p>
        </p:txBody>
      </p:sp>
      <p:sp>
        <p:nvSpPr>
          <p:cNvPr id="16387" name="Rectangle 3"/>
          <p:cNvSpPr>
            <a:spLocks noGrp="1" noChangeArrowheads="1"/>
          </p:cNvSpPr>
          <p:nvPr>
            <p:ph type="body" idx="1"/>
          </p:nvPr>
        </p:nvSpPr>
        <p:spPr>
          <a:xfrm>
            <a:off x="648677" y="1584569"/>
            <a:ext cx="11019692" cy="4714631"/>
          </a:xfrm>
        </p:spPr>
        <p:txBody>
          <a:bodyPr/>
          <a:lstStyle/>
          <a:p>
            <a:pPr eaLnBrk="1" hangingPunct="1">
              <a:lnSpc>
                <a:spcPct val="90000"/>
              </a:lnSpc>
              <a:defRPr/>
            </a:pPr>
            <a:r>
              <a:rPr lang="en-US" sz="2800" dirty="0"/>
              <a:t>The process of European integration began as the dominant international political and security solution</a:t>
            </a:r>
            <a:r>
              <a:rPr lang="en-US" sz="2800" dirty="0" smtClean="0"/>
              <a:t>.</a:t>
            </a:r>
            <a:endParaRPr lang="sr-Latn-RS" sz="2800" dirty="0" smtClean="0"/>
          </a:p>
          <a:p>
            <a:pPr marL="0" indent="0" eaLnBrk="1" hangingPunct="1">
              <a:lnSpc>
                <a:spcPct val="90000"/>
              </a:lnSpc>
              <a:buNone/>
              <a:defRPr/>
            </a:pPr>
            <a:endParaRPr lang="en-US" sz="2800" dirty="0"/>
          </a:p>
          <a:p>
            <a:pPr eaLnBrk="1" hangingPunct="1">
              <a:lnSpc>
                <a:spcPct val="90000"/>
              </a:lnSpc>
              <a:defRPr/>
            </a:pPr>
            <a:r>
              <a:rPr lang="en-US" sz="2800" dirty="0"/>
              <a:t>Each new enlargement brought </a:t>
            </a:r>
            <a:r>
              <a:rPr lang="en-US" sz="2800" dirty="0" smtClean="0"/>
              <a:t>new</a:t>
            </a:r>
            <a:r>
              <a:rPr lang="sr-Latn-RS" sz="2800" dirty="0" smtClean="0"/>
              <a:t> challenges</a:t>
            </a:r>
            <a:r>
              <a:rPr lang="en-US" sz="2800" dirty="0" smtClean="0"/>
              <a:t>. </a:t>
            </a:r>
            <a:endParaRPr lang="sr-Latn-RS" sz="2800" dirty="0" smtClean="0"/>
          </a:p>
          <a:p>
            <a:pPr eaLnBrk="1" hangingPunct="1">
              <a:lnSpc>
                <a:spcPct val="90000"/>
              </a:lnSpc>
              <a:defRPr/>
            </a:pPr>
            <a:endParaRPr lang="en-US" sz="2800" dirty="0"/>
          </a:p>
          <a:p>
            <a:pPr eaLnBrk="1" hangingPunct="1">
              <a:lnSpc>
                <a:spcPct val="90000"/>
              </a:lnSpc>
              <a:defRPr/>
            </a:pPr>
            <a:r>
              <a:rPr lang="en-US" sz="2800" dirty="0"/>
              <a:t>The beginning of integration, from a successful customs union, and through a hard-to-create common and single market, to a monetary and economic union. </a:t>
            </a:r>
            <a:endParaRPr lang="sr-Latn-RS" sz="2800" dirty="0" smtClean="0"/>
          </a:p>
          <a:p>
            <a:pPr eaLnBrk="1" hangingPunct="1">
              <a:lnSpc>
                <a:spcPct val="90000"/>
              </a:lnSpc>
              <a:defRPr/>
            </a:pPr>
            <a:endParaRPr lang="en-US" sz="2800" dirty="0"/>
          </a:p>
          <a:p>
            <a:pPr eaLnBrk="1" hangingPunct="1">
              <a:lnSpc>
                <a:spcPct val="90000"/>
              </a:lnSpc>
              <a:defRPr/>
            </a:pPr>
            <a:r>
              <a:rPr lang="en-US" sz="2800" dirty="0"/>
              <a:t>Higher levels of integration, and enlargements to new members, </a:t>
            </a:r>
            <a:r>
              <a:rPr lang="sr-Latn-RS" sz="2800" dirty="0" smtClean="0"/>
              <a:t>may </a:t>
            </a:r>
            <a:r>
              <a:rPr lang="en-US" sz="2800" dirty="0" smtClean="0"/>
              <a:t>make </a:t>
            </a:r>
            <a:r>
              <a:rPr lang="en-US" sz="2800" dirty="0"/>
              <a:t>the EU's internal functioning more </a:t>
            </a:r>
            <a:r>
              <a:rPr lang="en-US" sz="2800" dirty="0" smtClean="0"/>
              <a:t>difficult</a:t>
            </a:r>
            <a:r>
              <a:rPr lang="sr-Latn-RS" sz="2800" dirty="0" smtClean="0"/>
              <a: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a:t>
            </a:r>
            <a:r>
              <a:rPr lang="en-US" dirty="0"/>
              <a:t>integration of the Western Balkans</a:t>
            </a:r>
          </a:p>
        </p:txBody>
      </p:sp>
      <p:sp>
        <p:nvSpPr>
          <p:cNvPr id="3" name="Content Placeholder 2"/>
          <p:cNvSpPr>
            <a:spLocks noGrp="1"/>
          </p:cNvSpPr>
          <p:nvPr>
            <p:ph idx="1"/>
          </p:nvPr>
        </p:nvSpPr>
        <p:spPr>
          <a:xfrm>
            <a:off x="187569" y="1232877"/>
            <a:ext cx="11840308" cy="4525963"/>
          </a:xfrm>
        </p:spPr>
        <p:txBody>
          <a:bodyPr/>
          <a:lstStyle/>
          <a:p>
            <a:r>
              <a:rPr lang="en-US" sz="2800" dirty="0"/>
              <a:t>When it comes to the degree of EU integration of the Western Balkans, the countries have signed a Stabilization and Association Agreement </a:t>
            </a:r>
            <a:endParaRPr lang="sr-Latn-RS" sz="2800" dirty="0" smtClean="0"/>
          </a:p>
          <a:p>
            <a:pPr marL="0" indent="0">
              <a:buNone/>
            </a:pPr>
            <a:endParaRPr lang="sr-Latn-RS" sz="2800" dirty="0"/>
          </a:p>
          <a:p>
            <a:r>
              <a:rPr lang="sr-Latn-RS" sz="2800" dirty="0"/>
              <a:t>A</a:t>
            </a:r>
            <a:r>
              <a:rPr lang="en-US" sz="2800" dirty="0" err="1" smtClean="0"/>
              <a:t>ccession</a:t>
            </a:r>
            <a:r>
              <a:rPr lang="en-US" sz="2800" dirty="0" smtClean="0"/>
              <a:t> </a:t>
            </a:r>
            <a:r>
              <a:rPr lang="en-US" sz="2800" dirty="0"/>
              <a:t>negotiations are progressing well with </a:t>
            </a:r>
            <a:r>
              <a:rPr lang="en-US" sz="2800" dirty="0" smtClean="0"/>
              <a:t>Serbia</a:t>
            </a:r>
            <a:r>
              <a:rPr lang="sr-Latn-RS" sz="2800" dirty="0" smtClean="0"/>
              <a:t> and </a:t>
            </a:r>
            <a:r>
              <a:rPr lang="en-US" sz="2800" dirty="0" smtClean="0"/>
              <a:t>Montenegro</a:t>
            </a:r>
            <a:r>
              <a:rPr lang="en-US" sz="2800" dirty="0"/>
              <a:t>, which </a:t>
            </a:r>
            <a:r>
              <a:rPr lang="sr-Latn-RS" sz="2800" dirty="0" smtClean="0"/>
              <a:t>are</a:t>
            </a:r>
            <a:r>
              <a:rPr lang="en-US" sz="2800" dirty="0" smtClean="0"/>
              <a:t> </a:t>
            </a:r>
            <a:r>
              <a:rPr lang="en-US" sz="2800" dirty="0"/>
              <a:t>largely implementing reforms and aligning its legislation with the </a:t>
            </a:r>
            <a:r>
              <a:rPr lang="en-US" sz="2800" dirty="0" err="1"/>
              <a:t>acquis</a:t>
            </a:r>
            <a:r>
              <a:rPr lang="en-US" sz="2800" dirty="0"/>
              <a:t> </a:t>
            </a:r>
            <a:r>
              <a:rPr lang="en-US" sz="2800" dirty="0" err="1"/>
              <a:t>communautaire</a:t>
            </a:r>
            <a:r>
              <a:rPr lang="en-US" sz="2800" dirty="0"/>
              <a:t>. </a:t>
            </a:r>
            <a:endParaRPr lang="sr-Latn-RS" sz="2800" dirty="0" smtClean="0"/>
          </a:p>
          <a:p>
            <a:endParaRPr lang="sr-Latn-RS" sz="2800" dirty="0" smtClean="0"/>
          </a:p>
          <a:p>
            <a:r>
              <a:rPr lang="en-US" sz="2800" dirty="0" smtClean="0"/>
              <a:t>In </a:t>
            </a:r>
            <a:r>
              <a:rPr lang="en-US" sz="2800" dirty="0"/>
              <a:t>April 2018, the Commission recommended that the Council open accession negotiations with Northern Macedonia and Albania, given the progress made in the reform process. </a:t>
            </a:r>
            <a:endParaRPr lang="sr-Latn-RS" sz="2800" dirty="0" smtClean="0"/>
          </a:p>
          <a:p>
            <a:endParaRPr lang="sr-Latn-RS" sz="2800" dirty="0" smtClean="0"/>
          </a:p>
        </p:txBody>
      </p:sp>
    </p:spTree>
    <p:extLst>
      <p:ext uri="{BB962C8B-B14F-4D97-AF65-F5344CB8AC3E}">
        <p14:creationId xmlns:p14="http://schemas.microsoft.com/office/powerpoint/2010/main" val="722689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290</TotalTime>
  <Words>1329</Words>
  <Application>Microsoft Office PowerPoint</Application>
  <PresentationFormat>Custom</PresentationFormat>
  <Paragraphs>104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Stream</vt:lpstr>
      <vt:lpstr>PowerPoint Presentation</vt:lpstr>
      <vt:lpstr>Progress of EU integration </vt:lpstr>
      <vt:lpstr>EU enlargement </vt:lpstr>
      <vt:lpstr>European integrations </vt:lpstr>
      <vt:lpstr>Progress of EU integration </vt:lpstr>
      <vt:lpstr>Waves of EU enlargement </vt:lpstr>
      <vt:lpstr>Progress of EU integration </vt:lpstr>
      <vt:lpstr>Progress of EU integration </vt:lpstr>
      <vt:lpstr>EU integration of the Western Balkans</vt:lpstr>
      <vt:lpstr>EU integration of the Western Balkans</vt:lpstr>
      <vt:lpstr>EU integration of the Western Balkans</vt:lpstr>
      <vt:lpstr>EU membership negotiations</vt:lpstr>
      <vt:lpstr>EU integration of the Western Balkans</vt:lpstr>
      <vt:lpstr>Further reading</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34</cp:revision>
  <dcterms:created xsi:type="dcterms:W3CDTF">2020-11-18T09:53:25Z</dcterms:created>
  <dcterms:modified xsi:type="dcterms:W3CDTF">2021-01-27T15:11:54Z</dcterms:modified>
</cp:coreProperties>
</file>