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76" r:id="rId4"/>
    <p:sldId id="274" r:id="rId5"/>
    <p:sldId id="273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45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A19D9-1DCD-454C-B8CC-3541A20D6726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4B94-748B-4701-9037-9A6393AD3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80B-418E-42EF-8FE9-BF014278080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5B7C-2814-442A-8E16-2E1866A77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6DEA4-E01C-4838-BE5B-D32B9624E49C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8C10-D1EC-4E4B-8687-EEF88FAB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56DC-A0D1-4CAF-8646-F42DBEC1647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B19AF-2C00-40F9-B49B-A38DDD4F5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8512F-C7F4-4DD3-A368-E571838A1B5F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1D7E8-BD0E-433C-BD41-1F60445D1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B5B1-BFC3-4116-8543-B01439C2FE54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D39AF-00B8-43C1-BCCB-517FBCCF2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BD4E2-82B6-40F9-9E8D-400284F828E5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565B5-EE68-444A-9097-2597AD858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B889-39D6-49AD-A81D-4FACB0BA8DC5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614C-C5B8-483A-BDC4-F5BB0482E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8F9-DE49-4994-B282-E47E348A663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AF07-3660-4A92-9C62-C02A17F09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427E-74D2-464A-9F95-B5C0173FD712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C0C3-058F-4020-B0E1-D1DCFFA52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24E8-AE61-49C9-8F81-68EC07D42F0D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6CF3B-797A-443E-AAF3-A40D5278D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6ED25-343C-421E-8987-AE21B2D052AB}" type="datetimeFigureOut">
              <a:rPr lang="en-US"/>
              <a:pPr>
                <a:defRPr/>
              </a:pPr>
              <a:t>1/27/2021</a:t>
            </a:fld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3C6233A-EDA5-440B-9CA9-2A8CF025A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5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35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35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c.int/docs/478/annual-report-on-implementation-of-the-multi-annual-action-plan-for-a-regional-economic-area-map-rea-in-western-balkans-wb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2438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625969" y="1563688"/>
            <a:ext cx="706510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000" b="1" dirty="0" smtClean="0">
                <a:solidFill>
                  <a:schemeClr val="bg2"/>
                </a:solidFill>
                <a:latin typeface="Arial" charset="0"/>
              </a:rPr>
              <a:t>Jelena Vapa Tankosić</a:t>
            </a:r>
            <a:endParaRPr lang="sr-Latn-CS" sz="20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RS" sz="24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sr-Latn-RS" sz="24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New </a:t>
            </a:r>
            <a:r>
              <a:rPr lang="en-US" sz="2400" b="1" dirty="0">
                <a:solidFill>
                  <a:schemeClr val="bg2"/>
                </a:solidFill>
                <a:latin typeface="Arial" charset="0"/>
              </a:rPr>
              <a:t>regional </a:t>
            </a:r>
            <a:r>
              <a:rPr lang="en-US" sz="2400" b="1" dirty="0" smtClean="0">
                <a:solidFill>
                  <a:schemeClr val="bg2"/>
                </a:solidFill>
                <a:latin typeface="Arial" charset="0"/>
              </a:rPr>
              <a:t>initiatives</a:t>
            </a:r>
            <a:endParaRPr lang="en-US" sz="24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415" y="180853"/>
            <a:ext cx="10902462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New regional </a:t>
            </a:r>
            <a:r>
              <a:rPr lang="en-US" sz="4000" dirty="0" smtClean="0"/>
              <a:t>initiatives</a:t>
            </a:r>
            <a:endParaRPr lang="en-US" sz="4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278" y="1217245"/>
            <a:ext cx="11785600" cy="489438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Berlin Process is an initiative whose main task is to maintain the momentum of European integration in the Western Balkans. </a:t>
            </a:r>
            <a:endParaRPr lang="sr-Latn-RS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Initially </a:t>
            </a:r>
            <a:r>
              <a:rPr lang="en-US" sz="2800" dirty="0"/>
              <a:t>limited in time (2014 - 2018) and scope, it expanded and became a </a:t>
            </a:r>
            <a:r>
              <a:rPr lang="en-US" sz="2800" dirty="0" err="1"/>
              <a:t>multisectoral</a:t>
            </a:r>
            <a:r>
              <a:rPr lang="en-US" sz="2800" dirty="0"/>
              <a:t> process without a </a:t>
            </a:r>
            <a:r>
              <a:rPr lang="en-US" sz="2800" dirty="0" smtClean="0"/>
              <a:t>term</a:t>
            </a:r>
            <a:r>
              <a:rPr lang="sr-Latn-RS" sz="2800" dirty="0" smtClean="0"/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 goal </a:t>
            </a:r>
            <a:r>
              <a:rPr lang="en-US" sz="2800" dirty="0" smtClean="0"/>
              <a:t>to </a:t>
            </a:r>
            <a:r>
              <a:rPr lang="en-US" sz="2800" dirty="0"/>
              <a:t>advance the "EU agenda" in three dimensions: economic growth and connectivity, good neighborly relations and regional cooperation, development of civil society and interconnection among people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Latn-R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It started with the 2014 Berlin Conference, which was followed by the 2015 Vienna Summit, the 2016 Paris Summit, the 2017 Trieste Summit </a:t>
            </a:r>
            <a:r>
              <a:rPr lang="en-US" sz="2800" dirty="0" smtClean="0"/>
              <a:t>the </a:t>
            </a:r>
            <a:r>
              <a:rPr lang="en-US" sz="2800" dirty="0"/>
              <a:t>2018 London </a:t>
            </a:r>
            <a:r>
              <a:rPr lang="en-US" sz="2800" dirty="0" smtClean="0"/>
              <a:t>Summit</a:t>
            </a:r>
            <a:r>
              <a:rPr lang="sr-Latn-RS" sz="2800" dirty="0" smtClean="0"/>
              <a:t>, the 2019  Poznan</a:t>
            </a:r>
            <a:r>
              <a:rPr lang="sr-Latn-RS" sz="2800" dirty="0"/>
              <a:t> </a:t>
            </a:r>
            <a:r>
              <a:rPr lang="sr-Latn-RS" sz="2800" dirty="0" smtClean="0"/>
              <a:t>Summit, the 2020 </a:t>
            </a:r>
            <a:r>
              <a:rPr lang="en-US" sz="2800" dirty="0" smtClean="0"/>
              <a:t>Sofia Summit</a:t>
            </a:r>
            <a:r>
              <a:rPr lang="sr-Latn-R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23" y="0"/>
            <a:ext cx="10972800" cy="1143000"/>
          </a:xfrm>
        </p:spPr>
        <p:txBody>
          <a:bodyPr/>
          <a:lstStyle/>
          <a:p>
            <a:r>
              <a:rPr lang="en-US" dirty="0"/>
              <a:t>New regional initiatives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8" y="1117600"/>
            <a:ext cx="11746522" cy="4774101"/>
          </a:xfrm>
        </p:spPr>
        <p:txBody>
          <a:bodyPr/>
          <a:lstStyle/>
          <a:p>
            <a:r>
              <a:rPr lang="en-US" sz="2800" dirty="0"/>
              <a:t>Connectivity Agenda for Western </a:t>
            </a:r>
            <a:r>
              <a:rPr lang="en-US" sz="2800" dirty="0" smtClean="0"/>
              <a:t>Balkans</a:t>
            </a:r>
            <a:endParaRPr lang="sr-Latn-RS" sz="2800" dirty="0" smtClean="0"/>
          </a:p>
          <a:p>
            <a:endParaRPr lang="sr-Latn-RS" sz="2800" dirty="0" smtClean="0"/>
          </a:p>
          <a:p>
            <a:r>
              <a:rPr lang="en-US" sz="2800" dirty="0" smtClean="0"/>
              <a:t>Developing </a:t>
            </a:r>
            <a:r>
              <a:rPr lang="en-US" sz="2800" dirty="0"/>
              <a:t>Common Regional Market </a:t>
            </a:r>
            <a:r>
              <a:rPr lang="en-US" sz="2800" dirty="0" smtClean="0"/>
              <a:t>based </a:t>
            </a:r>
            <a:r>
              <a:rPr lang="en-US" sz="2800" dirty="0"/>
              <a:t>on four freedoms, </a:t>
            </a:r>
            <a:r>
              <a:rPr lang="en-US" sz="2800" dirty="0" smtClean="0"/>
              <a:t>the</a:t>
            </a:r>
            <a:r>
              <a:rPr lang="sr-Latn-RS" sz="2800" dirty="0" smtClean="0"/>
              <a:t> </a:t>
            </a:r>
            <a:r>
              <a:rPr lang="en-US" sz="2800" dirty="0" smtClean="0"/>
              <a:t>same </a:t>
            </a:r>
            <a:r>
              <a:rPr lang="en-US" sz="2800" dirty="0"/>
              <a:t>as the EU single Market, strengthened with Investment, Digital, Industry </a:t>
            </a:r>
            <a:r>
              <a:rPr lang="en-US" sz="2800" dirty="0" smtClean="0"/>
              <a:t>and</a:t>
            </a:r>
            <a:r>
              <a:rPr lang="sr-Latn-RS" sz="2800" dirty="0" smtClean="0"/>
              <a:t> </a:t>
            </a:r>
            <a:r>
              <a:rPr lang="en-US" sz="2800" dirty="0" smtClean="0"/>
              <a:t>Innovation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en-US" sz="2800" dirty="0"/>
              <a:t> </a:t>
            </a:r>
            <a:r>
              <a:rPr lang="sr-Latn-RS" sz="2800" dirty="0" smtClean="0"/>
              <a:t>R</a:t>
            </a:r>
            <a:r>
              <a:rPr lang="en-US" sz="2800" dirty="0" err="1" smtClean="0"/>
              <a:t>egional</a:t>
            </a:r>
            <a:r>
              <a:rPr lang="en-US" sz="2800" dirty="0" smtClean="0"/>
              <a:t> </a:t>
            </a:r>
            <a:r>
              <a:rPr lang="en-US" sz="2800" dirty="0"/>
              <a:t>Economic Area in the Western </a:t>
            </a:r>
            <a:r>
              <a:rPr lang="en-US" sz="2800" dirty="0" smtClean="0"/>
              <a:t>Balkans</a:t>
            </a:r>
            <a:r>
              <a:rPr lang="sr-Latn-RS" sz="2800" dirty="0" smtClean="0"/>
              <a:t>.</a:t>
            </a:r>
          </a:p>
          <a:p>
            <a:pPr marL="0" indent="0">
              <a:buNone/>
            </a:pPr>
            <a:endParaRPr lang="sr-Latn-RS" sz="2800" dirty="0" smtClean="0"/>
          </a:p>
          <a:p>
            <a:r>
              <a:rPr lang="en-US" sz="2800" dirty="0"/>
              <a:t>The Multi-annual Action Plan for a Regional Economic Area in the Western Balkans Six (MAP) </a:t>
            </a:r>
            <a:r>
              <a:rPr lang="en-US" sz="2800" dirty="0" smtClean="0"/>
              <a:t>adopted </a:t>
            </a:r>
            <a:r>
              <a:rPr lang="en-US" sz="2800" dirty="0"/>
              <a:t>on 12th July 2017 at the occasion of the Trieste Western Balkan Summit.</a:t>
            </a:r>
          </a:p>
        </p:txBody>
      </p:sp>
    </p:spTree>
    <p:extLst>
      <p:ext uri="{BB962C8B-B14F-4D97-AF65-F5344CB8AC3E}">
        <p14:creationId xmlns:p14="http://schemas.microsoft.com/office/powerpoint/2010/main" val="4028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regional </a:t>
            </a:r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1733062"/>
            <a:ext cx="11535508" cy="4525963"/>
          </a:xfrm>
        </p:spPr>
        <p:txBody>
          <a:bodyPr/>
          <a:lstStyle/>
          <a:p>
            <a:r>
              <a:rPr lang="en-US" sz="2800" dirty="0"/>
              <a:t>The MAP itself encompasses four sectors through the improvement of which the basis for the establishment of a regional economic space is planned to be achieved: trade, investments, mobility and the digital market</a:t>
            </a:r>
            <a:r>
              <a:rPr lang="en-US" sz="2800" dirty="0" smtClean="0"/>
              <a:t>.</a:t>
            </a:r>
            <a:endParaRPr lang="sr-Latn-RS" sz="2800" dirty="0" smtClean="0"/>
          </a:p>
          <a:p>
            <a:pPr marL="0" indent="0">
              <a:buNone/>
            </a:pPr>
            <a:endParaRPr lang="sr-Latn-R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initiative </a:t>
            </a:r>
            <a:r>
              <a:rPr lang="en-US" sz="2800" dirty="0" smtClean="0"/>
              <a:t>is designed </a:t>
            </a:r>
            <a:r>
              <a:rPr lang="en-US" sz="2800" dirty="0"/>
              <a:t>as </a:t>
            </a:r>
            <a:r>
              <a:rPr lang="en-US" sz="2800" dirty="0" smtClean="0"/>
              <a:t>a </a:t>
            </a:r>
            <a:r>
              <a:rPr lang="en-US" sz="2800" dirty="0"/>
              <a:t>process that unequivocally contributes to reviving the dynamics of integration by supporting the implementation of European rules and standards at the regional level</a:t>
            </a:r>
            <a:r>
              <a:rPr lang="en-US" sz="2800" dirty="0" smtClean="0"/>
              <a:t>.</a:t>
            </a:r>
            <a:endParaRPr 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24998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76" y="149592"/>
            <a:ext cx="10972800" cy="1143000"/>
          </a:xfrm>
        </p:spPr>
        <p:txBody>
          <a:bodyPr/>
          <a:lstStyle/>
          <a:p>
            <a:r>
              <a:rPr lang="sr-Latn-RS" dirty="0" smtClean="0"/>
              <a:t>R</a:t>
            </a:r>
            <a:r>
              <a:rPr lang="en-US" dirty="0" err="1" smtClean="0"/>
              <a:t>egional</a:t>
            </a:r>
            <a:r>
              <a:rPr lang="en-US" dirty="0" smtClean="0"/>
              <a:t> </a:t>
            </a:r>
            <a:r>
              <a:rPr lang="en-US" dirty="0"/>
              <a:t>assessment of the implementation of MAP REA measures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3" y="5759939"/>
            <a:ext cx="8970230" cy="515816"/>
          </a:xfrm>
        </p:spPr>
        <p:txBody>
          <a:bodyPr/>
          <a:lstStyle/>
          <a:p>
            <a:pPr marL="0" indent="0">
              <a:buNone/>
            </a:pPr>
            <a:r>
              <a:rPr lang="sr-Latn-RS" sz="2400" dirty="0" smtClean="0"/>
              <a:t>Source: </a:t>
            </a:r>
            <a:r>
              <a:rPr lang="en-US" sz="2400" dirty="0" smtClean="0"/>
              <a:t>Annual report on implementation of the </a:t>
            </a:r>
            <a:r>
              <a:rPr lang="en-US" sz="2000" dirty="0" smtClean="0"/>
              <a:t>Multi-annual Action Plan for a Regional Economic Area (Map Rea) In Western Balkans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574556"/>
            <a:ext cx="82962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62" y="102699"/>
            <a:ext cx="10972800" cy="1143000"/>
          </a:xfrm>
        </p:spPr>
        <p:txBody>
          <a:bodyPr/>
          <a:lstStyle/>
          <a:p>
            <a:r>
              <a:rPr lang="sr-Latn-RS" dirty="0" smtClean="0"/>
              <a:t>Further reading for </a:t>
            </a:r>
            <a:r>
              <a:rPr lang="sr-Latn-RS" dirty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67155"/>
            <a:ext cx="11785599" cy="4525963"/>
          </a:xfrm>
        </p:spPr>
        <p:txBody>
          <a:bodyPr/>
          <a:lstStyle/>
          <a:p>
            <a:r>
              <a:rPr lang="en-US" dirty="0"/>
              <a:t>Annual Report on Implementation of the Multi-Annual Action Plan for a Regional Economic Area in Western Balkans”,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www.rcc.int/docs/478/annual-report-on-implementation-of-the-multi-annual-action-plan-for-a-regional-economic-area-map-rea-in-western-balkans-wb</a:t>
            </a:r>
            <a:endParaRPr lang="sr-Latn-RS" dirty="0" smtClean="0"/>
          </a:p>
          <a:p>
            <a:r>
              <a:rPr lang="vi-VN" dirty="0" smtClean="0"/>
              <a:t>Bjelić</a:t>
            </a:r>
            <a:r>
              <a:rPr lang="vi-VN" dirty="0"/>
              <a:t>, </a:t>
            </a:r>
            <a:r>
              <a:rPr lang="vi-VN" dirty="0" smtClean="0"/>
              <a:t>P</a:t>
            </a:r>
            <a:r>
              <a:rPr lang="sr-Latn-RS" dirty="0" smtClean="0"/>
              <a:t>.</a:t>
            </a:r>
            <a:r>
              <a:rPr lang="vi-VN" dirty="0" smtClean="0"/>
              <a:t>, </a:t>
            </a:r>
            <a:r>
              <a:rPr lang="vi-VN" dirty="0"/>
              <a:t>Dragutinović, Mitrović, </a:t>
            </a:r>
            <a:r>
              <a:rPr lang="vi-VN" dirty="0" smtClean="0"/>
              <a:t>R</a:t>
            </a:r>
            <a:r>
              <a:rPr lang="sr-Latn-RS" dirty="0" smtClean="0"/>
              <a:t>.</a:t>
            </a:r>
            <a:r>
              <a:rPr lang="vi-VN" dirty="0" smtClean="0"/>
              <a:t> </a:t>
            </a:r>
            <a:r>
              <a:rPr lang="vi-VN" dirty="0"/>
              <a:t>(</a:t>
            </a:r>
            <a:r>
              <a:rPr lang="vi-VN" dirty="0" smtClean="0"/>
              <a:t>2018)</a:t>
            </a:r>
            <a:r>
              <a:rPr lang="sr-Latn-RS" dirty="0" smtClean="0"/>
              <a:t>. </a:t>
            </a:r>
            <a:r>
              <a:rPr lang="vi-VN" dirty="0" smtClean="0"/>
              <a:t>Unapređenje </a:t>
            </a:r>
            <a:r>
              <a:rPr lang="vi-VN" dirty="0"/>
              <a:t>pozicije Srbije u okviru CEFTA 2006, </a:t>
            </a:r>
            <a:r>
              <a:rPr lang="vi-VN" dirty="0" smtClean="0"/>
              <a:t>FREN </a:t>
            </a:r>
            <a:r>
              <a:rPr lang="vi-VN" dirty="0"/>
              <a:t>– Fondacija za razvoj ekonomske </a:t>
            </a:r>
            <a:r>
              <a:rPr lang="vi-VN" dirty="0" smtClean="0"/>
              <a:t>nauke</a:t>
            </a:r>
            <a:r>
              <a:rPr lang="sr-Latn-RS" dirty="0" smtClean="0"/>
              <a:t>, </a:t>
            </a:r>
            <a:r>
              <a:rPr lang="vi-VN" dirty="0" smtClean="0"/>
              <a:t>Beograd</a:t>
            </a:r>
            <a:r>
              <a:rPr lang="sr-Latn-RS" dirty="0" smtClean="0"/>
              <a:t>.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531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646" y="1248508"/>
            <a:ext cx="11754339" cy="4644292"/>
          </a:xfrm>
        </p:spPr>
        <p:txBody>
          <a:bodyPr/>
          <a:lstStyle/>
          <a:p>
            <a:r>
              <a:rPr lang="en-US" dirty="0" err="1"/>
              <a:t>Medović</a:t>
            </a:r>
            <a:r>
              <a:rPr lang="en-US" dirty="0"/>
              <a:t>, V., </a:t>
            </a:r>
            <a:r>
              <a:rPr lang="en-US" dirty="0" err="1"/>
              <a:t>Vapa-Tankosić</a:t>
            </a:r>
            <a:r>
              <a:rPr lang="en-US" dirty="0"/>
              <a:t>, J. (2017). </a:t>
            </a:r>
            <a:r>
              <a:rPr lang="en-US" dirty="0" err="1"/>
              <a:t>Izazovi</a:t>
            </a:r>
            <a:r>
              <a:rPr lang="en-US" dirty="0"/>
              <a:t> u </a:t>
            </a:r>
            <a:r>
              <a:rPr lang="en-US" dirty="0" err="1"/>
              <a:t>primeni</a:t>
            </a:r>
            <a:r>
              <a:rPr lang="en-US" dirty="0"/>
              <a:t> </a:t>
            </a:r>
            <a:r>
              <a:rPr lang="en-US" dirty="0" err="1"/>
              <a:t>Sporazuma</a:t>
            </a:r>
            <a:r>
              <a:rPr lang="en-US" dirty="0"/>
              <a:t> o </a:t>
            </a:r>
            <a:r>
              <a:rPr lang="en-US" dirty="0" err="1"/>
              <a:t>stabilizaciji</a:t>
            </a:r>
            <a:r>
              <a:rPr lang="en-US" dirty="0"/>
              <a:t> i </a:t>
            </a:r>
            <a:r>
              <a:rPr lang="en-US" dirty="0" err="1"/>
              <a:t>pridruživanju</a:t>
            </a:r>
            <a:r>
              <a:rPr lang="en-US" dirty="0"/>
              <a:t> i </a:t>
            </a:r>
            <a:r>
              <a:rPr lang="en-US" dirty="0" err="1"/>
              <a:t>pravnih</a:t>
            </a:r>
            <a:r>
              <a:rPr lang="en-US" dirty="0"/>
              <a:t> </a:t>
            </a:r>
            <a:r>
              <a:rPr lang="en-US" dirty="0" err="1"/>
              <a:t>tekovina</a:t>
            </a:r>
            <a:r>
              <a:rPr lang="en-US" dirty="0"/>
              <a:t> </a:t>
            </a:r>
            <a:r>
              <a:rPr lang="en-US" dirty="0" err="1"/>
              <a:t>Evropske</a:t>
            </a:r>
            <a:r>
              <a:rPr lang="en-US" dirty="0"/>
              <a:t> </a:t>
            </a:r>
            <a:r>
              <a:rPr lang="en-US" dirty="0" err="1"/>
              <a:t>unije</a:t>
            </a:r>
            <a:r>
              <a:rPr lang="en-US" dirty="0"/>
              <a:t>, </a:t>
            </a:r>
            <a:r>
              <a:rPr lang="en-US" dirty="0" err="1"/>
              <a:t>Fakultet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ekonomiju</a:t>
            </a:r>
            <a:r>
              <a:rPr lang="en-US" dirty="0"/>
              <a:t> i </a:t>
            </a:r>
            <a:r>
              <a:rPr lang="en-US" dirty="0" err="1"/>
              <a:t>inženjerski</a:t>
            </a:r>
            <a:r>
              <a:rPr lang="en-US" dirty="0"/>
              <a:t> </a:t>
            </a:r>
            <a:r>
              <a:rPr lang="en-US" dirty="0" err="1" smtClean="0"/>
              <a:t>menadžment</a:t>
            </a:r>
            <a:r>
              <a:rPr lang="sr-Latn-RS" dirty="0" smtClean="0"/>
              <a:t>, Novi Sad. </a:t>
            </a:r>
            <a:r>
              <a:rPr lang="en-US" dirty="0" smtClean="0"/>
              <a:t> </a:t>
            </a:r>
            <a:r>
              <a:rPr lang="en-US" dirty="0"/>
              <a:t>ISBN </a:t>
            </a:r>
            <a:r>
              <a:rPr lang="en-US" dirty="0" smtClean="0"/>
              <a:t>978-86-87619-90-6</a:t>
            </a:r>
            <a:r>
              <a:rPr lang="sr-Latn-RS" dirty="0" smtClean="0"/>
              <a:t>.</a:t>
            </a:r>
          </a:p>
          <a:p>
            <a:r>
              <a:rPr lang="en-US" dirty="0" err="1"/>
              <a:t>Medjak</a:t>
            </a:r>
            <a:r>
              <a:rPr lang="en-US" dirty="0"/>
              <a:t>, V. (ed.). (2018). Effects of </a:t>
            </a:r>
            <a:r>
              <a:rPr lang="en-US" dirty="0" err="1"/>
              <a:t>Stabilisation</a:t>
            </a:r>
            <a:r>
              <a:rPr lang="en-US" dirty="0"/>
              <a:t> and Association Agreements </a:t>
            </a:r>
            <a:r>
              <a:rPr lang="en-US" dirty="0" smtClean="0"/>
              <a:t>and</a:t>
            </a:r>
            <a:r>
              <a:rPr lang="sr-Latn-RS" dirty="0" smtClean="0"/>
              <a:t> </a:t>
            </a:r>
            <a:r>
              <a:rPr lang="en-US" dirty="0" smtClean="0"/>
              <a:t>CEFTA2006 </a:t>
            </a:r>
            <a:r>
              <a:rPr lang="en-US" dirty="0"/>
              <a:t>on WB6 European </a:t>
            </a:r>
            <a:r>
              <a:rPr lang="en-US" dirty="0" err="1" smtClean="0"/>
              <a:t>Integrationand</a:t>
            </a:r>
            <a:r>
              <a:rPr lang="en-US" dirty="0" smtClean="0"/>
              <a:t> </a:t>
            </a:r>
            <a:r>
              <a:rPr lang="en-US" dirty="0"/>
              <a:t>Regional Cooperation: </a:t>
            </a:r>
            <a:r>
              <a:rPr lang="en-US" dirty="0" smtClean="0"/>
              <a:t>Achievements</a:t>
            </a:r>
            <a:r>
              <a:rPr lang="sr-Latn-R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Ways Forward. </a:t>
            </a:r>
            <a:r>
              <a:rPr lang="en-US" dirty="0" smtClean="0"/>
              <a:t>European </a:t>
            </a:r>
            <a:r>
              <a:rPr lang="en-US" dirty="0"/>
              <a:t>Movement in </a:t>
            </a:r>
            <a:r>
              <a:rPr lang="en-US" dirty="0" smtClean="0"/>
              <a:t>Serbia</a:t>
            </a:r>
            <a:r>
              <a:rPr lang="sr-Latn-RS" dirty="0" smtClean="0"/>
              <a:t>, </a:t>
            </a:r>
            <a:r>
              <a:rPr lang="en-US" smtClean="0"/>
              <a:t>Belgrade</a:t>
            </a:r>
            <a:r>
              <a:rPr lang="sr-Latn-RS" smtClean="0"/>
              <a:t>. </a:t>
            </a:r>
            <a:endParaRPr lang="sr-Latn-RS" dirty="0" smtClean="0"/>
          </a:p>
          <a:p>
            <a:r>
              <a:rPr lang="it-IT" dirty="0"/>
              <a:t>European Commission, Serbia 2019 Report, 2019, https://</a:t>
            </a:r>
            <a:r>
              <a:rPr lang="it-IT" dirty="0" smtClean="0"/>
              <a:t>ec.europa.eu/neighbourhood-enlargement/sites/near/files/20190529-serbia-report.pdf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6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594</TotalTime>
  <Words>472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Stream</vt:lpstr>
      <vt:lpstr>PowerPoint Presentation</vt:lpstr>
      <vt:lpstr>New regional initiatives</vt:lpstr>
      <vt:lpstr>New regional initiatives </vt:lpstr>
      <vt:lpstr>New regional initiatives</vt:lpstr>
      <vt:lpstr>Regional assessment of the implementation of MAP REA measures</vt:lpstr>
      <vt:lpstr>Further reading for discussion</vt:lpstr>
      <vt:lpstr>Further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Jelena</cp:lastModifiedBy>
  <cp:revision>42</cp:revision>
  <dcterms:created xsi:type="dcterms:W3CDTF">2020-11-18T09:53:25Z</dcterms:created>
  <dcterms:modified xsi:type="dcterms:W3CDTF">2021-01-27T14:56:31Z</dcterms:modified>
</cp:coreProperties>
</file>