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79" r:id="rId4"/>
    <p:sldId id="276" r:id="rId5"/>
    <p:sldId id="275" r:id="rId6"/>
    <p:sldId id="274" r:id="rId7"/>
    <p:sldId id="278" r:id="rId8"/>
    <p:sldId id="268" r:id="rId9"/>
    <p:sldId id="269"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3354765"/>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sr-Latn-RS" sz="2400" b="1" dirty="0">
                <a:solidFill>
                  <a:schemeClr val="bg2"/>
                </a:solidFill>
                <a:latin typeface="Arial" charset="0"/>
              </a:rPr>
              <a:t> </a:t>
            </a:r>
            <a:r>
              <a:rPr lang="sr-Latn-RS" sz="2400" b="1" dirty="0" smtClean="0">
                <a:solidFill>
                  <a:schemeClr val="bg2"/>
                </a:solidFill>
                <a:latin typeface="Arial" charset="0"/>
              </a:rPr>
              <a:t> </a:t>
            </a:r>
            <a:r>
              <a:rPr lang="en-US" sz="2400" b="1" dirty="0" smtClean="0">
                <a:solidFill>
                  <a:schemeClr val="bg2"/>
                </a:solidFill>
                <a:latin typeface="Arial" charset="0"/>
              </a:rPr>
              <a:t>Effects </a:t>
            </a:r>
            <a:r>
              <a:rPr lang="en-US" sz="2400" b="1" dirty="0">
                <a:solidFill>
                  <a:schemeClr val="bg2"/>
                </a:solidFill>
                <a:latin typeface="Arial" charset="0"/>
              </a:rPr>
              <a:t>of Western Balkans Regional Economic Integration in the context of European integration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578338" y="563807"/>
            <a:ext cx="10902462" cy="944562"/>
          </a:xfrm>
        </p:spPr>
        <p:txBody>
          <a:bodyPr/>
          <a:lstStyle/>
          <a:p>
            <a:pPr eaLnBrk="1" hangingPunct="1">
              <a:defRPr/>
            </a:pPr>
            <a:r>
              <a:rPr lang="en-US" sz="4000" dirty="0" smtClean="0"/>
              <a:t>Effects </a:t>
            </a:r>
            <a:r>
              <a:rPr lang="en-US" sz="4000" dirty="0"/>
              <a:t>of Western Balkans Regional Economic Integration in the context of European integration </a:t>
            </a:r>
          </a:p>
        </p:txBody>
      </p:sp>
      <p:sp>
        <p:nvSpPr>
          <p:cNvPr id="15363" name="Rectangle 3"/>
          <p:cNvSpPr>
            <a:spLocks noGrp="1" noChangeArrowheads="1"/>
          </p:cNvSpPr>
          <p:nvPr>
            <p:ph type="body" idx="1"/>
          </p:nvPr>
        </p:nvSpPr>
        <p:spPr>
          <a:xfrm>
            <a:off x="328246" y="2172677"/>
            <a:ext cx="11965354" cy="4087446"/>
          </a:xfrm>
        </p:spPr>
        <p:txBody>
          <a:bodyPr/>
          <a:lstStyle/>
          <a:p>
            <a:pPr eaLnBrk="1" hangingPunct="1">
              <a:lnSpc>
                <a:spcPct val="90000"/>
              </a:lnSpc>
              <a:defRPr/>
            </a:pPr>
            <a:r>
              <a:rPr lang="en-US" sz="2800" dirty="0"/>
              <a:t>Integration with the European Union </a:t>
            </a:r>
            <a:r>
              <a:rPr lang="sr-Latn-RS" sz="2800" dirty="0" smtClean="0"/>
              <a:t>is </a:t>
            </a:r>
            <a:r>
              <a:rPr lang="en-US" sz="2800" dirty="0" smtClean="0"/>
              <a:t>an </a:t>
            </a:r>
            <a:r>
              <a:rPr lang="en-US" sz="2800" dirty="0"/>
              <a:t>important driver of economic, political </a:t>
            </a:r>
            <a:r>
              <a:rPr lang="en-US" sz="2800" dirty="0" smtClean="0"/>
              <a:t>and</a:t>
            </a:r>
            <a:r>
              <a:rPr lang="sr-Latn-RS" sz="2800" dirty="0" smtClean="0"/>
              <a:t> </a:t>
            </a:r>
            <a:r>
              <a:rPr lang="en-US" sz="2800" dirty="0" smtClean="0"/>
              <a:t>social </a:t>
            </a:r>
            <a:r>
              <a:rPr lang="en-US" sz="2800" dirty="0"/>
              <a:t>transformation in the Western </a:t>
            </a:r>
            <a:r>
              <a:rPr lang="en-US" sz="2800" dirty="0" smtClean="0"/>
              <a:t>Balkan</a:t>
            </a:r>
            <a:r>
              <a:rPr lang="sr-Latn-RS" sz="2800" dirty="0" smtClean="0"/>
              <a:t>.</a:t>
            </a:r>
          </a:p>
          <a:p>
            <a:pPr marL="0" indent="0" eaLnBrk="1" hangingPunct="1">
              <a:lnSpc>
                <a:spcPct val="90000"/>
              </a:lnSpc>
              <a:buNone/>
              <a:defRPr/>
            </a:pPr>
            <a:endParaRPr lang="sr-Latn-RS" sz="2800" dirty="0" smtClean="0"/>
          </a:p>
          <a:p>
            <a:pPr eaLnBrk="1" hangingPunct="1">
              <a:lnSpc>
                <a:spcPct val="90000"/>
              </a:lnSpc>
              <a:defRPr/>
            </a:pPr>
            <a:r>
              <a:rPr lang="sr-Latn-RS" sz="2800" dirty="0" smtClean="0"/>
              <a:t>E</a:t>
            </a:r>
            <a:r>
              <a:rPr lang="en-US" sz="2800" dirty="0" err="1" smtClean="0"/>
              <a:t>mpirical</a:t>
            </a:r>
            <a:r>
              <a:rPr lang="en-US" sz="2800" dirty="0" smtClean="0"/>
              <a:t> </a:t>
            </a:r>
            <a:r>
              <a:rPr lang="en-US" sz="2800" dirty="0"/>
              <a:t>evidence showing a strong link between EU-related structural </a:t>
            </a:r>
            <a:r>
              <a:rPr lang="en-US" sz="2800" dirty="0" smtClean="0"/>
              <a:t>reforms</a:t>
            </a:r>
            <a:r>
              <a:rPr lang="sr-Latn-RS" sz="2800" dirty="0" smtClean="0"/>
              <a:t> </a:t>
            </a:r>
            <a:r>
              <a:rPr lang="en-US" sz="2800" dirty="0" smtClean="0"/>
              <a:t>(towards </a:t>
            </a:r>
            <a:r>
              <a:rPr lang="en-US" sz="2800" dirty="0"/>
              <a:t>the Copenhagen Criteria) and economic </a:t>
            </a:r>
            <a:r>
              <a:rPr lang="en-US" sz="2800" dirty="0" smtClean="0"/>
              <a:t>growth</a:t>
            </a:r>
            <a:r>
              <a:rPr lang="sr-Latn-RS" sz="2800" dirty="0"/>
              <a:t> (Besimi &amp; </a:t>
            </a:r>
            <a:r>
              <a:rPr lang="sr-Latn-RS" sz="2800" dirty="0" smtClean="0"/>
              <a:t>Monastiriotis</a:t>
            </a:r>
            <a:r>
              <a:rPr lang="sr-Latn-RS" sz="2800" dirty="0"/>
              <a:t>, </a:t>
            </a:r>
            <a:r>
              <a:rPr lang="sr-Latn-RS" sz="2800" dirty="0" smtClean="0"/>
              <a:t>2019).</a:t>
            </a:r>
          </a:p>
          <a:p>
            <a:pPr eaLnBrk="1" hangingPunct="1">
              <a:lnSpc>
                <a:spcPct val="90000"/>
              </a:lnSpc>
              <a:defRPr/>
            </a:pPr>
            <a:endParaRPr lang="sr-Latn-RS" sz="2800" dirty="0" smtClean="0"/>
          </a:p>
          <a:p>
            <a:pPr eaLnBrk="1" hangingPunct="1">
              <a:lnSpc>
                <a:spcPct val="90000"/>
              </a:lnSpc>
              <a:defRPr/>
            </a:pPr>
            <a:r>
              <a:rPr lang="sr-Latn-RS" sz="2800" dirty="0" smtClean="0"/>
              <a:t>Learn from the experience of 2004 enlargement, 2008 and 2013.</a:t>
            </a:r>
          </a:p>
          <a:p>
            <a:pPr marL="0" indent="0" eaLnBrk="1" hangingPunct="1">
              <a:lnSpc>
                <a:spcPct val="90000"/>
              </a:lnSpc>
              <a:buNone/>
              <a:defRPr/>
            </a:pPr>
            <a:endParaRPr lang="sr-Latn-RS" sz="2800" dirty="0" smtClean="0"/>
          </a:p>
          <a:p>
            <a:pPr eaLnBrk="1" hangingPunct="1">
              <a:lnSpc>
                <a:spcPct val="90000"/>
              </a:lnSpc>
              <a:defRPr/>
            </a:pPr>
            <a:r>
              <a:rPr lang="sr-Latn-RS" sz="2800" dirty="0" smtClean="0"/>
              <a:t>The transition to market economy</a:t>
            </a:r>
            <a:r>
              <a:rPr lang="sr-Latn-RS" sz="2800" dirty="0"/>
              <a:t> </a:t>
            </a:r>
            <a:r>
              <a:rPr lang="sr-Latn-RS" sz="2800" dirty="0" smtClean="0"/>
              <a:t>&amp; structural reforms.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69" y="516915"/>
            <a:ext cx="10972800" cy="1143000"/>
          </a:xfrm>
        </p:spPr>
        <p:txBody>
          <a:bodyPr/>
          <a:lstStyle/>
          <a:p>
            <a:r>
              <a:rPr lang="en-US" dirty="0"/>
              <a:t>Effects of Western Balkans Regional Economic Integration in the context of European integration </a:t>
            </a:r>
          </a:p>
        </p:txBody>
      </p:sp>
      <p:sp>
        <p:nvSpPr>
          <p:cNvPr id="3" name="Content Placeholder 2"/>
          <p:cNvSpPr>
            <a:spLocks noGrp="1"/>
          </p:cNvSpPr>
          <p:nvPr>
            <p:ph idx="1"/>
          </p:nvPr>
        </p:nvSpPr>
        <p:spPr>
          <a:xfrm>
            <a:off x="226646" y="2243015"/>
            <a:ext cx="11363569" cy="4414594"/>
          </a:xfrm>
        </p:spPr>
        <p:txBody>
          <a:bodyPr/>
          <a:lstStyle/>
          <a:p>
            <a:r>
              <a:rPr lang="sr-Latn-RS" sz="2800" dirty="0" smtClean="0"/>
              <a:t>„While the region  </a:t>
            </a:r>
            <a:r>
              <a:rPr lang="en-US" sz="2800" dirty="0" smtClean="0"/>
              <a:t>has </a:t>
            </a:r>
            <a:r>
              <a:rPr lang="en-US" sz="2800" dirty="0"/>
              <a:t>achieved substantial </a:t>
            </a:r>
            <a:r>
              <a:rPr lang="en-US" sz="2800" dirty="0" smtClean="0"/>
              <a:t>progress</a:t>
            </a:r>
            <a:r>
              <a:rPr lang="sr-Latn-RS" sz="2800" dirty="0" smtClean="0"/>
              <a:t> </a:t>
            </a:r>
            <a:r>
              <a:rPr lang="en-US" sz="2800" dirty="0" smtClean="0"/>
              <a:t>on </a:t>
            </a:r>
            <a:r>
              <a:rPr lang="en-US" sz="2800" dirty="0"/>
              <a:t>price liberalization, trade, </a:t>
            </a:r>
            <a:r>
              <a:rPr lang="en-US" sz="2800" dirty="0" smtClean="0"/>
              <a:t>foreign</a:t>
            </a:r>
            <a:r>
              <a:rPr lang="sr-Latn-RS" sz="2800" dirty="0" smtClean="0"/>
              <a:t> </a:t>
            </a:r>
            <a:r>
              <a:rPr lang="en-US" sz="2800" dirty="0" smtClean="0"/>
              <a:t>exchange </a:t>
            </a:r>
            <a:r>
              <a:rPr lang="en-US" sz="2800" dirty="0"/>
              <a:t>management, and small </a:t>
            </a:r>
            <a:r>
              <a:rPr lang="en-US" sz="2800" dirty="0" smtClean="0"/>
              <a:t>scale</a:t>
            </a:r>
            <a:r>
              <a:rPr lang="sr-Latn-RS" sz="2800" dirty="0" smtClean="0"/>
              <a:t> </a:t>
            </a:r>
            <a:r>
              <a:rPr lang="en-US" sz="2800" dirty="0" smtClean="0"/>
              <a:t>privatization</a:t>
            </a:r>
            <a:r>
              <a:rPr lang="en-US" sz="2800" dirty="0"/>
              <a:t>, structural transformation </a:t>
            </a:r>
            <a:r>
              <a:rPr lang="en-US" sz="2800" dirty="0" smtClean="0"/>
              <a:t>lags</a:t>
            </a:r>
            <a:r>
              <a:rPr lang="sr-Latn-RS" sz="2800" dirty="0" smtClean="0"/>
              <a:t> </a:t>
            </a:r>
            <a:r>
              <a:rPr lang="en-US" sz="2800" dirty="0" smtClean="0"/>
              <a:t>behind </a:t>
            </a:r>
            <a:r>
              <a:rPr lang="en-US" sz="2800" dirty="0"/>
              <a:t>other small transition economies </a:t>
            </a:r>
            <a:r>
              <a:rPr lang="en-US" sz="2800" dirty="0" smtClean="0"/>
              <a:t>in</a:t>
            </a:r>
            <a:r>
              <a:rPr lang="sr-Latn-RS" sz="2800" dirty="0" smtClean="0"/>
              <a:t> </a:t>
            </a:r>
            <a:r>
              <a:rPr lang="en-US" sz="2800" dirty="0" smtClean="0"/>
              <a:t>Europe </a:t>
            </a:r>
            <a:r>
              <a:rPr lang="sr-Latn-RS" sz="2800" dirty="0"/>
              <a:t>„ (World </a:t>
            </a:r>
            <a:r>
              <a:rPr lang="sr-Latn-RS" sz="2800" dirty="0" smtClean="0"/>
              <a:t>Bank, 2017b, p.3).</a:t>
            </a:r>
          </a:p>
          <a:p>
            <a:endParaRPr lang="sr-Latn-RS" sz="2800" dirty="0" smtClean="0"/>
          </a:p>
          <a:p>
            <a:r>
              <a:rPr lang="en-US" sz="2800" dirty="0" smtClean="0"/>
              <a:t>high </a:t>
            </a:r>
            <a:r>
              <a:rPr lang="en-US" sz="2800" dirty="0"/>
              <a:t>underutilization of factors of production (capital and labor), low productivity and consumption as the dominant driver of economic growth. </a:t>
            </a:r>
            <a:endParaRPr lang="sr-Latn-RS" sz="2800" dirty="0" smtClean="0"/>
          </a:p>
          <a:p>
            <a:endParaRPr lang="en-US" sz="2800" dirty="0"/>
          </a:p>
          <a:p>
            <a:r>
              <a:rPr lang="sr-Latn-RS" sz="2800" dirty="0" smtClean="0"/>
              <a:t>m</a:t>
            </a:r>
            <a:r>
              <a:rPr lang="en-US" sz="2800" dirty="0" err="1" smtClean="0"/>
              <a:t>acroeconomic</a:t>
            </a:r>
            <a:r>
              <a:rPr lang="en-US" sz="2800" dirty="0" smtClean="0"/>
              <a:t> </a:t>
            </a:r>
            <a:r>
              <a:rPr lang="en-US" sz="2800" dirty="0"/>
              <a:t>risks due to unfinished </a:t>
            </a:r>
            <a:r>
              <a:rPr lang="en-US" sz="2800" dirty="0" smtClean="0"/>
              <a:t>reforms</a:t>
            </a:r>
            <a:r>
              <a:rPr lang="sr-Latn-RS" sz="2800" dirty="0" smtClean="0"/>
              <a:t>.</a:t>
            </a:r>
            <a:endParaRPr lang="en-US" sz="2800" dirty="0"/>
          </a:p>
        </p:txBody>
      </p:sp>
    </p:spTree>
    <p:extLst>
      <p:ext uri="{BB962C8B-B14F-4D97-AF65-F5344CB8AC3E}">
        <p14:creationId xmlns:p14="http://schemas.microsoft.com/office/powerpoint/2010/main" val="1446693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509100"/>
            <a:ext cx="10972800" cy="1143000"/>
          </a:xfrm>
        </p:spPr>
        <p:txBody>
          <a:bodyPr/>
          <a:lstStyle/>
          <a:p>
            <a:r>
              <a:rPr lang="en-US" dirty="0"/>
              <a:t>Effects of Western Balkans Regional Economic Integration in the context of European integration </a:t>
            </a:r>
          </a:p>
        </p:txBody>
      </p:sp>
      <p:sp>
        <p:nvSpPr>
          <p:cNvPr id="3" name="Content Placeholder 2"/>
          <p:cNvSpPr>
            <a:spLocks noGrp="1"/>
          </p:cNvSpPr>
          <p:nvPr>
            <p:ph idx="1"/>
          </p:nvPr>
        </p:nvSpPr>
        <p:spPr>
          <a:xfrm>
            <a:off x="296985" y="2446215"/>
            <a:ext cx="11551138" cy="4625610"/>
          </a:xfrm>
        </p:spPr>
        <p:txBody>
          <a:bodyPr/>
          <a:lstStyle/>
          <a:p>
            <a:r>
              <a:rPr lang="en-US" sz="2800" dirty="0"/>
              <a:t>Real changes </a:t>
            </a:r>
            <a:r>
              <a:rPr lang="sr-Latn-RS" sz="2800" dirty="0" smtClean="0"/>
              <a:t>and economic effects </a:t>
            </a:r>
            <a:r>
              <a:rPr lang="en-US" sz="2800" dirty="0" smtClean="0"/>
              <a:t>can </a:t>
            </a:r>
            <a:r>
              <a:rPr lang="en-US" sz="2800" dirty="0"/>
              <a:t>be expected after the full economic integration of the </a:t>
            </a:r>
            <a:r>
              <a:rPr lang="sr-Latn-RS" sz="2800" dirty="0" smtClean="0"/>
              <a:t>WB</a:t>
            </a:r>
            <a:r>
              <a:rPr lang="en-US" sz="2800" dirty="0" smtClean="0"/>
              <a:t> </a:t>
            </a:r>
            <a:r>
              <a:rPr lang="en-US" sz="2800" dirty="0"/>
              <a:t>economy in the EU and its full economic convergence towards </a:t>
            </a:r>
            <a:r>
              <a:rPr lang="sr-Latn-RS" sz="2800" dirty="0" smtClean="0"/>
              <a:t>EU </a:t>
            </a:r>
            <a:r>
              <a:rPr lang="en-US" sz="2800" dirty="0" smtClean="0"/>
              <a:t>markets </a:t>
            </a:r>
            <a:r>
              <a:rPr lang="sr-Latn-RS" sz="2800" dirty="0" smtClean="0"/>
              <a:t>(</a:t>
            </a:r>
            <a:r>
              <a:rPr lang="en-US" sz="2800" dirty="0" smtClean="0"/>
              <a:t>this </a:t>
            </a:r>
            <a:r>
              <a:rPr lang="en-US" sz="2800" dirty="0"/>
              <a:t>will take </a:t>
            </a:r>
            <a:r>
              <a:rPr lang="en-US" sz="2800" dirty="0" smtClean="0"/>
              <a:t>several </a:t>
            </a:r>
            <a:r>
              <a:rPr lang="en-US" sz="2800" dirty="0"/>
              <a:t>years</a:t>
            </a:r>
            <a:r>
              <a:rPr lang="en-US" sz="2800" dirty="0" smtClean="0"/>
              <a:t>)</a:t>
            </a:r>
            <a:r>
              <a:rPr lang="sr-Latn-RS" sz="2800" dirty="0" smtClean="0"/>
              <a:t>.</a:t>
            </a:r>
          </a:p>
          <a:p>
            <a:endParaRPr lang="sr-Latn-RS" sz="2800" dirty="0" smtClean="0"/>
          </a:p>
          <a:p>
            <a:r>
              <a:rPr lang="en-US" sz="2800" dirty="0" smtClean="0"/>
              <a:t>changes </a:t>
            </a:r>
            <a:r>
              <a:rPr lang="en-US" sz="2800" dirty="0"/>
              <a:t>in the customs regime </a:t>
            </a:r>
            <a:endParaRPr lang="sr-Latn-RS" sz="2800" dirty="0" smtClean="0"/>
          </a:p>
          <a:p>
            <a:r>
              <a:rPr lang="en-US" sz="2800" dirty="0" smtClean="0"/>
              <a:t>institutional </a:t>
            </a:r>
            <a:r>
              <a:rPr lang="en-US" sz="2800" dirty="0" smtClean="0"/>
              <a:t>changes</a:t>
            </a:r>
            <a:endParaRPr lang="sr-Latn-RS" sz="2800" dirty="0" smtClean="0"/>
          </a:p>
          <a:p>
            <a:r>
              <a:rPr lang="sr-Latn-RS" sz="2800" dirty="0"/>
              <a:t>a</a:t>
            </a:r>
            <a:r>
              <a:rPr lang="en-US" sz="2800" dirty="0" err="1" smtClean="0"/>
              <a:t>ccess</a:t>
            </a:r>
            <a:r>
              <a:rPr lang="en-US" sz="2800" dirty="0" smtClean="0"/>
              <a:t> </a:t>
            </a:r>
            <a:r>
              <a:rPr lang="en-US" sz="2800" dirty="0"/>
              <a:t>to EU structural </a:t>
            </a:r>
            <a:r>
              <a:rPr lang="en-US" sz="2800" dirty="0" smtClean="0"/>
              <a:t>funds</a:t>
            </a:r>
            <a:endParaRPr lang="sr-Latn-RS" sz="2800" dirty="0" smtClean="0"/>
          </a:p>
          <a:p>
            <a:endParaRPr lang="sr-Latn-RS" dirty="0" smtClean="0"/>
          </a:p>
          <a:p>
            <a:endParaRPr lang="en-US" dirty="0"/>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94" y="532546"/>
            <a:ext cx="10972800" cy="1143000"/>
          </a:xfrm>
        </p:spPr>
        <p:txBody>
          <a:bodyPr/>
          <a:lstStyle/>
          <a:p>
            <a:r>
              <a:rPr lang="en-US" dirty="0"/>
              <a:t>Effects of Western Balkans Regional Economic Integration in the context of European integration </a:t>
            </a:r>
          </a:p>
        </p:txBody>
      </p:sp>
      <p:sp>
        <p:nvSpPr>
          <p:cNvPr id="3" name="Content Placeholder 2"/>
          <p:cNvSpPr>
            <a:spLocks noGrp="1"/>
          </p:cNvSpPr>
          <p:nvPr>
            <p:ph idx="1"/>
          </p:nvPr>
        </p:nvSpPr>
        <p:spPr>
          <a:xfrm>
            <a:off x="203200" y="2188308"/>
            <a:ext cx="11730892" cy="4031639"/>
          </a:xfrm>
        </p:spPr>
        <p:txBody>
          <a:bodyPr/>
          <a:lstStyle/>
          <a:p>
            <a:r>
              <a:rPr lang="en-US" sz="2800" dirty="0" smtClean="0"/>
              <a:t>current </a:t>
            </a:r>
            <a:r>
              <a:rPr lang="en-US" sz="2800" dirty="0"/>
              <a:t>forms of economic integration under the auspices of the CEFTA agreement provide a solid basis for further progress of the region in terms of attracting </a:t>
            </a:r>
            <a:r>
              <a:rPr lang="en-US" sz="2800" dirty="0" smtClean="0"/>
              <a:t>investments</a:t>
            </a:r>
            <a:r>
              <a:rPr lang="sr-Latn-RS" sz="2800" dirty="0" smtClean="0"/>
              <a:t>.</a:t>
            </a:r>
          </a:p>
          <a:p>
            <a:endParaRPr lang="sr-Latn-RS" sz="2800" dirty="0"/>
          </a:p>
          <a:p>
            <a:r>
              <a:rPr lang="en-US" sz="2800" dirty="0" smtClean="0"/>
              <a:t>different </a:t>
            </a:r>
            <a:r>
              <a:rPr lang="en-US" sz="2800" dirty="0"/>
              <a:t>progress of countries in the EU integration process adversely affects the harmonization of economic priorities and reforms between the countries of the region. </a:t>
            </a:r>
            <a:endParaRPr lang="sr-Latn-RS" sz="2800" dirty="0" smtClean="0"/>
          </a:p>
          <a:p>
            <a:endParaRPr lang="sr-Latn-RS" sz="2800" dirty="0" smtClean="0"/>
          </a:p>
          <a:p>
            <a:r>
              <a:rPr lang="sr-Latn-RS" sz="2800" dirty="0"/>
              <a:t>t</a:t>
            </a:r>
            <a:r>
              <a:rPr lang="en-US" sz="2800" dirty="0" smtClean="0"/>
              <a:t>his </a:t>
            </a:r>
            <a:r>
              <a:rPr lang="en-US" sz="2800" dirty="0"/>
              <a:t>is not </a:t>
            </a:r>
            <a:r>
              <a:rPr lang="sr-Latn-RS" sz="2800" dirty="0" smtClean="0"/>
              <a:t>aided </a:t>
            </a:r>
            <a:r>
              <a:rPr lang="en-US" sz="2800" dirty="0" smtClean="0"/>
              <a:t>by the non-tariff </a:t>
            </a:r>
            <a:r>
              <a:rPr lang="en-US" sz="2800" dirty="0"/>
              <a:t>barriers that </a:t>
            </a:r>
            <a:r>
              <a:rPr lang="sr-Latn-RS" sz="2800" dirty="0" smtClean="0"/>
              <a:t>WB </a:t>
            </a:r>
            <a:r>
              <a:rPr lang="en-US" sz="2800" dirty="0" smtClean="0"/>
              <a:t>countries </a:t>
            </a:r>
            <a:r>
              <a:rPr lang="en-US" sz="2800" dirty="0"/>
              <a:t>impose on each other in various ways.</a:t>
            </a:r>
          </a:p>
          <a:p>
            <a:endParaRPr lang="en-US" dirty="0"/>
          </a:p>
          <a:p>
            <a:endParaRPr lang="en-US" dirty="0"/>
          </a:p>
        </p:txBody>
      </p:sp>
    </p:spTree>
    <p:extLst>
      <p:ext uri="{BB962C8B-B14F-4D97-AF65-F5344CB8AC3E}">
        <p14:creationId xmlns:p14="http://schemas.microsoft.com/office/powerpoint/2010/main" val="193828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23" y="626330"/>
            <a:ext cx="10972800" cy="1143000"/>
          </a:xfrm>
        </p:spPr>
        <p:txBody>
          <a:bodyPr/>
          <a:lstStyle/>
          <a:p>
            <a:r>
              <a:rPr lang="en-US" dirty="0"/>
              <a:t>Effects of Western Balkans Regional Economic Integration in the context of European integration </a:t>
            </a:r>
          </a:p>
        </p:txBody>
      </p:sp>
      <p:sp>
        <p:nvSpPr>
          <p:cNvPr id="3" name="Content Placeholder 2"/>
          <p:cNvSpPr>
            <a:spLocks noGrp="1"/>
          </p:cNvSpPr>
          <p:nvPr>
            <p:ph idx="1"/>
          </p:nvPr>
        </p:nvSpPr>
        <p:spPr>
          <a:xfrm>
            <a:off x="195385" y="2485291"/>
            <a:ext cx="11613661" cy="4156687"/>
          </a:xfrm>
        </p:spPr>
        <p:txBody>
          <a:bodyPr/>
          <a:lstStyle/>
          <a:p>
            <a:r>
              <a:rPr lang="en-US" sz="2800" dirty="0"/>
              <a:t>The general assumption regarding the effects of the establishment of the Regional Economic Area and its positive impact on the economies of the Western Balkans largely depends on the commitment of regional actors primarily in implementing economic reforms that will in themselves lead to increased investment, exports and private sector strengthening.</a:t>
            </a:r>
            <a:endParaRPr lang="sr-Latn-RS" sz="2800" dirty="0" smtClean="0"/>
          </a:p>
        </p:txBody>
      </p:sp>
    </p:spTree>
    <p:extLst>
      <p:ext uri="{BB962C8B-B14F-4D97-AF65-F5344CB8AC3E}">
        <p14:creationId xmlns:p14="http://schemas.microsoft.com/office/powerpoint/2010/main" val="2499855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15" y="618516"/>
            <a:ext cx="10972800" cy="1143000"/>
          </a:xfrm>
        </p:spPr>
        <p:txBody>
          <a:bodyPr/>
          <a:lstStyle/>
          <a:p>
            <a:r>
              <a:rPr lang="en-US" dirty="0"/>
              <a:t>Effects of Western Balkans Regional Economic Integration in the context of European integration </a:t>
            </a:r>
          </a:p>
        </p:txBody>
      </p:sp>
      <p:sp>
        <p:nvSpPr>
          <p:cNvPr id="3" name="Content Placeholder 2"/>
          <p:cNvSpPr>
            <a:spLocks noGrp="1"/>
          </p:cNvSpPr>
          <p:nvPr>
            <p:ph idx="1"/>
          </p:nvPr>
        </p:nvSpPr>
        <p:spPr>
          <a:xfrm>
            <a:off x="304800" y="2332037"/>
            <a:ext cx="11144738" cy="4525963"/>
          </a:xfrm>
        </p:spPr>
        <p:txBody>
          <a:bodyPr/>
          <a:lstStyle/>
          <a:p>
            <a:r>
              <a:rPr lang="en-US" sz="2800" dirty="0"/>
              <a:t>In terms of greater economic integration of the region through the CEFTA arrangement, it can be concluded that it has yielded results in terms of increasing its competitiveness and investment </a:t>
            </a:r>
            <a:r>
              <a:rPr lang="en-US" sz="2800" dirty="0" smtClean="0"/>
              <a:t>attractiveness</a:t>
            </a:r>
            <a:r>
              <a:rPr lang="sr-Latn-RS" sz="2800" dirty="0" smtClean="0"/>
              <a:t>.</a:t>
            </a:r>
          </a:p>
          <a:p>
            <a:endParaRPr lang="sr-Latn-RS" sz="2800" dirty="0" smtClean="0"/>
          </a:p>
          <a:p>
            <a:r>
              <a:rPr lang="sr-Latn-RS" sz="2800" dirty="0" smtClean="0"/>
              <a:t>„</a:t>
            </a:r>
            <a:r>
              <a:rPr lang="en-US" sz="2800" dirty="0" smtClean="0"/>
              <a:t>Greater </a:t>
            </a:r>
            <a:r>
              <a:rPr lang="en-US" sz="2800" dirty="0"/>
              <a:t>regional integration has many dimensions that </a:t>
            </a:r>
            <a:r>
              <a:rPr lang="en-US" sz="2800" dirty="0" smtClean="0"/>
              <a:t>would</a:t>
            </a:r>
            <a:r>
              <a:rPr lang="sr-Latn-RS" sz="2800" dirty="0" smtClean="0"/>
              <a:t> </a:t>
            </a:r>
            <a:r>
              <a:rPr lang="en-US" sz="2800" dirty="0" smtClean="0"/>
              <a:t>create </a:t>
            </a:r>
            <a:r>
              <a:rPr lang="en-US" sz="2800" dirty="0"/>
              <a:t>positive spillovers for global integration. These include trade, the financial </a:t>
            </a:r>
            <a:r>
              <a:rPr lang="en-US" sz="2800" dirty="0" smtClean="0"/>
              <a:t>sector,</a:t>
            </a:r>
            <a:r>
              <a:rPr lang="sr-Latn-RS" sz="2800" dirty="0" smtClean="0"/>
              <a:t> </a:t>
            </a:r>
            <a:r>
              <a:rPr lang="en-US" sz="2800" dirty="0" smtClean="0"/>
              <a:t>transport</a:t>
            </a:r>
            <a:r>
              <a:rPr lang="en-US" sz="2800" dirty="0"/>
              <a:t>, regulatory and investment policy, and macroeconomic and fiscal </a:t>
            </a:r>
            <a:r>
              <a:rPr lang="en-US" sz="2800" dirty="0" smtClean="0"/>
              <a:t>policy</a:t>
            </a:r>
            <a:r>
              <a:rPr lang="sr-Latn-RS" sz="2800" dirty="0" smtClean="0"/>
              <a:t>“ </a:t>
            </a:r>
            <a:r>
              <a:rPr lang="en-US" sz="2800" dirty="0" smtClean="0"/>
              <a:t>(World Bank</a:t>
            </a:r>
            <a:r>
              <a:rPr lang="sr-Latn-RS" sz="2800" dirty="0" smtClean="0"/>
              <a:t> Group</a:t>
            </a:r>
            <a:r>
              <a:rPr lang="en-US" sz="2800" dirty="0" smtClean="0"/>
              <a:t>, 2017</a:t>
            </a:r>
            <a:r>
              <a:rPr lang="sr-Latn-RS" sz="2800" dirty="0" smtClean="0"/>
              <a:t>a, p.72</a:t>
            </a:r>
            <a:r>
              <a:rPr lang="en-US" sz="2800" dirty="0" smtClean="0"/>
              <a:t>).</a:t>
            </a:r>
            <a:endParaRPr lang="en-US" sz="2800" dirty="0"/>
          </a:p>
        </p:txBody>
      </p:sp>
    </p:spTree>
    <p:extLst>
      <p:ext uri="{BB962C8B-B14F-4D97-AF65-F5344CB8AC3E}">
        <p14:creationId xmlns:p14="http://schemas.microsoft.com/office/powerpoint/2010/main" val="274672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102699"/>
            <a:ext cx="10972800" cy="1143000"/>
          </a:xfrm>
        </p:spPr>
        <p:txBody>
          <a:bodyPr/>
          <a:lstStyle/>
          <a:p>
            <a:r>
              <a:rPr lang="sr-Latn-RS" dirty="0" smtClean="0"/>
              <a:t>Further reading for </a:t>
            </a:r>
            <a:r>
              <a:rPr lang="sr-Latn-RS" dirty="0"/>
              <a:t>discussion</a:t>
            </a:r>
            <a:endParaRPr lang="en-US" dirty="0"/>
          </a:p>
        </p:txBody>
      </p:sp>
      <p:sp>
        <p:nvSpPr>
          <p:cNvPr id="3" name="Content Placeholder 2"/>
          <p:cNvSpPr>
            <a:spLocks noGrp="1"/>
          </p:cNvSpPr>
          <p:nvPr>
            <p:ph idx="1"/>
          </p:nvPr>
        </p:nvSpPr>
        <p:spPr>
          <a:xfrm>
            <a:off x="171938" y="1084386"/>
            <a:ext cx="11785599" cy="4525963"/>
          </a:xfrm>
        </p:spPr>
        <p:txBody>
          <a:bodyPr/>
          <a:lstStyle/>
          <a:p>
            <a:r>
              <a:rPr lang="en-US" dirty="0" err="1" smtClean="0"/>
              <a:t>Besimi</a:t>
            </a:r>
            <a:r>
              <a:rPr lang="sr-Latn-RS" dirty="0" smtClean="0"/>
              <a:t>, F.,</a:t>
            </a:r>
            <a:r>
              <a:rPr lang="en-US" dirty="0" smtClean="0"/>
              <a:t> </a:t>
            </a:r>
            <a:r>
              <a:rPr lang="en-US" dirty="0" err="1" smtClean="0"/>
              <a:t>Monastiriotis</a:t>
            </a:r>
            <a:r>
              <a:rPr lang="en-US" dirty="0"/>
              <a:t>, </a:t>
            </a:r>
            <a:r>
              <a:rPr lang="sr-Latn-RS" dirty="0" smtClean="0"/>
              <a:t>V. (</a:t>
            </a:r>
            <a:r>
              <a:rPr lang="en-US" dirty="0" smtClean="0"/>
              <a:t>2019</a:t>
            </a:r>
            <a:r>
              <a:rPr lang="sr-Latn-RS" dirty="0" smtClean="0"/>
              <a:t>).</a:t>
            </a:r>
            <a:r>
              <a:rPr lang="en-US" dirty="0" smtClean="0"/>
              <a:t>The </a:t>
            </a:r>
            <a:r>
              <a:rPr lang="en-US" dirty="0"/>
              <a:t>Role of EU Integration in Accelerating Structural Reforms in the Western Balkans: Evidence, Theory and Policy," LEQS – LSE 'Europe in Question' Discussion Paper Series 140, European Institute, LSE</a:t>
            </a:r>
            <a:r>
              <a:rPr lang="en-US" dirty="0" smtClean="0"/>
              <a:t>.</a:t>
            </a:r>
            <a:endParaRPr lang="sr-Latn-RS" dirty="0" smtClean="0"/>
          </a:p>
          <a:p>
            <a:r>
              <a:rPr lang="en-US" dirty="0" smtClean="0"/>
              <a:t>World </a:t>
            </a:r>
            <a:r>
              <a:rPr lang="en-US" dirty="0" err="1"/>
              <a:t>BankGroup</a:t>
            </a:r>
            <a:r>
              <a:rPr lang="en-US" dirty="0"/>
              <a:t> </a:t>
            </a:r>
            <a:r>
              <a:rPr lang="en-US" dirty="0" smtClean="0"/>
              <a:t>(2017</a:t>
            </a:r>
            <a:r>
              <a:rPr lang="sr-Latn-RS" dirty="0" smtClean="0"/>
              <a:t>a</a:t>
            </a:r>
            <a:r>
              <a:rPr lang="en-US" dirty="0" smtClean="0"/>
              <a:t>). The </a:t>
            </a:r>
            <a:r>
              <a:rPr lang="en-US" dirty="0"/>
              <a:t>Western Balkans: Revving Up the Engines of Growth and Prosperity</a:t>
            </a:r>
            <a:r>
              <a:rPr lang="en-US" dirty="0" smtClean="0"/>
              <a:t>. Western</a:t>
            </a:r>
            <a:r>
              <a:rPr lang="sr-Latn-RS" dirty="0" smtClean="0"/>
              <a:t> </a:t>
            </a:r>
            <a:r>
              <a:rPr lang="en-US" dirty="0" smtClean="0"/>
              <a:t>Balkans </a:t>
            </a:r>
            <a:r>
              <a:rPr lang="en-US" dirty="0"/>
              <a:t>Regional Systematic Country Diagnostics Synthesis Report. </a:t>
            </a:r>
            <a:r>
              <a:rPr lang="en-US" dirty="0" smtClean="0"/>
              <a:t>The </a:t>
            </a:r>
            <a:r>
              <a:rPr lang="en-US" dirty="0"/>
              <a:t>World </a:t>
            </a:r>
            <a:r>
              <a:rPr lang="en-US" dirty="0" smtClean="0"/>
              <a:t>Bank</a:t>
            </a:r>
            <a:r>
              <a:rPr lang="sr-Latn-RS" dirty="0" smtClean="0"/>
              <a:t>, </a:t>
            </a:r>
            <a:r>
              <a:rPr lang="en-US" dirty="0" smtClean="0"/>
              <a:t>Washington</a:t>
            </a:r>
            <a:r>
              <a:rPr lang="en-US" dirty="0"/>
              <a:t>, D.C</a:t>
            </a:r>
            <a:r>
              <a:rPr lang="en-US" dirty="0" smtClean="0"/>
              <a:t>. </a:t>
            </a:r>
            <a:endParaRPr lang="sr-Latn-RS" dirty="0" smtClean="0"/>
          </a:p>
          <a:p>
            <a:r>
              <a:rPr lang="en-US" dirty="0"/>
              <a:t>World Bank </a:t>
            </a:r>
            <a:r>
              <a:rPr lang="en-US" dirty="0" smtClean="0"/>
              <a:t>Group </a:t>
            </a:r>
            <a:r>
              <a:rPr lang="en-US" dirty="0"/>
              <a:t>(</a:t>
            </a:r>
            <a:r>
              <a:rPr lang="en-US" dirty="0" smtClean="0"/>
              <a:t>2017</a:t>
            </a:r>
            <a:r>
              <a:rPr lang="sr-Latn-RS" dirty="0" smtClean="0"/>
              <a:t>b</a:t>
            </a:r>
            <a:r>
              <a:rPr lang="en-US" dirty="0" smtClean="0"/>
              <a:t>). </a:t>
            </a:r>
            <a:r>
              <a:rPr lang="en-US" dirty="0"/>
              <a:t>Western Balkans : Regional Economic Integration Issues Notes. World Bank, Vienna.</a:t>
            </a:r>
          </a:p>
          <a:p>
            <a:endParaRPr lang="sr-Latn-RS" dirty="0"/>
          </a:p>
          <a:p>
            <a:endParaRPr lang="sr-Latn-RS" dirty="0"/>
          </a:p>
        </p:txBody>
      </p:sp>
    </p:spTree>
    <p:extLst>
      <p:ext uri="{BB962C8B-B14F-4D97-AF65-F5344CB8AC3E}">
        <p14:creationId xmlns:p14="http://schemas.microsoft.com/office/powerpoint/2010/main" val="15318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226646" y="1248508"/>
            <a:ext cx="11754339" cy="4644292"/>
          </a:xfrm>
        </p:spPr>
        <p:txBody>
          <a:bodyPr/>
          <a:lstStyle/>
          <a:p>
            <a:r>
              <a:rPr lang="en-US" dirty="0" err="1"/>
              <a:t>Medović</a:t>
            </a:r>
            <a:r>
              <a:rPr lang="en-US" dirty="0"/>
              <a:t>, V., </a:t>
            </a:r>
            <a:r>
              <a:rPr lang="en-US" dirty="0" err="1"/>
              <a:t>Vapa-Tankosić</a:t>
            </a:r>
            <a:r>
              <a:rPr lang="en-US" dirty="0"/>
              <a:t>, J. (2017). </a:t>
            </a:r>
            <a:r>
              <a:rPr lang="en-US" dirty="0" err="1"/>
              <a:t>Izazovi</a:t>
            </a:r>
            <a:r>
              <a:rPr lang="en-US" dirty="0"/>
              <a:t> u </a:t>
            </a:r>
            <a:r>
              <a:rPr lang="en-US" dirty="0" err="1"/>
              <a:t>primeni</a:t>
            </a:r>
            <a:r>
              <a:rPr lang="en-US" dirty="0"/>
              <a:t> </a:t>
            </a:r>
            <a:r>
              <a:rPr lang="en-US" dirty="0" err="1"/>
              <a:t>Sporazuma</a:t>
            </a:r>
            <a:r>
              <a:rPr lang="en-US" dirty="0"/>
              <a:t> o </a:t>
            </a:r>
            <a:r>
              <a:rPr lang="en-US" dirty="0" err="1"/>
              <a:t>stabilizaciji</a:t>
            </a:r>
            <a:r>
              <a:rPr lang="en-US" dirty="0"/>
              <a:t> i </a:t>
            </a:r>
            <a:r>
              <a:rPr lang="en-US" dirty="0" err="1"/>
              <a:t>pridruživanju</a:t>
            </a:r>
            <a:r>
              <a:rPr lang="en-US" dirty="0"/>
              <a:t> i </a:t>
            </a:r>
            <a:r>
              <a:rPr lang="en-US" dirty="0" err="1"/>
              <a:t>pravnih</a:t>
            </a:r>
            <a:r>
              <a:rPr lang="en-US" dirty="0"/>
              <a:t> </a:t>
            </a:r>
            <a:r>
              <a:rPr lang="en-US" dirty="0" err="1"/>
              <a:t>tekovina</a:t>
            </a:r>
            <a:r>
              <a:rPr lang="en-US" dirty="0"/>
              <a:t> </a:t>
            </a:r>
            <a:r>
              <a:rPr lang="en-US" dirty="0" err="1"/>
              <a:t>Evropske</a:t>
            </a:r>
            <a:r>
              <a:rPr lang="en-US" dirty="0"/>
              <a:t> </a:t>
            </a:r>
            <a:r>
              <a:rPr lang="en-US" dirty="0" err="1"/>
              <a:t>unije</a:t>
            </a:r>
            <a:r>
              <a:rPr lang="en-US" dirty="0"/>
              <a:t>, </a:t>
            </a:r>
            <a:r>
              <a:rPr lang="en-US" dirty="0" err="1"/>
              <a:t>Fakultet</a:t>
            </a:r>
            <a:r>
              <a:rPr lang="en-US" dirty="0"/>
              <a:t> </a:t>
            </a:r>
            <a:r>
              <a:rPr lang="en-US" dirty="0" err="1"/>
              <a:t>za</a:t>
            </a:r>
            <a:r>
              <a:rPr lang="en-US" dirty="0"/>
              <a:t> </a:t>
            </a:r>
            <a:r>
              <a:rPr lang="en-US" dirty="0" err="1"/>
              <a:t>ekonomiju</a:t>
            </a:r>
            <a:r>
              <a:rPr lang="en-US" dirty="0"/>
              <a:t> i </a:t>
            </a:r>
            <a:r>
              <a:rPr lang="en-US" dirty="0" err="1"/>
              <a:t>inženjerski</a:t>
            </a:r>
            <a:r>
              <a:rPr lang="en-US" dirty="0"/>
              <a:t> </a:t>
            </a:r>
            <a:r>
              <a:rPr lang="en-US" dirty="0" err="1" smtClean="0"/>
              <a:t>menadžment</a:t>
            </a:r>
            <a:r>
              <a:rPr lang="sr-Latn-RS" dirty="0" smtClean="0"/>
              <a:t>, Novi Sad. </a:t>
            </a:r>
            <a:r>
              <a:rPr lang="en-US" dirty="0" smtClean="0"/>
              <a:t> </a:t>
            </a:r>
            <a:r>
              <a:rPr lang="en-US" dirty="0"/>
              <a:t>ISBN </a:t>
            </a:r>
            <a:r>
              <a:rPr lang="en-US" dirty="0" smtClean="0"/>
              <a:t>978-86-87619-90-6</a:t>
            </a:r>
            <a:r>
              <a:rPr lang="sr-Latn-RS" dirty="0" smtClean="0"/>
              <a:t>.</a:t>
            </a:r>
          </a:p>
          <a:p>
            <a:r>
              <a:rPr lang="en-US" dirty="0" err="1"/>
              <a:t>Medjak</a:t>
            </a:r>
            <a:r>
              <a:rPr lang="en-US" dirty="0"/>
              <a:t>, V. (ed.). (2018). Effects of </a:t>
            </a:r>
            <a:r>
              <a:rPr lang="en-US" dirty="0" err="1"/>
              <a:t>Stabilisation</a:t>
            </a:r>
            <a:r>
              <a:rPr lang="en-US" dirty="0"/>
              <a:t> and Association Agreements </a:t>
            </a:r>
            <a:r>
              <a:rPr lang="en-US" dirty="0" smtClean="0"/>
              <a:t>and</a:t>
            </a:r>
            <a:r>
              <a:rPr lang="sr-Latn-RS" dirty="0" smtClean="0"/>
              <a:t> </a:t>
            </a:r>
            <a:r>
              <a:rPr lang="en-US" dirty="0" smtClean="0"/>
              <a:t>CEFTA2006 </a:t>
            </a:r>
            <a:r>
              <a:rPr lang="en-US" dirty="0"/>
              <a:t>on WB6 European </a:t>
            </a:r>
            <a:r>
              <a:rPr lang="en-US" dirty="0" smtClean="0"/>
              <a:t>Integration</a:t>
            </a:r>
            <a:r>
              <a:rPr lang="sr-Latn-RS" dirty="0" smtClean="0"/>
              <a:t> </a:t>
            </a:r>
            <a:r>
              <a:rPr lang="en-US" dirty="0" smtClean="0"/>
              <a:t>and </a:t>
            </a:r>
            <a:r>
              <a:rPr lang="en-US" dirty="0"/>
              <a:t>Regional Cooperation: </a:t>
            </a:r>
            <a:r>
              <a:rPr lang="en-US" dirty="0" smtClean="0"/>
              <a:t>Achievements</a:t>
            </a:r>
            <a:r>
              <a:rPr lang="sr-Latn-RS" dirty="0" smtClean="0"/>
              <a:t> </a:t>
            </a:r>
            <a:r>
              <a:rPr lang="en-US" dirty="0" smtClean="0"/>
              <a:t>and </a:t>
            </a:r>
            <a:r>
              <a:rPr lang="en-US" dirty="0"/>
              <a:t>Ways Forward. </a:t>
            </a:r>
            <a:r>
              <a:rPr lang="en-US" dirty="0" smtClean="0"/>
              <a:t>European </a:t>
            </a:r>
            <a:r>
              <a:rPr lang="en-US" dirty="0"/>
              <a:t>Movement in </a:t>
            </a:r>
            <a:r>
              <a:rPr lang="en-US" dirty="0" smtClean="0"/>
              <a:t>Serbia</a:t>
            </a:r>
            <a:r>
              <a:rPr lang="sr-Latn-RS" dirty="0" smtClean="0"/>
              <a:t>,</a:t>
            </a:r>
            <a:r>
              <a:rPr lang="en-US" dirty="0" smtClean="0"/>
              <a:t>Belgrade</a:t>
            </a:r>
            <a:r>
              <a:rPr lang="sr-Latn-RS" dirty="0" smtClean="0"/>
              <a:t>. </a:t>
            </a:r>
          </a:p>
          <a:p>
            <a:r>
              <a:rPr lang="vi-VN" dirty="0"/>
              <a:t>Bjelić, P., Dragutinović, Mitrović, R. (2018). Unapređenje pozicije Srbije u okviru CEFTA 2006, </a:t>
            </a:r>
            <a:r>
              <a:rPr lang="vi-VN" dirty="0" smtClean="0"/>
              <a:t>FREN </a:t>
            </a:r>
            <a:r>
              <a:rPr lang="vi-VN" dirty="0"/>
              <a:t>– Fondacija za razvoj ekonomske </a:t>
            </a:r>
            <a:r>
              <a:rPr lang="vi-VN" dirty="0" smtClean="0"/>
              <a:t>nauke</a:t>
            </a:r>
            <a:r>
              <a:rPr lang="sr-Latn-RS" dirty="0" smtClean="0"/>
              <a:t>, </a:t>
            </a:r>
            <a:r>
              <a:rPr lang="vi-VN" dirty="0" smtClean="0"/>
              <a:t>Beograd.</a:t>
            </a:r>
            <a:endParaRPr lang="vi-VN" dirty="0"/>
          </a:p>
        </p:txBody>
      </p:sp>
    </p:spTree>
    <p:extLst>
      <p:ext uri="{BB962C8B-B14F-4D97-AF65-F5344CB8AC3E}">
        <p14:creationId xmlns:p14="http://schemas.microsoft.com/office/powerpoint/2010/main" val="1293963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694</TotalTime>
  <Words>725</Words>
  <Application>Microsoft Office PowerPoint</Application>
  <PresentationFormat>Custom</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Stream</vt:lpstr>
      <vt:lpstr>PowerPoint Presentation</vt:lpstr>
      <vt:lpstr>Effects of Western Balkans Regional Economic Integration in the context of European integration </vt:lpstr>
      <vt:lpstr>Effects of Western Balkans Regional Economic Integration in the context of European integration </vt:lpstr>
      <vt:lpstr>Effects of Western Balkans Regional Economic Integration in the context of European integration </vt:lpstr>
      <vt:lpstr>Effects of Western Balkans Regional Economic Integration in the context of European integration </vt:lpstr>
      <vt:lpstr>Effects of Western Balkans Regional Economic Integration in the context of European integration </vt:lpstr>
      <vt:lpstr>Effects of Western Balkans Regional Economic Integration in the context of European integration </vt:lpstr>
      <vt:lpstr>Further reading for discussion</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48</cp:revision>
  <dcterms:created xsi:type="dcterms:W3CDTF">2020-11-18T09:53:25Z</dcterms:created>
  <dcterms:modified xsi:type="dcterms:W3CDTF">2021-01-27T14:59:28Z</dcterms:modified>
</cp:coreProperties>
</file>