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76" r:id="rId4"/>
    <p:sldId id="274" r:id="rId5"/>
    <p:sldId id="275" r:id="rId6"/>
    <p:sldId id="273" r:id="rId7"/>
    <p:sldId id="279" r:id="rId8"/>
    <p:sldId id="278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45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A19D9-1DCD-454C-B8CC-3541A20D6726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4B94-748B-4701-9037-9A6393AD3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A80B-418E-42EF-8FE9-BF014278080D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5B7C-2814-442A-8E16-2E1866A77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DEA4-E01C-4838-BE5B-D32B9624E49C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8C10-D1EC-4E4B-8687-EEF88FAB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56DC-A0D1-4CAF-8646-F42DBEC1647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B19AF-2C00-40F9-B49B-A38DDD4F5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512F-C7F4-4DD3-A368-E571838A1B5F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D7E8-BD0E-433C-BD41-1F60445D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B5B1-BFC3-4116-8543-B01439C2FE54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D39AF-00B8-43C1-BCCB-517FBCCF2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D4E2-82B6-40F9-9E8D-400284F828E5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565B5-EE68-444A-9097-2597AD858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B889-39D6-49AD-A81D-4FACB0BA8DC5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614C-C5B8-483A-BDC4-F5BB0482E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A8F9-DE49-4994-B282-E47E348A6632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AF07-3660-4A92-9C62-C02A17F0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427E-74D2-464A-9F95-B5C0173FD712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3C0C3-058F-4020-B0E1-D1DCFFA52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24E8-AE61-49C9-8F81-68EC07D42F0D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CF3B-797A-443E-AAF3-A40D5278D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56ED25-343C-421E-8987-AE21B2D052A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3C6233A-EDA5-440B-9CA9-2A8CF025A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35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6874/RIESW.2019.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325563" y="3448050"/>
            <a:ext cx="9540875" cy="172243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625969" y="1563688"/>
            <a:ext cx="7065107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Jean Monnet Module</a:t>
            </a:r>
          </a:p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Application of EU values in the policies of candidate states / AEUPCS</a:t>
            </a: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000" b="1" dirty="0" smtClean="0">
                <a:solidFill>
                  <a:schemeClr val="bg2"/>
                </a:solidFill>
                <a:latin typeface="Arial" charset="0"/>
              </a:rPr>
              <a:t>Jelena Vapa Tankosić</a:t>
            </a:r>
            <a:endParaRPr lang="sr-Latn-CS" sz="20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RS" sz="24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sr-Latn-RS" sz="24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Economic 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aspects of Stabilization and Association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46" y="1248508"/>
            <a:ext cx="11754339" cy="4644292"/>
          </a:xfrm>
        </p:spPr>
        <p:txBody>
          <a:bodyPr/>
          <a:lstStyle/>
          <a:p>
            <a:r>
              <a:rPr lang="en-US" dirty="0" err="1"/>
              <a:t>Medović</a:t>
            </a:r>
            <a:r>
              <a:rPr lang="en-US" dirty="0"/>
              <a:t>, V., </a:t>
            </a:r>
            <a:r>
              <a:rPr lang="en-US" dirty="0" err="1"/>
              <a:t>Vapa-Tankosić</a:t>
            </a:r>
            <a:r>
              <a:rPr lang="en-US" dirty="0"/>
              <a:t>, J. (2017). </a:t>
            </a:r>
            <a:r>
              <a:rPr lang="en-US" dirty="0" err="1"/>
              <a:t>Izazovi</a:t>
            </a:r>
            <a:r>
              <a:rPr lang="en-US" dirty="0"/>
              <a:t> u </a:t>
            </a:r>
            <a:r>
              <a:rPr lang="en-US" dirty="0" err="1"/>
              <a:t>primeni</a:t>
            </a:r>
            <a:r>
              <a:rPr lang="en-US" dirty="0"/>
              <a:t> </a:t>
            </a:r>
            <a:r>
              <a:rPr lang="en-US" dirty="0" err="1"/>
              <a:t>Sporazuma</a:t>
            </a:r>
            <a:r>
              <a:rPr lang="en-US" dirty="0"/>
              <a:t> o </a:t>
            </a:r>
            <a:r>
              <a:rPr lang="en-US" dirty="0" err="1"/>
              <a:t>stabilizaciji</a:t>
            </a:r>
            <a:r>
              <a:rPr lang="en-US" dirty="0"/>
              <a:t> i </a:t>
            </a:r>
            <a:r>
              <a:rPr lang="en-US" dirty="0" err="1"/>
              <a:t>pridruživanju</a:t>
            </a:r>
            <a:r>
              <a:rPr lang="en-US" dirty="0"/>
              <a:t> i </a:t>
            </a:r>
            <a:r>
              <a:rPr lang="en-US" dirty="0" err="1"/>
              <a:t>pravnih</a:t>
            </a:r>
            <a:r>
              <a:rPr lang="en-US" dirty="0"/>
              <a:t> </a:t>
            </a:r>
            <a:r>
              <a:rPr lang="en-US" dirty="0" err="1"/>
              <a:t>tekovina</a:t>
            </a:r>
            <a:r>
              <a:rPr lang="en-US" dirty="0"/>
              <a:t> </a:t>
            </a:r>
            <a:r>
              <a:rPr lang="en-US" dirty="0" err="1"/>
              <a:t>Evropske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, </a:t>
            </a:r>
            <a:r>
              <a:rPr lang="en-US" dirty="0" err="1"/>
              <a:t>Fakultet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ekonomiju</a:t>
            </a:r>
            <a:r>
              <a:rPr lang="en-US" dirty="0"/>
              <a:t> i </a:t>
            </a:r>
            <a:r>
              <a:rPr lang="en-US" dirty="0" err="1"/>
              <a:t>inženjerski</a:t>
            </a:r>
            <a:r>
              <a:rPr lang="en-US" dirty="0"/>
              <a:t> </a:t>
            </a:r>
            <a:r>
              <a:rPr lang="en-US" dirty="0" err="1" smtClean="0"/>
              <a:t>menadžment</a:t>
            </a:r>
            <a:r>
              <a:rPr lang="sr-Latn-RS" dirty="0" smtClean="0"/>
              <a:t>, Novi Sad.</a:t>
            </a:r>
            <a:r>
              <a:rPr lang="en-US" dirty="0" smtClean="0"/>
              <a:t> </a:t>
            </a:r>
            <a:r>
              <a:rPr lang="en-US" dirty="0"/>
              <a:t>ISBN </a:t>
            </a:r>
            <a:r>
              <a:rPr lang="en-US" dirty="0" smtClean="0"/>
              <a:t>978-86-87619-90-6</a:t>
            </a:r>
            <a:r>
              <a:rPr lang="sr-Latn-RS" dirty="0" smtClean="0"/>
              <a:t>.</a:t>
            </a:r>
          </a:p>
          <a:p>
            <a:r>
              <a:rPr lang="en-US" dirty="0" err="1"/>
              <a:t>Medjak</a:t>
            </a:r>
            <a:r>
              <a:rPr lang="en-US" dirty="0"/>
              <a:t>, V. (ed.). (2018). Effects of </a:t>
            </a:r>
            <a:r>
              <a:rPr lang="en-US" dirty="0" err="1"/>
              <a:t>Stabilisation</a:t>
            </a:r>
            <a:r>
              <a:rPr lang="en-US" dirty="0"/>
              <a:t> and Association Agreements </a:t>
            </a:r>
            <a:r>
              <a:rPr lang="en-US" dirty="0" smtClean="0"/>
              <a:t>and</a:t>
            </a:r>
            <a:r>
              <a:rPr lang="sr-Latn-RS" dirty="0" smtClean="0"/>
              <a:t> </a:t>
            </a:r>
            <a:r>
              <a:rPr lang="en-US" dirty="0" smtClean="0"/>
              <a:t>CEFTA2006 </a:t>
            </a:r>
            <a:r>
              <a:rPr lang="en-US" dirty="0"/>
              <a:t>on WB6 European </a:t>
            </a:r>
            <a:r>
              <a:rPr lang="en-US" dirty="0" err="1" smtClean="0"/>
              <a:t>Integrationand</a:t>
            </a:r>
            <a:r>
              <a:rPr lang="en-US" dirty="0" smtClean="0"/>
              <a:t> </a:t>
            </a:r>
            <a:r>
              <a:rPr lang="en-US" dirty="0"/>
              <a:t>Regional Cooperation: </a:t>
            </a:r>
            <a:r>
              <a:rPr lang="en-US" dirty="0" smtClean="0"/>
              <a:t>Achievements</a:t>
            </a:r>
            <a:r>
              <a:rPr lang="sr-Latn-R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Ways Forward. </a:t>
            </a:r>
            <a:r>
              <a:rPr lang="en-US" dirty="0" smtClean="0"/>
              <a:t>European </a:t>
            </a:r>
            <a:r>
              <a:rPr lang="en-US" dirty="0"/>
              <a:t>Movement in </a:t>
            </a:r>
            <a:r>
              <a:rPr lang="en-US" dirty="0" smtClean="0"/>
              <a:t>Serbia</a:t>
            </a:r>
            <a:r>
              <a:rPr lang="sr-Latn-RS" dirty="0" smtClean="0"/>
              <a:t>,</a:t>
            </a:r>
            <a:r>
              <a:rPr lang="en-US" dirty="0" smtClean="0"/>
              <a:t>Belgrade</a:t>
            </a:r>
            <a:r>
              <a:rPr lang="sr-Latn-RS" smtClean="0"/>
              <a:t>. </a:t>
            </a:r>
            <a:endParaRPr lang="sr-Latn-RS" dirty="0" smtClean="0"/>
          </a:p>
          <a:p>
            <a:r>
              <a:rPr lang="it-IT" dirty="0"/>
              <a:t>European Commission, Serbia 2019 Report, 2019, https://</a:t>
            </a:r>
            <a:r>
              <a:rPr lang="it-IT" dirty="0" smtClean="0"/>
              <a:t>ec.europa.eu/neighbourhood-enlargement/sites/near/files/20190529-serbia-report.pdf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7415" y="290269"/>
            <a:ext cx="10902462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Economic </a:t>
            </a:r>
            <a:r>
              <a:rPr lang="en-US" sz="4000" dirty="0"/>
              <a:t>aspects of Stabilization and Association process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832" y="1484923"/>
            <a:ext cx="12129476" cy="463452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process of European integration is a political process, but much </a:t>
            </a:r>
            <a:r>
              <a:rPr lang="en-US" sz="2800" dirty="0" smtClean="0"/>
              <a:t>more</a:t>
            </a:r>
            <a:r>
              <a:rPr lang="sr-Latn-RS" sz="2800" dirty="0" smtClean="0"/>
              <a:t>, </a:t>
            </a:r>
            <a:r>
              <a:rPr lang="en-US" sz="2800" dirty="0" smtClean="0"/>
              <a:t>the </a:t>
            </a:r>
            <a:r>
              <a:rPr lang="en-US" sz="2800" dirty="0"/>
              <a:t>reform of the entire society to achieve the legal, economic, technological, scientific and other standards that apply in the </a:t>
            </a:r>
            <a:r>
              <a:rPr lang="en-US" sz="2800" dirty="0" smtClean="0"/>
              <a:t>EU</a:t>
            </a:r>
            <a:r>
              <a:rPr lang="sr-Latn-R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SAA </a:t>
            </a:r>
            <a:r>
              <a:rPr lang="en-US" sz="2800" dirty="0"/>
              <a:t>between Serbia and the EU entered into </a:t>
            </a:r>
            <a:r>
              <a:rPr lang="en-US" sz="2800" dirty="0" smtClean="0"/>
              <a:t>force</a:t>
            </a:r>
            <a:r>
              <a:rPr lang="sr-Latn-RS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September 2013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Latn-R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Latn-RS" sz="2800" dirty="0" smtClean="0"/>
              <a:t>Aim: </a:t>
            </a:r>
            <a:r>
              <a:rPr lang="en-US" sz="2800" dirty="0" smtClean="0"/>
              <a:t>to </a:t>
            </a:r>
            <a:r>
              <a:rPr lang="en-US" sz="2800" dirty="0"/>
              <a:t>establish a free trade zone and align domestic legislation with the EU. </a:t>
            </a:r>
            <a:endParaRPr lang="sr-Latn-R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Latn-R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Serbia </a:t>
            </a:r>
            <a:r>
              <a:rPr lang="en-US" sz="2800" dirty="0"/>
              <a:t>and the EU have already achieved a very high level of trade integration through the implementation of the Interim Agreement, which covers trade and trade-related issues, which Serbia has applied voluntarily since January 2009 and which officially entered into force in February 2010.</a:t>
            </a:r>
            <a:endParaRPr lang="sr-Latn-R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aspects of Stabilization and Association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31" y="1844431"/>
            <a:ext cx="11269785" cy="4484932"/>
          </a:xfrm>
        </p:spPr>
        <p:txBody>
          <a:bodyPr/>
          <a:lstStyle/>
          <a:p>
            <a:r>
              <a:rPr lang="en-US" sz="2800" dirty="0"/>
              <a:t>The entry into force of the SAA </a:t>
            </a:r>
            <a:r>
              <a:rPr lang="sr-Latn-RS" sz="2800" dirty="0" smtClean="0"/>
              <a:t>has </a:t>
            </a:r>
            <a:r>
              <a:rPr lang="en-US" sz="2800" dirty="0" smtClean="0"/>
              <a:t>strengthen</a:t>
            </a:r>
            <a:r>
              <a:rPr lang="sr-Latn-RS" sz="2800" dirty="0" smtClean="0"/>
              <a:t>ed</a:t>
            </a:r>
            <a:r>
              <a:rPr lang="en-US" sz="2800" dirty="0" smtClean="0"/>
              <a:t> </a:t>
            </a:r>
            <a:r>
              <a:rPr lang="en-US" sz="2800" dirty="0"/>
              <a:t>the economic benefits of the Interim Agreement. </a:t>
            </a:r>
            <a:endParaRPr lang="sr-Latn-RS" sz="2800" dirty="0" smtClean="0"/>
          </a:p>
          <a:p>
            <a:endParaRPr lang="sr-Latn-RS" sz="2800" dirty="0" smtClean="0"/>
          </a:p>
          <a:p>
            <a:r>
              <a:rPr lang="sr-Latn-RS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establishment of a much fuller formal institutional structure, encompassing not only trade and trade-related issues, but also political dialogue, regional cooperation, workers, enterprises, service delivery, capital movements, law enforcement, justice, freedom and security, numerous political cooperation as well as financial cooperation.</a:t>
            </a:r>
          </a:p>
        </p:txBody>
      </p:sp>
    </p:spTree>
    <p:extLst>
      <p:ext uri="{BB962C8B-B14F-4D97-AF65-F5344CB8AC3E}">
        <p14:creationId xmlns:p14="http://schemas.microsoft.com/office/powerpoint/2010/main" val="40281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aspects of Stabilization and Association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733062"/>
            <a:ext cx="11535508" cy="4525963"/>
          </a:xfrm>
        </p:spPr>
        <p:txBody>
          <a:bodyPr/>
          <a:lstStyle/>
          <a:p>
            <a:pPr marL="0" indent="0">
              <a:buNone/>
            </a:pPr>
            <a:endParaRPr lang="sr-Latn-RS" sz="2800" dirty="0" smtClean="0"/>
          </a:p>
          <a:p>
            <a:r>
              <a:rPr lang="en-US" sz="2800" dirty="0" smtClean="0"/>
              <a:t>Ensuring </a:t>
            </a:r>
            <a:r>
              <a:rPr lang="en-US" sz="2800" dirty="0"/>
              <a:t>compliance with EU standards in </a:t>
            </a:r>
            <a:r>
              <a:rPr lang="en-US" sz="2800" dirty="0" smtClean="0"/>
              <a:t>areas</a:t>
            </a:r>
            <a:endParaRPr lang="sr-Latn-RS" sz="2800" dirty="0" smtClean="0"/>
          </a:p>
          <a:p>
            <a:pPr marL="0" indent="0">
              <a:buNone/>
            </a:pPr>
            <a:endParaRPr lang="sr-Latn-RS" sz="2800" dirty="0" smtClean="0"/>
          </a:p>
          <a:p>
            <a:r>
              <a:rPr lang="sr-Latn-RS" sz="2800" dirty="0"/>
              <a:t>P</a:t>
            </a:r>
            <a:r>
              <a:rPr lang="en-US" sz="2800" dirty="0" err="1" smtClean="0"/>
              <a:t>rovisions</a:t>
            </a:r>
            <a:r>
              <a:rPr lang="en-US" sz="2800" dirty="0" smtClean="0"/>
              <a:t> </a:t>
            </a:r>
            <a:r>
              <a:rPr lang="en-US" sz="2800" dirty="0"/>
              <a:t>on the free movement of workers, the right of establishment, the provision of services, the movement of capital will provide a clearer and safer framework for investors and will contribute to the improvement of the business environment.</a:t>
            </a:r>
          </a:p>
          <a:p>
            <a:endParaRPr lang="sr-Latn-RS" sz="2800" dirty="0" smtClean="0"/>
          </a:p>
        </p:txBody>
      </p:sp>
    </p:spTree>
    <p:extLst>
      <p:ext uri="{BB962C8B-B14F-4D97-AF65-F5344CB8AC3E}">
        <p14:creationId xmlns:p14="http://schemas.microsoft.com/office/powerpoint/2010/main" val="24998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</a:t>
            </a:r>
            <a:r>
              <a:rPr lang="en-US" dirty="0"/>
              <a:t>aspects of Stabilization and Association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7" y="1617785"/>
            <a:ext cx="11644923" cy="4234840"/>
          </a:xfrm>
        </p:spPr>
        <p:txBody>
          <a:bodyPr/>
          <a:lstStyle/>
          <a:p>
            <a:r>
              <a:rPr lang="sr-Latn-RS" dirty="0" smtClean="0"/>
              <a:t>g</a:t>
            </a:r>
            <a:r>
              <a:rPr lang="en-US" sz="2800" dirty="0" err="1" smtClean="0"/>
              <a:t>reater</a:t>
            </a:r>
            <a:r>
              <a:rPr lang="en-US" sz="2800" dirty="0" smtClean="0"/>
              <a:t> </a:t>
            </a:r>
            <a:r>
              <a:rPr lang="en-US" sz="2800" dirty="0"/>
              <a:t>product safety and consumer </a:t>
            </a:r>
            <a:r>
              <a:rPr lang="en-US" sz="2800" dirty="0" smtClean="0"/>
              <a:t>protection</a:t>
            </a:r>
            <a:r>
              <a:rPr lang="sr-Latn-RS" sz="2800" dirty="0" smtClean="0"/>
              <a:t>.</a:t>
            </a:r>
            <a:r>
              <a:rPr lang="en-US" sz="2800" dirty="0" smtClean="0"/>
              <a:t> </a:t>
            </a:r>
            <a:endParaRPr lang="sr-Latn-RS" sz="2800" dirty="0" smtClean="0"/>
          </a:p>
          <a:p>
            <a:pPr marL="0" indent="0">
              <a:buNone/>
            </a:pPr>
            <a:endParaRPr lang="sr-Latn-RS" sz="2800" dirty="0" smtClean="0"/>
          </a:p>
          <a:p>
            <a:r>
              <a:rPr lang="sr-Latn-RS" sz="2800" dirty="0" smtClean="0"/>
              <a:t>l</a:t>
            </a:r>
            <a:r>
              <a:rPr lang="en-US" sz="2800" dirty="0" err="1" smtClean="0"/>
              <a:t>ower</a:t>
            </a:r>
            <a:r>
              <a:rPr lang="en-US" sz="2800" dirty="0" smtClean="0"/>
              <a:t> </a:t>
            </a:r>
            <a:r>
              <a:rPr lang="en-US" sz="2800" dirty="0"/>
              <a:t>product prices and </a:t>
            </a:r>
            <a:r>
              <a:rPr lang="en-US" sz="2800" dirty="0" smtClean="0"/>
              <a:t>more </a:t>
            </a:r>
            <a:r>
              <a:rPr lang="en-US" sz="2800" dirty="0"/>
              <a:t>choices due to trade </a:t>
            </a:r>
            <a:r>
              <a:rPr lang="en-US" sz="2800" dirty="0" err="1"/>
              <a:t>liberalisation</a:t>
            </a:r>
            <a:r>
              <a:rPr lang="en-US" sz="2800" dirty="0"/>
              <a:t> with the </a:t>
            </a:r>
            <a:r>
              <a:rPr lang="en-US" sz="2800" dirty="0" smtClean="0"/>
              <a:t>EU</a:t>
            </a:r>
            <a:r>
              <a:rPr lang="sr-Latn-RS" sz="2800" dirty="0" smtClean="0"/>
              <a:t>.</a:t>
            </a:r>
          </a:p>
          <a:p>
            <a:pPr marL="0" indent="0">
              <a:buNone/>
            </a:pPr>
            <a:endParaRPr lang="sr-Latn-RS" sz="2800" dirty="0" smtClean="0"/>
          </a:p>
          <a:p>
            <a:r>
              <a:rPr lang="sr-Latn-RS" sz="2800" dirty="0" smtClean="0"/>
              <a:t>a</a:t>
            </a:r>
            <a:r>
              <a:rPr lang="en-US" sz="2800" dirty="0" err="1" smtClean="0"/>
              <a:t>ccess</a:t>
            </a:r>
            <a:r>
              <a:rPr lang="en-US" sz="2800" dirty="0" smtClean="0"/>
              <a:t> </a:t>
            </a:r>
            <a:r>
              <a:rPr lang="en-US" sz="2800" dirty="0"/>
              <a:t>to a </a:t>
            </a:r>
            <a:r>
              <a:rPr lang="sr-Latn-RS" sz="2800" dirty="0" smtClean="0"/>
              <a:t>EU </a:t>
            </a:r>
            <a:r>
              <a:rPr lang="en-US" sz="2800" dirty="0" smtClean="0"/>
              <a:t>market </a:t>
            </a:r>
            <a:r>
              <a:rPr lang="en-US" sz="2800" dirty="0"/>
              <a:t>of 490 million</a:t>
            </a:r>
            <a:r>
              <a:rPr lang="en-US" sz="2800" dirty="0" smtClean="0"/>
              <a:t>. </a:t>
            </a:r>
            <a:endParaRPr lang="sr-Latn-RS" sz="2800" dirty="0" smtClean="0"/>
          </a:p>
          <a:p>
            <a:pPr marL="0" indent="0">
              <a:buNone/>
            </a:pPr>
            <a:endParaRPr lang="sr-Latn-RS" sz="2800" dirty="0" smtClean="0"/>
          </a:p>
          <a:p>
            <a:r>
              <a:rPr lang="sr-Latn-RS" sz="2800" dirty="0" smtClean="0"/>
              <a:t>i</a:t>
            </a:r>
            <a:r>
              <a:rPr lang="en-US" sz="2800" dirty="0" err="1" smtClean="0"/>
              <a:t>ncrease</a:t>
            </a:r>
            <a:r>
              <a:rPr lang="en-US" sz="2800" dirty="0" smtClean="0"/>
              <a:t> </a:t>
            </a:r>
            <a:r>
              <a:rPr lang="en-US" sz="2800" dirty="0"/>
              <a:t>in exports from Serbia and a reduction in the trade deficit in trade with the </a:t>
            </a:r>
            <a:r>
              <a:rPr lang="en-US" sz="2800" dirty="0" smtClean="0"/>
              <a:t>EU</a:t>
            </a:r>
            <a:r>
              <a:rPr lang="sr-Latn-RS" sz="2800" dirty="0" smtClean="0"/>
              <a:t> </a:t>
            </a:r>
            <a:r>
              <a:rPr lang="en-US" sz="2800" dirty="0" smtClean="0"/>
              <a:t>due to</a:t>
            </a:r>
            <a:r>
              <a:rPr lang="sr-Latn-RS" sz="2800" dirty="0" smtClean="0"/>
              <a:t> </a:t>
            </a:r>
            <a:r>
              <a:rPr lang="en-US" sz="2800" dirty="0" smtClean="0"/>
              <a:t>elimination </a:t>
            </a:r>
            <a:r>
              <a:rPr lang="en-US" sz="2800" dirty="0"/>
              <a:t>of trade barriers and other obstacles to trade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marL="0" indent="0">
              <a:buNone/>
            </a:pPr>
            <a:endParaRPr lang="sr-Latn-RS" sz="2800" dirty="0" smtClean="0"/>
          </a:p>
          <a:p>
            <a:r>
              <a:rPr lang="sr-Latn-RS" sz="2800" dirty="0" smtClean="0"/>
              <a:t>o</a:t>
            </a:r>
            <a:r>
              <a:rPr lang="en-US" sz="2800" dirty="0" err="1" smtClean="0"/>
              <a:t>pportunities</a:t>
            </a:r>
            <a:r>
              <a:rPr lang="en-US" sz="2800" dirty="0" smtClean="0"/>
              <a:t> </a:t>
            </a:r>
            <a:r>
              <a:rPr lang="en-US" sz="2800" dirty="0"/>
              <a:t>for the use of EU  </a:t>
            </a:r>
            <a:r>
              <a:rPr lang="en-US" sz="2800" dirty="0" smtClean="0"/>
              <a:t>pre-accession</a:t>
            </a:r>
            <a:r>
              <a:rPr lang="sr-Latn-RS" sz="2800" dirty="0" smtClean="0"/>
              <a:t> </a:t>
            </a:r>
            <a:r>
              <a:rPr lang="en-US" sz="2800" dirty="0" smtClean="0"/>
              <a:t>funds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2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76" y="149592"/>
            <a:ext cx="10972800" cy="1143000"/>
          </a:xfrm>
        </p:spPr>
        <p:txBody>
          <a:bodyPr/>
          <a:lstStyle/>
          <a:p>
            <a:r>
              <a:rPr lang="sr-Latn-RS" dirty="0" smtClean="0"/>
              <a:t>F</a:t>
            </a:r>
            <a:r>
              <a:rPr lang="sr-Latn-RS" sz="4000" dirty="0" smtClean="0"/>
              <a:t>ree movement of goods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8" y="1412632"/>
            <a:ext cx="11746523" cy="4472353"/>
          </a:xfrm>
        </p:spPr>
        <p:txBody>
          <a:bodyPr/>
          <a:lstStyle/>
          <a:p>
            <a:r>
              <a:rPr lang="en-US" sz="2800" dirty="0"/>
              <a:t>The Community and Serbia </a:t>
            </a:r>
            <a:r>
              <a:rPr lang="sr-Latn-RS" sz="2800" dirty="0" smtClean="0"/>
              <a:t>to </a:t>
            </a:r>
            <a:r>
              <a:rPr lang="en-US" sz="2800" dirty="0" smtClean="0"/>
              <a:t>establish </a:t>
            </a:r>
            <a:r>
              <a:rPr lang="en-US" sz="2800" dirty="0"/>
              <a:t>a bilateral free trade </a:t>
            </a:r>
            <a:r>
              <a:rPr lang="en-US" sz="2800" dirty="0" smtClean="0"/>
              <a:t>area</a:t>
            </a:r>
            <a:r>
              <a:rPr lang="sr-Latn-RS" sz="2800" dirty="0" smtClean="0"/>
              <a:t> </a:t>
            </a:r>
            <a:r>
              <a:rPr lang="en-US" sz="2800" dirty="0" smtClean="0"/>
              <a:t>over </a:t>
            </a:r>
            <a:r>
              <a:rPr lang="en-US" sz="2800" dirty="0"/>
              <a:t>a period lasting a maximum of six years starting from the entry into </a:t>
            </a:r>
            <a:r>
              <a:rPr lang="en-US" sz="2800" dirty="0" smtClean="0"/>
              <a:t>force</a:t>
            </a:r>
            <a:r>
              <a:rPr lang="sr-Latn-RS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 err="1" smtClean="0"/>
              <a:t>th</a:t>
            </a:r>
            <a:r>
              <a:rPr lang="sr-Latn-RS" sz="2800" dirty="0" smtClean="0"/>
              <a:t>e</a:t>
            </a:r>
            <a:r>
              <a:rPr lang="en-US" sz="2800" dirty="0" smtClean="0"/>
              <a:t> Agreement</a:t>
            </a:r>
            <a:r>
              <a:rPr lang="sr-Latn-RS" sz="2800" dirty="0" smtClean="0"/>
              <a:t>.</a:t>
            </a:r>
          </a:p>
          <a:p>
            <a:pPr marL="0" indent="0">
              <a:buNone/>
            </a:pPr>
            <a:endParaRPr lang="sr-Latn-RS" sz="2800" dirty="0" smtClean="0"/>
          </a:p>
          <a:p>
            <a:r>
              <a:rPr lang="en-US" sz="2800" dirty="0" smtClean="0"/>
              <a:t> </a:t>
            </a:r>
            <a:r>
              <a:rPr lang="sr-Latn-RS" sz="2800" dirty="0" smtClean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accordance with the provisions of </a:t>
            </a:r>
            <a:r>
              <a:rPr lang="en-US" sz="2800" dirty="0" err="1" smtClean="0"/>
              <a:t>th</a:t>
            </a:r>
            <a:r>
              <a:rPr lang="sr-Latn-RS" sz="2800" dirty="0" smtClean="0"/>
              <a:t>e</a:t>
            </a:r>
            <a:r>
              <a:rPr lang="en-US" sz="2800" dirty="0" smtClean="0"/>
              <a:t> </a:t>
            </a:r>
            <a:r>
              <a:rPr lang="en-US" sz="2800" dirty="0"/>
              <a:t>Agreement and </a:t>
            </a:r>
            <a:r>
              <a:rPr lang="en-US" sz="2800" dirty="0" smtClean="0"/>
              <a:t>in</a:t>
            </a:r>
            <a:r>
              <a:rPr lang="sr-Latn-RS" sz="2800" dirty="0" smtClean="0"/>
              <a:t> </a:t>
            </a:r>
            <a:r>
              <a:rPr lang="en-US" sz="2800" dirty="0" smtClean="0"/>
              <a:t>conformity </a:t>
            </a:r>
            <a:r>
              <a:rPr lang="en-US" sz="2800" dirty="0"/>
              <a:t>with those of the GATT 1994 and the WTO. </a:t>
            </a:r>
            <a:endParaRPr lang="sr-Latn-RS" sz="2800" dirty="0" smtClean="0"/>
          </a:p>
          <a:p>
            <a:pPr marL="0" indent="0">
              <a:buNone/>
            </a:pPr>
            <a:endParaRPr lang="sr-Latn-RS" sz="2800" dirty="0" smtClean="0"/>
          </a:p>
          <a:p>
            <a:r>
              <a:rPr lang="sr-Latn-R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value of exports to the EU accounts for nearly 65% of total Serbian exports in 2019, with a steady increase over the past years.</a:t>
            </a:r>
          </a:p>
        </p:txBody>
      </p:sp>
    </p:spTree>
    <p:extLst>
      <p:ext uri="{BB962C8B-B14F-4D97-AF65-F5344CB8AC3E}">
        <p14:creationId xmlns:p14="http://schemas.microsoft.com/office/powerpoint/2010/main" val="2080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Serbia total exports  2015-2019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462" y="5189415"/>
            <a:ext cx="10331937" cy="936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sr-Latn-RS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Delegation of the European Union (EU) to the Republic of </a:t>
            </a:r>
            <a:r>
              <a:rPr lang="en-US" dirty="0" smtClean="0"/>
              <a:t>Serbia</a:t>
            </a:r>
            <a:r>
              <a:rPr lang="sr-Latn-RS" dirty="0" smtClean="0"/>
              <a:t>, </a:t>
            </a:r>
            <a:r>
              <a:rPr lang="en-US" dirty="0" smtClean="0"/>
              <a:t>Statistical </a:t>
            </a:r>
            <a:r>
              <a:rPr lang="en-US" dirty="0"/>
              <a:t>Office of the Republic of Serbia and Eurostat </a:t>
            </a:r>
            <a:r>
              <a:rPr lang="en-US" dirty="0" err="1"/>
              <a:t>Comext</a:t>
            </a:r>
            <a:r>
              <a:rPr lang="en-US" dirty="0"/>
              <a:t> </a:t>
            </a:r>
          </a:p>
        </p:txBody>
      </p:sp>
      <p:pic>
        <p:nvPicPr>
          <p:cNvPr id="3074" name="Picture 2" descr="http://europa.rs/wp-content/uploads/2020/05/export-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268" y="1743075"/>
            <a:ext cx="58578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> </a:t>
            </a:r>
            <a:r>
              <a:rPr lang="en-US" dirty="0"/>
              <a:t>and the agro-industrial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08" y="1633415"/>
            <a:ext cx="11676184" cy="4492748"/>
          </a:xfrm>
        </p:spPr>
        <p:txBody>
          <a:bodyPr/>
          <a:lstStyle/>
          <a:p>
            <a:r>
              <a:rPr lang="en-US" sz="2800" dirty="0"/>
              <a:t>Cooperation shall notably aim at </a:t>
            </a:r>
            <a:r>
              <a:rPr lang="en-US" sz="2800" dirty="0" err="1"/>
              <a:t>modernising</a:t>
            </a:r>
            <a:r>
              <a:rPr lang="en-US" sz="2800" dirty="0"/>
              <a:t> and restructuring the </a:t>
            </a:r>
            <a:r>
              <a:rPr lang="en-US" sz="2800" dirty="0" smtClean="0"/>
              <a:t>agriculture</a:t>
            </a:r>
            <a:r>
              <a:rPr lang="sr-Latn-R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agro-industrial </a:t>
            </a:r>
            <a:r>
              <a:rPr lang="en-US" sz="2800" dirty="0" smtClean="0"/>
              <a:t>sector</a:t>
            </a:r>
            <a:endParaRPr lang="sr-Latn-R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reach community sanitary </a:t>
            </a:r>
            <a:r>
              <a:rPr lang="en-US" sz="2800" dirty="0" smtClean="0"/>
              <a:t>requirements</a:t>
            </a:r>
            <a:endParaRPr lang="sr-Latn-RS" sz="2800" dirty="0" smtClean="0"/>
          </a:p>
          <a:p>
            <a:r>
              <a:rPr lang="en-US" sz="2800" dirty="0" smtClean="0"/>
              <a:t> to</a:t>
            </a:r>
            <a:r>
              <a:rPr lang="sr-Latn-RS" sz="2800" dirty="0" smtClean="0"/>
              <a:t> </a:t>
            </a:r>
            <a:r>
              <a:rPr lang="en-US" sz="2800" dirty="0" smtClean="0"/>
              <a:t>improve </a:t>
            </a:r>
            <a:r>
              <a:rPr lang="en-US" sz="2800" dirty="0"/>
              <a:t>water management and rural development </a:t>
            </a:r>
            <a:endParaRPr lang="sr-Latn-RS" sz="2800" dirty="0" smtClean="0"/>
          </a:p>
          <a:p>
            <a:r>
              <a:rPr lang="en-US" sz="2800" dirty="0" smtClean="0"/>
              <a:t>75</a:t>
            </a:r>
            <a:r>
              <a:rPr lang="en-US" sz="2800" dirty="0"/>
              <a:t>% of the </a:t>
            </a:r>
            <a:r>
              <a:rPr lang="en-US" sz="2800" dirty="0" smtClean="0"/>
              <a:t>trade </a:t>
            </a:r>
            <a:r>
              <a:rPr lang="en-US" sz="2800" dirty="0"/>
              <a:t>in the field of agriculture is completely </a:t>
            </a:r>
            <a:r>
              <a:rPr lang="en-US" sz="2800" dirty="0" smtClean="0"/>
              <a:t>liberalized</a:t>
            </a:r>
            <a:endParaRPr lang="sr-Latn-RS" sz="2800" dirty="0" smtClean="0"/>
          </a:p>
          <a:p>
            <a:r>
              <a:rPr lang="sr-Latn-RS" sz="2800" dirty="0" smtClean="0"/>
              <a:t>u</a:t>
            </a:r>
            <a:r>
              <a:rPr lang="en-US" sz="2800" dirty="0" err="1" smtClean="0"/>
              <a:t>nrestricted</a:t>
            </a:r>
            <a:r>
              <a:rPr lang="en-US" sz="2800" dirty="0"/>
              <a:t> </a:t>
            </a:r>
            <a:r>
              <a:rPr lang="en-US" sz="2800" dirty="0" smtClean="0"/>
              <a:t>access</a:t>
            </a:r>
            <a:r>
              <a:rPr lang="sr-Latn-RS" sz="2800" dirty="0" smtClean="0"/>
              <a:t> of </a:t>
            </a:r>
            <a:r>
              <a:rPr lang="en-US" sz="2800" dirty="0" smtClean="0"/>
              <a:t>industrial </a:t>
            </a:r>
            <a:r>
              <a:rPr lang="en-US" sz="2800" dirty="0"/>
              <a:t>and agricultural products to the EU </a:t>
            </a:r>
            <a:r>
              <a:rPr lang="en-US" sz="2800" dirty="0" smtClean="0"/>
              <a:t>market</a:t>
            </a:r>
            <a:endParaRPr lang="sr-Latn-RS" sz="2800" dirty="0" smtClean="0"/>
          </a:p>
          <a:p>
            <a:r>
              <a:rPr lang="en-US" sz="2800" dirty="0" smtClean="0"/>
              <a:t>except </a:t>
            </a:r>
            <a:r>
              <a:rPr lang="en-US" sz="2800" dirty="0"/>
              <a:t>for just a few products that are </a:t>
            </a:r>
            <a:r>
              <a:rPr lang="en-US" sz="2800" dirty="0" smtClean="0"/>
              <a:t>under</a:t>
            </a:r>
            <a:r>
              <a:rPr lang="sr-Latn-RS" sz="2800" dirty="0" smtClean="0"/>
              <a:t> tariff </a:t>
            </a:r>
            <a:r>
              <a:rPr lang="en-US" sz="2800" dirty="0" smtClean="0"/>
              <a:t>quota regime</a:t>
            </a:r>
            <a:r>
              <a:rPr lang="sr-Latn-RS" sz="2800" dirty="0" smtClean="0"/>
              <a:t>: </a:t>
            </a:r>
            <a:r>
              <a:rPr lang="en-US" sz="2800" dirty="0" smtClean="0"/>
              <a:t>beef</a:t>
            </a:r>
            <a:r>
              <a:rPr lang="en-US" sz="2800" dirty="0"/>
              <a:t>, </a:t>
            </a:r>
            <a:r>
              <a:rPr lang="en-US" sz="2800" dirty="0" smtClean="0"/>
              <a:t>sugar</a:t>
            </a:r>
            <a:r>
              <a:rPr lang="sr-Latn-RS" sz="2800" dirty="0" smtClean="0"/>
              <a:t>, </a:t>
            </a:r>
            <a:r>
              <a:rPr lang="en-US" sz="2800" dirty="0" smtClean="0"/>
              <a:t>a </a:t>
            </a:r>
            <a:r>
              <a:rPr lang="en-US" sz="2800" dirty="0"/>
              <a:t>few types of </a:t>
            </a:r>
            <a:r>
              <a:rPr lang="en-US" sz="2800" dirty="0" smtClean="0"/>
              <a:t>fish</a:t>
            </a:r>
            <a:r>
              <a:rPr lang="sr-Latn-RS" sz="2800" dirty="0" smtClean="0"/>
              <a:t> and</a:t>
            </a:r>
            <a:r>
              <a:rPr lang="en-US" sz="2800" dirty="0" smtClean="0"/>
              <a:t> </a:t>
            </a:r>
            <a:r>
              <a:rPr lang="en-US" sz="2800" dirty="0"/>
              <a:t>wine</a:t>
            </a:r>
            <a:r>
              <a:rPr lang="en-US" sz="2800" dirty="0" smtClean="0"/>
              <a:t>)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45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62" y="102699"/>
            <a:ext cx="10972800" cy="1143000"/>
          </a:xfrm>
        </p:spPr>
        <p:txBody>
          <a:bodyPr/>
          <a:lstStyle/>
          <a:p>
            <a:r>
              <a:rPr lang="sr-Latn-R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967155"/>
            <a:ext cx="11785599" cy="4525963"/>
          </a:xfrm>
        </p:spPr>
        <p:txBody>
          <a:bodyPr/>
          <a:lstStyle/>
          <a:p>
            <a:r>
              <a:rPr lang="en-US" dirty="0"/>
              <a:t>S. </a:t>
            </a:r>
            <a:r>
              <a:rPr lang="en-US" dirty="0" err="1" smtClean="0"/>
              <a:t>Mojsovska</a:t>
            </a:r>
            <a:r>
              <a:rPr lang="sr-Latn-RS" dirty="0" smtClean="0"/>
              <a:t> (2019)</a:t>
            </a:r>
            <a:r>
              <a:rPr lang="en-US" dirty="0" smtClean="0"/>
              <a:t> </a:t>
            </a:r>
            <a:r>
              <a:rPr lang="en-US" dirty="0"/>
              <a:t>‘The Western Balkans on its path to the European Union’, Yearbook of </a:t>
            </a:r>
            <a:r>
              <a:rPr lang="en-US" dirty="0" smtClean="0"/>
              <a:t>the</a:t>
            </a:r>
            <a:r>
              <a:rPr lang="sr-Latn-RS" dirty="0" smtClean="0"/>
              <a:t> </a:t>
            </a:r>
            <a:r>
              <a:rPr lang="en-US" dirty="0" smtClean="0"/>
              <a:t>Institute </a:t>
            </a:r>
            <a:r>
              <a:rPr lang="en-US" dirty="0"/>
              <a:t>of East-Central Europe, vol. </a:t>
            </a:r>
            <a:r>
              <a:rPr lang="en-US" dirty="0" smtClean="0"/>
              <a:t>17</a:t>
            </a:r>
            <a:r>
              <a:rPr lang="sr-Latn-RS" dirty="0" smtClean="0"/>
              <a:t>, </a:t>
            </a:r>
            <a:r>
              <a:rPr lang="en-US" dirty="0" smtClean="0"/>
              <a:t>no</a:t>
            </a:r>
            <a:r>
              <a:rPr lang="en-US" dirty="0"/>
              <a:t>. 4, pp. </a:t>
            </a:r>
            <a:r>
              <a:rPr lang="en-US" dirty="0" smtClean="0"/>
              <a:t>9-24</a:t>
            </a:r>
            <a:r>
              <a:rPr lang="sr-Latn-RS" dirty="0" smtClean="0"/>
              <a:t>, </a:t>
            </a:r>
            <a:r>
              <a:rPr lang="en-US" dirty="0" smtClean="0"/>
              <a:t>DOI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doi.org/10.36874/RIESW.2019.4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sr-Latn-RS" dirty="0" smtClean="0"/>
              <a:t>Baldwin</a:t>
            </a:r>
            <a:r>
              <a:rPr lang="sr-Latn-RS" dirty="0"/>
              <a:t>, R., Wyplosz, C. (2004). The Economics of European Integration, McGrawHill, London.</a:t>
            </a:r>
          </a:p>
          <a:p>
            <a:r>
              <a:rPr lang="sr-Latn-RS" dirty="0" smtClean="0"/>
              <a:t>Senior </a:t>
            </a:r>
            <a:r>
              <a:rPr lang="sr-Latn-RS" dirty="0"/>
              <a:t>Nello, S. (2009). The European Union: Economics, Policy and History, McGraw-Hill, London.</a:t>
            </a:r>
          </a:p>
          <a:p>
            <a:r>
              <a:rPr lang="sr-Latn-RS" dirty="0" smtClean="0"/>
              <a:t>Jovanović</a:t>
            </a:r>
            <a:r>
              <a:rPr lang="sr-Latn-RS" dirty="0"/>
              <a:t>, M. (2004). Evropska ekonomska integracija, Ekonomski fakultet u Beogradu, Beograd</a:t>
            </a:r>
            <a:r>
              <a:rPr lang="sr-Latn-RS" dirty="0" smtClean="0"/>
              <a:t>.</a:t>
            </a:r>
          </a:p>
          <a:p>
            <a:r>
              <a:rPr lang="vi-VN" dirty="0"/>
              <a:t>Budimir, B. Međak (2017). Vodič kroz pristupanje Srbije Evropskoj uniji, 5. dopunjeno izd., </a:t>
            </a:r>
            <a:r>
              <a:rPr lang="vi-VN" dirty="0" smtClean="0"/>
              <a:t>ISAC fond</a:t>
            </a:r>
            <a:r>
              <a:rPr lang="sr-Latn-RS" dirty="0" smtClean="0"/>
              <a:t>, Beograd.</a:t>
            </a:r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31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484</TotalTime>
  <Words>784</Words>
  <Application>Microsoft Office PowerPoint</Application>
  <PresentationFormat>Custom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Stream</vt:lpstr>
      <vt:lpstr>PowerPoint Presentation</vt:lpstr>
      <vt:lpstr>Economic aspects of Stabilization and Association process</vt:lpstr>
      <vt:lpstr>Economic aspects of Stabilization and Association process</vt:lpstr>
      <vt:lpstr>Economic aspects of Stabilization and Association process</vt:lpstr>
      <vt:lpstr>Economic aspects of Stabilization and Association process</vt:lpstr>
      <vt:lpstr>Free movement of goods</vt:lpstr>
      <vt:lpstr>Serbia total exports  2015-2019</vt:lpstr>
      <vt:lpstr>Agriculture  and the agro-industrial sector</vt:lpstr>
      <vt:lpstr>Further reading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Jelena</cp:lastModifiedBy>
  <cp:revision>38</cp:revision>
  <dcterms:created xsi:type="dcterms:W3CDTF">2020-11-18T09:53:25Z</dcterms:created>
  <dcterms:modified xsi:type="dcterms:W3CDTF">2021-01-27T15:05:22Z</dcterms:modified>
</cp:coreProperties>
</file>