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258" r:id="rId3"/>
    <p:sldId id="270" r:id="rId4"/>
    <p:sldId id="272" r:id="rId5"/>
    <p:sldId id="259" r:id="rId6"/>
    <p:sldId id="265" r:id="rId7"/>
    <p:sldId id="266" r:id="rId8"/>
    <p:sldId id="260" r:id="rId9"/>
    <p:sldId id="261" r:id="rId10"/>
    <p:sldId id="267" r:id="rId11"/>
    <p:sldId id="264" r:id="rId12"/>
    <p:sldId id="271" r:id="rId13"/>
    <p:sldId id="268" r:id="rId14"/>
    <p:sldId id="269" r:id="rId1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2" d="100"/>
          <a:sy n="122" d="100"/>
        </p:scale>
        <p:origin x="-8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7238"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4587" name="Rectangle 11"/>
          <p:cNvSpPr>
            <a:spLocks noGrp="1" noChangeArrowheads="1"/>
          </p:cNvSpPr>
          <p:nvPr>
            <p:ph type="ctrTitle" sz="quarter"/>
          </p:nvPr>
        </p:nvSpPr>
        <p:spPr>
          <a:xfrm>
            <a:off x="914400" y="1736725"/>
            <a:ext cx="10363200" cy="1920875"/>
          </a:xfrm>
        </p:spPr>
        <p:txBody>
          <a:bodyPr/>
          <a:lstStyle>
            <a:lvl1pPr>
              <a:defRPr sz="6000"/>
            </a:lvl1pPr>
          </a:lstStyle>
          <a:p>
            <a:r>
              <a:rPr lang="en-US"/>
              <a:t>Click to edit Master title style</a:t>
            </a:r>
          </a:p>
        </p:txBody>
      </p:sp>
      <p:sp>
        <p:nvSpPr>
          <p:cNvPr id="24588"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fld id="{49BA19D9-1DCD-454C-B8CC-3541A20D6726}" type="datetimeFigureOut">
              <a:rPr lang="en-US"/>
              <a:pPr>
                <a:defRPr/>
              </a:pPr>
              <a:t>1/27/2021</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AB874B94-748B-4701-9037-9A6393AD32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D9D1A80B-418E-42EF-8FE9-BF014278080D}"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93F5B7C-2814-442A-8E16-2E1866A7774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1886DEA4-E01C-4838-BE5B-D32B9624E49C}"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F1A8C10-D1EC-4E4B-8687-EEF88FABAB5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682156DC-A0D1-4CAF-8646-F42DBEC1647B}"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23B19AF-2C00-40F9-B49B-A38DDD4F59B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FA38512F-C7F4-4DD3-A368-E571838A1B5F}"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081D7E8-BD0E-433C-BD41-1F60445D1FB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E2B3B5B1-BFC3-4116-8543-B01439C2FE54}" type="datetimeFigureOut">
              <a:rPr lang="en-US"/>
              <a:pPr>
                <a:defRPr/>
              </a:pPr>
              <a:t>1/27/2021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77D39AF-00B8-43C1-BCCB-517FBCCF2F0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E11BD4E2-82B6-40F9-9E8D-400284F828E5}" type="datetimeFigureOut">
              <a:rPr lang="en-US"/>
              <a:pPr>
                <a:defRPr/>
              </a:pPr>
              <a:t>1/27/2021</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69565B5-EE68-444A-9097-2597AD8583DC}"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B531B889-39D6-49AD-A81D-4FACB0BA8DC5}" type="datetimeFigureOut">
              <a:rPr lang="en-US"/>
              <a:pPr>
                <a:defRPr/>
              </a:pPr>
              <a:t>1/27/2021</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39D614C-C5B8-483A-BDC4-F5BB0482E983}"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0D6FA8F9-DE49-4994-B282-E47E348A6632}" type="datetimeFigureOut">
              <a:rPr lang="en-US"/>
              <a:pPr>
                <a:defRPr/>
              </a:pPr>
              <a:t>1/27/2021</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3BBAF07-3660-4A92-9C62-C02A17F09127}"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515427E-74D2-464A-9F95-B5C0173FD712}" type="datetimeFigureOut">
              <a:rPr lang="en-US"/>
              <a:pPr>
                <a:defRPr/>
              </a:pPr>
              <a:t>1/27/2021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983C0C3-058F-4020-B0E1-D1DCFFA5242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AFC24E8-AE61-49C9-8F81-68EC07D42F0D}" type="datetimeFigureOut">
              <a:rPr lang="en-US"/>
              <a:pPr>
                <a:defRPr/>
              </a:pPr>
              <a:t>1/27/2021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126CF3B-797A-443E-AAF3-A40D5278D3B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CB56ED25-343C-421E-8987-AE21B2D052AB}" type="datetimeFigureOut">
              <a:rPr lang="en-US"/>
              <a:pPr>
                <a:defRPr/>
              </a:pPr>
              <a:t>1/27/2021</a:t>
            </a:fld>
            <a:endParaRPr lang="en-US"/>
          </a:p>
        </p:txBody>
      </p:sp>
      <p:sp>
        <p:nvSpPr>
          <p:cNvPr id="23555"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3C6233A-EDA5-440B-9CA9-2A8CF025A952}" type="slidenum">
              <a:rPr lang="en-US"/>
              <a:pPr>
                <a:defRPr/>
              </a:pPr>
              <a:t>‹#›</a:t>
            </a:fld>
            <a:endParaRPr lang="en-US"/>
          </a:p>
        </p:txBody>
      </p:sp>
      <p:grpSp>
        <p:nvGrpSpPr>
          <p:cNvPr id="1028" name="Group 4"/>
          <p:cNvGrpSpPr>
            <a:grpSpLocks/>
          </p:cNvGrpSpPr>
          <p:nvPr/>
        </p:nvGrpSpPr>
        <p:grpSpPr bwMode="auto">
          <a:xfrm>
            <a:off x="0" y="0"/>
            <a:ext cx="12187238"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355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2355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2356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2356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2356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2356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2356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3565"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66"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3567" name="Rectangle 15"/>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1524000" y="1122363"/>
            <a:ext cx="9144000" cy="2387600"/>
          </a:xfrm>
        </p:spPr>
        <p:txBody>
          <a:bodyPr anchor="b"/>
          <a:lstStyle/>
          <a:p>
            <a:pPr eaLnBrk="1" hangingPunct="1">
              <a:defRPr/>
            </a:pPr>
            <a:endParaRPr lang="en-US" sz="8000"/>
          </a:p>
        </p:txBody>
      </p:sp>
      <p:sp>
        <p:nvSpPr>
          <p:cNvPr id="13314" name="Subtitle 2"/>
          <p:cNvSpPr>
            <a:spLocks noGrp="1"/>
          </p:cNvSpPr>
          <p:nvPr>
            <p:ph type="subTitle" idx="4294967295"/>
          </p:nvPr>
        </p:nvSpPr>
        <p:spPr>
          <a:xfrm>
            <a:off x="1325563" y="3448050"/>
            <a:ext cx="9540875" cy="1722438"/>
          </a:xfrm>
        </p:spPr>
        <p:txBody>
          <a:bodyPr/>
          <a:lstStyle/>
          <a:p>
            <a:pPr marL="0" indent="0" algn="ctr" eaLnBrk="1" hangingPunct="1">
              <a:buFont typeface="Wingdings" pitchFamily="2" charset="2"/>
              <a:buNone/>
              <a:defRPr/>
            </a:pPr>
            <a:endParaRPr lang="en-US" sz="2800"/>
          </a:p>
        </p:txBody>
      </p:sp>
      <p:pic>
        <p:nvPicPr>
          <p:cNvPr id="13315" name="Picture 4"/>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3316" name="Rectangle 5"/>
          <p:cNvSpPr>
            <a:spLocks noChangeArrowheads="1"/>
          </p:cNvSpPr>
          <p:nvPr/>
        </p:nvSpPr>
        <p:spPr bwMode="auto">
          <a:xfrm>
            <a:off x="2625969" y="1563688"/>
            <a:ext cx="7065107" cy="2616101"/>
          </a:xfrm>
          <a:prstGeom prst="rect">
            <a:avLst/>
          </a:prstGeom>
          <a:noFill/>
          <a:ln w="9525">
            <a:noFill/>
            <a:miter lim="800000"/>
            <a:headEnd/>
            <a:tailEnd/>
          </a:ln>
        </p:spPr>
        <p:txBody>
          <a:bodyPr wrap="square">
            <a:spAutoFit/>
          </a:bodyPr>
          <a:lstStyle/>
          <a:p>
            <a:pPr algn="ctr"/>
            <a:r>
              <a:rPr lang="sr-Latn-CS" sz="2400" b="1" dirty="0">
                <a:solidFill>
                  <a:schemeClr val="bg2"/>
                </a:solidFill>
                <a:latin typeface="Arial" charset="0"/>
              </a:rPr>
              <a:t>Jean Monnet Module</a:t>
            </a:r>
          </a:p>
          <a:p>
            <a:pPr algn="ctr"/>
            <a:r>
              <a:rPr lang="sr-Latn-CS" sz="2400" b="1" dirty="0">
                <a:solidFill>
                  <a:schemeClr val="bg2"/>
                </a:solidFill>
                <a:latin typeface="Arial" charset="0"/>
              </a:rPr>
              <a:t>Application of EU values in the policies of candidate states / AEUPCS</a:t>
            </a:r>
          </a:p>
          <a:p>
            <a:pPr algn="ctr"/>
            <a:endParaRPr lang="sr-Latn-CS" sz="2400" b="1" dirty="0">
              <a:solidFill>
                <a:schemeClr val="bg2"/>
              </a:solidFill>
              <a:latin typeface="Arial" charset="0"/>
            </a:endParaRPr>
          </a:p>
          <a:p>
            <a:pPr algn="ctr"/>
            <a:endParaRPr lang="sr-Latn-CS" sz="2400" b="1" dirty="0">
              <a:solidFill>
                <a:schemeClr val="bg2"/>
              </a:solidFill>
              <a:latin typeface="Arial" charset="0"/>
            </a:endParaRPr>
          </a:p>
          <a:p>
            <a:pPr algn="ctr"/>
            <a:r>
              <a:rPr lang="sr-Latn-CS" sz="2000" b="1" dirty="0" smtClean="0">
                <a:solidFill>
                  <a:schemeClr val="bg2"/>
                </a:solidFill>
                <a:latin typeface="Arial" charset="0"/>
              </a:rPr>
              <a:t>Jelena Vapa Tankosić</a:t>
            </a:r>
            <a:endParaRPr lang="sr-Latn-CS" sz="2000" b="1" dirty="0">
              <a:solidFill>
                <a:schemeClr val="bg2"/>
              </a:solidFill>
              <a:latin typeface="Arial" charset="0"/>
            </a:endParaRPr>
          </a:p>
          <a:p>
            <a:pPr algn="ctr"/>
            <a:r>
              <a:rPr lang="en-US" sz="2400" b="1" dirty="0" smtClean="0">
                <a:solidFill>
                  <a:schemeClr val="bg2"/>
                </a:solidFill>
                <a:latin typeface="Arial" charset="0"/>
              </a:rPr>
              <a:t>Economic </a:t>
            </a:r>
            <a:r>
              <a:rPr lang="en-US" sz="2400" b="1" dirty="0">
                <a:solidFill>
                  <a:schemeClr val="bg2"/>
                </a:solidFill>
                <a:latin typeface="Arial" charset="0"/>
              </a:rPr>
              <a:t>Implications of Regional Integration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785" y="165223"/>
            <a:ext cx="10972800" cy="1143000"/>
          </a:xfrm>
        </p:spPr>
        <p:txBody>
          <a:bodyPr/>
          <a:lstStyle/>
          <a:p>
            <a:r>
              <a:rPr lang="sr-Latn-RS" dirty="0" smtClean="0"/>
              <a:t>C</a:t>
            </a:r>
            <a:r>
              <a:rPr lang="en-US" dirty="0" err="1" smtClean="0"/>
              <a:t>ommon</a:t>
            </a:r>
            <a:r>
              <a:rPr lang="en-US" dirty="0" smtClean="0"/>
              <a:t> </a:t>
            </a:r>
            <a:r>
              <a:rPr lang="en-US" dirty="0"/>
              <a:t>market </a:t>
            </a:r>
          </a:p>
        </p:txBody>
      </p:sp>
      <p:sp>
        <p:nvSpPr>
          <p:cNvPr id="3" name="Content Placeholder 2"/>
          <p:cNvSpPr>
            <a:spLocks noGrp="1"/>
          </p:cNvSpPr>
          <p:nvPr>
            <p:ph idx="1"/>
          </p:nvPr>
        </p:nvSpPr>
        <p:spPr>
          <a:xfrm>
            <a:off x="164123" y="1256324"/>
            <a:ext cx="11769969" cy="4525963"/>
          </a:xfrm>
        </p:spPr>
        <p:txBody>
          <a:bodyPr/>
          <a:lstStyle/>
          <a:p>
            <a:r>
              <a:rPr lang="en-US" dirty="0"/>
              <a:t>Then we gradually come to the common market </a:t>
            </a:r>
            <a:r>
              <a:rPr lang="sr-Latn-RS" dirty="0" smtClean="0"/>
              <a:t>which </a:t>
            </a:r>
            <a:r>
              <a:rPr lang="en-US" dirty="0" smtClean="0"/>
              <a:t>implies</a:t>
            </a:r>
            <a:r>
              <a:rPr lang="sr-Latn-RS" dirty="0" smtClean="0"/>
              <a:t> </a:t>
            </a:r>
            <a:r>
              <a:rPr lang="en-US" dirty="0" smtClean="0"/>
              <a:t>integration </a:t>
            </a:r>
            <a:r>
              <a:rPr lang="en-US" dirty="0"/>
              <a:t>of not only the goods market but also the labor and capital markets between the member states with the adoption of certain common policies as well as the mobility of factors of production</a:t>
            </a:r>
            <a:r>
              <a:rPr lang="en-US" dirty="0" smtClean="0"/>
              <a:t>.</a:t>
            </a:r>
            <a:endParaRPr lang="sr-Latn-RS" dirty="0" smtClean="0"/>
          </a:p>
          <a:p>
            <a:r>
              <a:rPr lang="en-US" dirty="0"/>
              <a:t>goes beyond the customs union by allowing the free movement of labor and capital between member states. </a:t>
            </a:r>
            <a:endParaRPr lang="sr-Latn-RS" dirty="0" smtClean="0"/>
          </a:p>
          <a:p>
            <a:r>
              <a:rPr lang="sr-Latn-RS" dirty="0" smtClean="0"/>
              <a:t>Example: </a:t>
            </a:r>
            <a:r>
              <a:rPr lang="en-US" dirty="0" smtClean="0"/>
              <a:t>The </a:t>
            </a:r>
            <a:r>
              <a:rPr lang="en-US" dirty="0"/>
              <a:t>EU reached common market status in early 1993.</a:t>
            </a:r>
          </a:p>
        </p:txBody>
      </p:sp>
    </p:spTree>
    <p:extLst>
      <p:ext uri="{BB962C8B-B14F-4D97-AF65-F5344CB8AC3E}">
        <p14:creationId xmlns:p14="http://schemas.microsoft.com/office/powerpoint/2010/main" val="1630009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570523" y="-84870"/>
            <a:ext cx="10972800" cy="1143000"/>
          </a:xfrm>
        </p:spPr>
        <p:txBody>
          <a:bodyPr/>
          <a:lstStyle/>
          <a:p>
            <a:pPr eaLnBrk="1" hangingPunct="1">
              <a:defRPr/>
            </a:pPr>
            <a:r>
              <a:rPr lang="sr-Latn-CS" sz="4000" dirty="0" smtClean="0"/>
              <a:t>Economic union</a:t>
            </a:r>
            <a:endParaRPr lang="en-US" sz="4000" dirty="0"/>
          </a:p>
        </p:txBody>
      </p:sp>
      <p:sp>
        <p:nvSpPr>
          <p:cNvPr id="21507" name="Rectangle 3"/>
          <p:cNvSpPr>
            <a:spLocks noGrp="1" noChangeArrowheads="1"/>
          </p:cNvSpPr>
          <p:nvPr>
            <p:ph type="body" idx="1"/>
          </p:nvPr>
        </p:nvSpPr>
        <p:spPr>
          <a:xfrm>
            <a:off x="125046" y="1242646"/>
            <a:ext cx="11996615" cy="4860071"/>
          </a:xfrm>
        </p:spPr>
        <p:txBody>
          <a:bodyPr/>
          <a:lstStyle/>
          <a:p>
            <a:pPr eaLnBrk="1" hangingPunct="1">
              <a:lnSpc>
                <a:spcPct val="80000"/>
              </a:lnSpc>
              <a:defRPr/>
            </a:pPr>
            <a:r>
              <a:rPr lang="en-US" sz="2800" dirty="0"/>
              <a:t>Economic union goes even further by harmonizing, or even harmonizing, monetary policy and fiscal policy between member states. </a:t>
            </a:r>
            <a:endParaRPr lang="sr-Latn-RS" sz="2800" dirty="0" smtClean="0"/>
          </a:p>
          <a:p>
            <a:pPr eaLnBrk="1" hangingPunct="1">
              <a:lnSpc>
                <a:spcPct val="80000"/>
              </a:lnSpc>
              <a:defRPr/>
            </a:pPr>
            <a:endParaRPr lang="sr-Latn-RS" sz="2800" dirty="0" smtClean="0"/>
          </a:p>
          <a:p>
            <a:pPr eaLnBrk="1" hangingPunct="1">
              <a:lnSpc>
                <a:spcPct val="80000"/>
              </a:lnSpc>
              <a:defRPr/>
            </a:pPr>
            <a:r>
              <a:rPr lang="en-US" sz="2800" dirty="0" smtClean="0"/>
              <a:t>This </a:t>
            </a:r>
            <a:r>
              <a:rPr lang="en-US" sz="2800" dirty="0"/>
              <a:t>is the most advanced form of economic integration. </a:t>
            </a:r>
            <a:endParaRPr lang="sr-Latn-RS" sz="2800" dirty="0" smtClean="0"/>
          </a:p>
          <a:p>
            <a:pPr eaLnBrk="1" hangingPunct="1">
              <a:lnSpc>
                <a:spcPct val="80000"/>
              </a:lnSpc>
              <a:defRPr/>
            </a:pPr>
            <a:endParaRPr lang="sr-Latn-RS" sz="2800" dirty="0" smtClean="0"/>
          </a:p>
          <a:p>
            <a:pPr eaLnBrk="1" hangingPunct="1">
              <a:lnSpc>
                <a:spcPct val="80000"/>
              </a:lnSpc>
              <a:defRPr/>
            </a:pPr>
            <a:r>
              <a:rPr lang="sr-Latn-RS" sz="2800" dirty="0" smtClean="0"/>
              <a:t>Example: </a:t>
            </a:r>
            <a:r>
              <a:rPr lang="en-US" sz="2800" dirty="0" smtClean="0"/>
              <a:t>Benelux</a:t>
            </a:r>
            <a:r>
              <a:rPr lang="en-US" sz="2800" dirty="0"/>
              <a:t>, which represents the economic union of Belgium, the Netherlands and Luxembourg, which was formed after the Second World </a:t>
            </a:r>
            <a:r>
              <a:rPr lang="en-US" sz="2800" dirty="0" smtClean="0"/>
              <a:t>War. </a:t>
            </a:r>
            <a:endParaRPr lang="sr-Latn-RS" sz="2800" dirty="0" smtClean="0"/>
          </a:p>
          <a:p>
            <a:pPr eaLnBrk="1" hangingPunct="1">
              <a:lnSpc>
                <a:spcPct val="80000"/>
              </a:lnSpc>
              <a:defRPr/>
            </a:pPr>
            <a:endParaRPr lang="sr-Latn-RS" sz="2800" dirty="0" smtClean="0"/>
          </a:p>
          <a:p>
            <a:pPr eaLnBrk="1" hangingPunct="1">
              <a:lnSpc>
                <a:spcPct val="80000"/>
              </a:lnSpc>
              <a:defRPr/>
            </a:pPr>
            <a:r>
              <a:rPr lang="sr-Latn-RS" sz="2800" dirty="0" smtClean="0"/>
              <a:t>Monetary union: EU-adoption uf euro (19 member states) </a:t>
            </a:r>
          </a:p>
          <a:p>
            <a:pPr eaLnBrk="1" hangingPunct="1">
              <a:lnSpc>
                <a:spcPct val="80000"/>
              </a:lnSpc>
              <a:defRPr/>
            </a:pPr>
            <a:r>
              <a:rPr lang="sr-Latn-RS" sz="2800" dirty="0"/>
              <a:t>P</a:t>
            </a:r>
            <a:r>
              <a:rPr lang="en-US" sz="2800" dirty="0" err="1" smtClean="0"/>
              <a:t>resupposes</a:t>
            </a:r>
            <a:r>
              <a:rPr lang="en-US" sz="2800" dirty="0" smtClean="0"/>
              <a:t> </a:t>
            </a:r>
            <a:r>
              <a:rPr lang="en-US" sz="2800" dirty="0"/>
              <a:t>common policies in certain domains or full harmonization, harmonization of different regulations between member states, as well as a common currency, a central bank and a common economic policy.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Political Union </a:t>
            </a:r>
          </a:p>
        </p:txBody>
      </p:sp>
      <p:sp>
        <p:nvSpPr>
          <p:cNvPr id="3" name="Content Placeholder 2"/>
          <p:cNvSpPr>
            <a:spLocks noGrp="1"/>
          </p:cNvSpPr>
          <p:nvPr>
            <p:ph idx="1"/>
          </p:nvPr>
        </p:nvSpPr>
        <p:spPr/>
        <p:txBody>
          <a:bodyPr/>
          <a:lstStyle/>
          <a:p>
            <a:r>
              <a:rPr lang="en-US" dirty="0"/>
              <a:t>Complete Political Union – occurs when two or more member states unite </a:t>
            </a:r>
            <a:r>
              <a:rPr lang="en-US" dirty="0" smtClean="0"/>
              <a:t>to</a:t>
            </a:r>
            <a:r>
              <a:rPr lang="sr-Latn-RS" dirty="0" smtClean="0"/>
              <a:t> </a:t>
            </a:r>
            <a:r>
              <a:rPr lang="en-US" dirty="0" smtClean="0"/>
              <a:t>form </a:t>
            </a:r>
            <a:r>
              <a:rPr lang="en-US" dirty="0"/>
              <a:t>a sovereign nation under one federal or centralized institutional </a:t>
            </a:r>
            <a:r>
              <a:rPr lang="en-US" dirty="0" smtClean="0"/>
              <a:t>structure</a:t>
            </a:r>
            <a:endParaRPr lang="sr-Latn-RS" dirty="0" smtClean="0"/>
          </a:p>
          <a:p>
            <a:endParaRPr lang="sr-Latn-RS" dirty="0" smtClean="0"/>
          </a:p>
          <a:p>
            <a:r>
              <a:rPr lang="sr-Latn-RS" dirty="0" smtClean="0"/>
              <a:t>Example: </a:t>
            </a:r>
            <a:r>
              <a:rPr lang="en-US" dirty="0" smtClean="0"/>
              <a:t> the </a:t>
            </a:r>
            <a:r>
              <a:rPr lang="en-US" dirty="0"/>
              <a:t>unification of the East and </a:t>
            </a:r>
            <a:r>
              <a:rPr lang="en-US" dirty="0" smtClean="0"/>
              <a:t>West</a:t>
            </a:r>
            <a:r>
              <a:rPr lang="sr-Latn-RS" dirty="0" smtClean="0"/>
              <a:t> </a:t>
            </a:r>
            <a:r>
              <a:rPr lang="en-US" dirty="0" smtClean="0"/>
              <a:t>Germany. </a:t>
            </a:r>
            <a:endParaRPr lang="en-US" dirty="0"/>
          </a:p>
        </p:txBody>
      </p:sp>
    </p:spTree>
    <p:extLst>
      <p:ext uri="{BB962C8B-B14F-4D97-AF65-F5344CB8AC3E}">
        <p14:creationId xmlns:p14="http://schemas.microsoft.com/office/powerpoint/2010/main" val="3662197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862" y="102699"/>
            <a:ext cx="10972800" cy="1143000"/>
          </a:xfrm>
        </p:spPr>
        <p:txBody>
          <a:bodyPr/>
          <a:lstStyle/>
          <a:p>
            <a:r>
              <a:rPr lang="sr-Latn-RS" dirty="0" smtClean="0"/>
              <a:t>Further reading for </a:t>
            </a:r>
            <a:r>
              <a:rPr lang="sr-Latn-RS" dirty="0"/>
              <a:t>discussion</a:t>
            </a:r>
            <a:endParaRPr lang="en-US" dirty="0"/>
          </a:p>
        </p:txBody>
      </p:sp>
      <p:sp>
        <p:nvSpPr>
          <p:cNvPr id="3" name="Content Placeholder 2"/>
          <p:cNvSpPr>
            <a:spLocks noGrp="1"/>
          </p:cNvSpPr>
          <p:nvPr>
            <p:ph idx="1"/>
          </p:nvPr>
        </p:nvSpPr>
        <p:spPr>
          <a:xfrm>
            <a:off x="211015" y="967155"/>
            <a:ext cx="11785599" cy="4525963"/>
          </a:xfrm>
        </p:spPr>
        <p:txBody>
          <a:bodyPr/>
          <a:lstStyle/>
          <a:p>
            <a:r>
              <a:rPr lang="en-US" dirty="0"/>
              <a:t>Viner, J. (1950). The customs union issue. New York: Carnegie Endowment for International Peace</a:t>
            </a:r>
            <a:r>
              <a:rPr lang="en-US" dirty="0" smtClean="0"/>
              <a:t>.</a:t>
            </a:r>
            <a:endParaRPr lang="sr-Latn-RS" dirty="0" smtClean="0"/>
          </a:p>
          <a:p>
            <a:r>
              <a:rPr lang="sr-Latn-RS" dirty="0" smtClean="0"/>
              <a:t>Meade, J. (1955). </a:t>
            </a:r>
            <a:r>
              <a:rPr lang="sr-Latn-RS" dirty="0"/>
              <a:t>The Theoryof Customs </a:t>
            </a:r>
            <a:r>
              <a:rPr lang="sr-Latn-RS" dirty="0" smtClean="0"/>
              <a:t>Unions. Amsterdam</a:t>
            </a:r>
            <a:r>
              <a:rPr lang="sr-Latn-RS" dirty="0"/>
              <a:t>: </a:t>
            </a:r>
            <a:r>
              <a:rPr lang="sr-Latn-RS" dirty="0" smtClean="0"/>
              <a:t>North-Holland</a:t>
            </a:r>
            <a:r>
              <a:rPr lang="sr-Latn-RS" dirty="0"/>
              <a:t>.</a:t>
            </a:r>
          </a:p>
          <a:p>
            <a:r>
              <a:rPr lang="sr-Latn-RS" dirty="0" smtClean="0"/>
              <a:t>Lipsey</a:t>
            </a:r>
            <a:r>
              <a:rPr lang="sr-Latn-RS" dirty="0"/>
              <a:t>, R.G. </a:t>
            </a:r>
            <a:r>
              <a:rPr lang="sr-Latn-RS" dirty="0" smtClean="0"/>
              <a:t>(1961). The </a:t>
            </a:r>
            <a:r>
              <a:rPr lang="sr-Latn-RS" dirty="0"/>
              <a:t>Theory of Customs Unions: A General </a:t>
            </a:r>
            <a:r>
              <a:rPr lang="sr-Latn-RS" dirty="0" smtClean="0"/>
              <a:t>Survey, </a:t>
            </a:r>
            <a:r>
              <a:rPr lang="sr-Latn-RS" dirty="0"/>
              <a:t>Economic </a:t>
            </a:r>
            <a:r>
              <a:rPr lang="sr-Latn-RS" dirty="0" smtClean="0"/>
              <a:t>Journal, </a:t>
            </a:r>
            <a:r>
              <a:rPr lang="sr-Latn-RS" dirty="0"/>
              <a:t>pp. 498-513</a:t>
            </a:r>
            <a:r>
              <a:rPr lang="sr-Latn-RS" dirty="0" smtClean="0"/>
              <a:t>.</a:t>
            </a:r>
          </a:p>
          <a:p>
            <a:r>
              <a:rPr lang="en-US" dirty="0" err="1"/>
              <a:t>Balassa</a:t>
            </a:r>
            <a:r>
              <a:rPr lang="en-US" dirty="0"/>
              <a:t>, B. (1961). The theory of economic integration. Homewood, Ill: R.D. Irwin</a:t>
            </a:r>
            <a:r>
              <a:rPr lang="en-US" dirty="0" smtClean="0"/>
              <a:t>.</a:t>
            </a:r>
            <a:endParaRPr lang="sr-Latn-RS" dirty="0" smtClean="0"/>
          </a:p>
          <a:p>
            <a:r>
              <a:rPr lang="en-US" dirty="0" err="1" smtClean="0"/>
              <a:t>Balassa</a:t>
            </a:r>
            <a:r>
              <a:rPr lang="en-US" dirty="0"/>
              <a:t>, B. (1974). Trade Creation and Trade Diversion in the European Common Market: An Appraisal of the Evidence, The Manchester School, pp. 93–135.</a:t>
            </a:r>
          </a:p>
          <a:p>
            <a:endParaRPr lang="sr-Latn-RS" dirty="0"/>
          </a:p>
          <a:p>
            <a:endParaRPr lang="sr-Latn-RS" dirty="0"/>
          </a:p>
        </p:txBody>
      </p:sp>
    </p:spTree>
    <p:extLst>
      <p:ext uri="{BB962C8B-B14F-4D97-AF65-F5344CB8AC3E}">
        <p14:creationId xmlns:p14="http://schemas.microsoft.com/office/powerpoint/2010/main" val="153189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reading</a:t>
            </a:r>
          </a:p>
        </p:txBody>
      </p:sp>
      <p:sp>
        <p:nvSpPr>
          <p:cNvPr id="3" name="Content Placeholder 2"/>
          <p:cNvSpPr>
            <a:spLocks noGrp="1"/>
          </p:cNvSpPr>
          <p:nvPr>
            <p:ph idx="1"/>
          </p:nvPr>
        </p:nvSpPr>
        <p:spPr>
          <a:xfrm>
            <a:off x="203200" y="1352062"/>
            <a:ext cx="11777785" cy="4422409"/>
          </a:xfrm>
        </p:spPr>
        <p:txBody>
          <a:bodyPr/>
          <a:lstStyle/>
          <a:p>
            <a:r>
              <a:rPr lang="en-US" dirty="0" smtClean="0"/>
              <a:t>Baldwin</a:t>
            </a:r>
            <a:r>
              <a:rPr lang="en-US" dirty="0"/>
              <a:t>, </a:t>
            </a:r>
            <a:r>
              <a:rPr lang="sr-Latn-RS" dirty="0" smtClean="0"/>
              <a:t>R.E, </a:t>
            </a:r>
            <a:r>
              <a:rPr lang="en-US" dirty="0" err="1" smtClean="0"/>
              <a:t>Venables</a:t>
            </a:r>
            <a:r>
              <a:rPr lang="en-US" dirty="0"/>
              <a:t>, </a:t>
            </a:r>
            <a:r>
              <a:rPr lang="en-US" dirty="0" smtClean="0"/>
              <a:t>A.J.</a:t>
            </a:r>
            <a:r>
              <a:rPr lang="sr-Latn-RS" dirty="0" smtClean="0"/>
              <a:t> (1995). </a:t>
            </a:r>
            <a:r>
              <a:rPr lang="en-US" dirty="0" smtClean="0"/>
              <a:t>Regional </a:t>
            </a:r>
            <a:r>
              <a:rPr lang="en-US" dirty="0"/>
              <a:t>Economic </a:t>
            </a:r>
            <a:r>
              <a:rPr lang="en-US" dirty="0" smtClean="0"/>
              <a:t>Integration, </a:t>
            </a:r>
            <a:r>
              <a:rPr lang="sr-Latn-RS" dirty="0" smtClean="0"/>
              <a:t>In</a:t>
            </a:r>
            <a:r>
              <a:rPr lang="en-US" dirty="0" smtClean="0"/>
              <a:t> </a:t>
            </a:r>
            <a:r>
              <a:rPr lang="en-US" dirty="0"/>
              <a:t>G.M. Grossman, K. </a:t>
            </a:r>
            <a:r>
              <a:rPr lang="en-US" dirty="0" err="1"/>
              <a:t>Rogoff</a:t>
            </a:r>
            <a:r>
              <a:rPr lang="en-US" dirty="0"/>
              <a:t>, eds., Handbook of International </a:t>
            </a:r>
            <a:r>
              <a:rPr lang="en-US" dirty="0" err="1"/>
              <a:t>Economics,Vol</a:t>
            </a:r>
            <a:r>
              <a:rPr lang="en-US" dirty="0"/>
              <a:t>. III (Amsterdam: Elsevier, 1995), pp. 1598-1644</a:t>
            </a:r>
            <a:r>
              <a:rPr lang="en-US" dirty="0" smtClean="0"/>
              <a:t>.</a:t>
            </a:r>
            <a:endParaRPr lang="sr-Latn-RS" dirty="0" smtClean="0"/>
          </a:p>
          <a:p>
            <a:r>
              <a:rPr lang="en-US" dirty="0" err="1" smtClean="0"/>
              <a:t>Jovanović</a:t>
            </a:r>
            <a:r>
              <a:rPr lang="en-US" dirty="0"/>
              <a:t>. M (2006). ‘Customs Unions’, in </a:t>
            </a:r>
            <a:r>
              <a:rPr lang="en-US" dirty="0" err="1"/>
              <a:t>Miroslav</a:t>
            </a:r>
            <a:r>
              <a:rPr lang="en-US" dirty="0"/>
              <a:t> N. </a:t>
            </a:r>
            <a:r>
              <a:rPr lang="en-US" dirty="0" err="1"/>
              <a:t>Jovanović</a:t>
            </a:r>
            <a:r>
              <a:rPr lang="en-US" dirty="0"/>
              <a:t>, The economics of international integration, Cheltenham: E. Elgar, </a:t>
            </a:r>
            <a:r>
              <a:rPr lang="en-US" dirty="0" smtClean="0"/>
              <a:t>pp.28-155</a:t>
            </a:r>
            <a:endParaRPr lang="sr-Latn-RS" dirty="0" smtClean="0"/>
          </a:p>
          <a:p>
            <a:r>
              <a:rPr lang="sr-Latn-RS" dirty="0" smtClean="0"/>
              <a:t>Krugman</a:t>
            </a:r>
            <a:r>
              <a:rPr lang="sr-Latn-RS" dirty="0"/>
              <a:t>, </a:t>
            </a:r>
            <a:r>
              <a:rPr lang="sr-Latn-RS" dirty="0" smtClean="0"/>
              <a:t>P.R., Obstfeld</a:t>
            </a:r>
            <a:r>
              <a:rPr lang="sr-Latn-RS" dirty="0"/>
              <a:t>, </a:t>
            </a:r>
            <a:r>
              <a:rPr lang="sr-Latn-RS" dirty="0" smtClean="0"/>
              <a:t>M., Melitz</a:t>
            </a:r>
            <a:r>
              <a:rPr lang="sr-Latn-RS" dirty="0"/>
              <a:t>, </a:t>
            </a:r>
            <a:r>
              <a:rPr lang="sr-Latn-RS" dirty="0" smtClean="0"/>
              <a:t>M. (2012</a:t>
            </a:r>
            <a:r>
              <a:rPr lang="sr-Latn-RS" dirty="0" smtClean="0"/>
              <a:t>). </a:t>
            </a:r>
            <a:r>
              <a:rPr lang="sr-Latn-RS" dirty="0"/>
              <a:t>International Economics, 9th Ed., </a:t>
            </a:r>
            <a:r>
              <a:rPr lang="sr-Latn-RS" dirty="0"/>
              <a:t>Boston :Addison-Wesley </a:t>
            </a:r>
            <a:r>
              <a:rPr lang="sr-Latn-RS" dirty="0"/>
              <a:t>[ISBN: 9780132146654]</a:t>
            </a:r>
          </a:p>
          <a:p>
            <a:r>
              <a:rPr lang="sr-Latn-RS" dirty="0"/>
              <a:t>Salvatore, D. </a:t>
            </a:r>
            <a:r>
              <a:rPr lang="sr-Latn-RS" dirty="0" smtClean="0"/>
              <a:t>(2013</a:t>
            </a:r>
            <a:r>
              <a:rPr lang="sr-Latn-RS" dirty="0" smtClean="0"/>
              <a:t>). </a:t>
            </a:r>
            <a:r>
              <a:rPr lang="sr-Latn-RS" dirty="0"/>
              <a:t>International Economics, 11th Ed., USA: </a:t>
            </a:r>
            <a:r>
              <a:rPr lang="sr-Latn-RS" dirty="0" smtClean="0"/>
              <a:t>Wiley. </a:t>
            </a:r>
            <a:r>
              <a:rPr lang="sr-Latn-RS" dirty="0"/>
              <a:t>[ISBN: 1118177932]</a:t>
            </a:r>
            <a:endParaRPr lang="en-US" dirty="0"/>
          </a:p>
          <a:p>
            <a:endParaRPr lang="en-US" dirty="0"/>
          </a:p>
        </p:txBody>
      </p:sp>
    </p:spTree>
    <p:extLst>
      <p:ext uri="{BB962C8B-B14F-4D97-AF65-F5344CB8AC3E}">
        <p14:creationId xmlns:p14="http://schemas.microsoft.com/office/powerpoint/2010/main" val="1293963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617415" y="180853"/>
            <a:ext cx="10902462" cy="944562"/>
          </a:xfrm>
        </p:spPr>
        <p:txBody>
          <a:bodyPr/>
          <a:lstStyle/>
          <a:p>
            <a:pPr eaLnBrk="1" hangingPunct="1">
              <a:defRPr/>
            </a:pPr>
            <a:r>
              <a:rPr lang="en-US" sz="4000" dirty="0"/>
              <a:t>Economic Implications of Regional Integration </a:t>
            </a:r>
          </a:p>
        </p:txBody>
      </p:sp>
      <p:sp>
        <p:nvSpPr>
          <p:cNvPr id="15363" name="Rectangle 3"/>
          <p:cNvSpPr>
            <a:spLocks noGrp="1" noChangeArrowheads="1"/>
          </p:cNvSpPr>
          <p:nvPr>
            <p:ph type="body" idx="1"/>
          </p:nvPr>
        </p:nvSpPr>
        <p:spPr>
          <a:xfrm>
            <a:off x="0" y="1187939"/>
            <a:ext cx="12192000" cy="4914778"/>
          </a:xfrm>
        </p:spPr>
        <p:txBody>
          <a:bodyPr/>
          <a:lstStyle/>
          <a:p>
            <a:pPr eaLnBrk="1" hangingPunct="1">
              <a:lnSpc>
                <a:spcPct val="90000"/>
              </a:lnSpc>
              <a:defRPr/>
            </a:pPr>
            <a:r>
              <a:rPr lang="en-US" sz="2800" dirty="0" smtClean="0"/>
              <a:t>Numerous theoretical and empirical studies have shown the </a:t>
            </a:r>
            <a:r>
              <a:rPr lang="sr-Latn-RS" sz="2800" dirty="0" smtClean="0"/>
              <a:t>economic </a:t>
            </a:r>
            <a:r>
              <a:rPr lang="en-US" sz="2800" dirty="0" smtClean="0"/>
              <a:t>benefits that have been achieved in certain phases of integration. </a:t>
            </a:r>
            <a:endParaRPr lang="sr-Latn-RS" sz="2800" dirty="0" smtClean="0"/>
          </a:p>
          <a:p>
            <a:pPr marL="0" indent="0" eaLnBrk="1" hangingPunct="1">
              <a:lnSpc>
                <a:spcPct val="90000"/>
              </a:lnSpc>
              <a:buNone/>
              <a:defRPr/>
            </a:pPr>
            <a:endParaRPr lang="sr-Latn-RS" sz="2800" dirty="0" smtClean="0"/>
          </a:p>
          <a:p>
            <a:pPr eaLnBrk="1" hangingPunct="1">
              <a:lnSpc>
                <a:spcPct val="90000"/>
              </a:lnSpc>
              <a:defRPr/>
            </a:pPr>
            <a:r>
              <a:rPr lang="en-US" sz="2800" dirty="0" smtClean="0"/>
              <a:t>The benefits of REI are </a:t>
            </a:r>
            <a:r>
              <a:rPr lang="sr-Latn-RS" sz="2800" dirty="0" smtClean="0"/>
              <a:t>usually </a:t>
            </a:r>
            <a:r>
              <a:rPr lang="en-US" sz="2800" dirty="0" smtClean="0"/>
              <a:t>achieved in the long run</a:t>
            </a:r>
            <a:r>
              <a:rPr lang="sr-Latn-RS" sz="2800" dirty="0" smtClean="0"/>
              <a:t>.</a:t>
            </a:r>
          </a:p>
          <a:p>
            <a:pPr marL="0" indent="0" eaLnBrk="1" hangingPunct="1">
              <a:lnSpc>
                <a:spcPct val="90000"/>
              </a:lnSpc>
              <a:buNone/>
              <a:defRPr/>
            </a:pPr>
            <a:endParaRPr lang="sr-Latn-RS" sz="2800" dirty="0" smtClean="0"/>
          </a:p>
          <a:p>
            <a:pPr eaLnBrk="1" hangingPunct="1">
              <a:lnSpc>
                <a:spcPct val="90000"/>
              </a:lnSpc>
              <a:defRPr/>
            </a:pPr>
            <a:r>
              <a:rPr lang="sr-Latn-RS" sz="2800" dirty="0" smtClean="0"/>
              <a:t>The </a:t>
            </a:r>
            <a:r>
              <a:rPr lang="en-US" sz="2800" dirty="0" smtClean="0"/>
              <a:t>costs are usually a prerequisite for </a:t>
            </a:r>
            <a:r>
              <a:rPr lang="sr-Latn-RS" sz="2800" dirty="0" smtClean="0"/>
              <a:t>the later economic </a:t>
            </a:r>
            <a:r>
              <a:rPr lang="en-US" sz="2800" dirty="0" smtClean="0"/>
              <a:t>benefits</a:t>
            </a:r>
            <a:r>
              <a:rPr lang="sr-Latn-RS" sz="2800" dirty="0" smtClean="0"/>
              <a:t>.</a:t>
            </a:r>
          </a:p>
          <a:p>
            <a:pPr marL="0" indent="0" eaLnBrk="1" hangingPunct="1">
              <a:lnSpc>
                <a:spcPct val="90000"/>
              </a:lnSpc>
              <a:buNone/>
              <a:defRPr/>
            </a:pPr>
            <a:endParaRPr lang="sr-Latn-RS" sz="2800" dirty="0" smtClean="0"/>
          </a:p>
          <a:p>
            <a:pPr eaLnBrk="1" hangingPunct="1">
              <a:lnSpc>
                <a:spcPct val="90000"/>
              </a:lnSpc>
              <a:defRPr/>
            </a:pPr>
            <a:r>
              <a:rPr lang="sr-Latn-RS" sz="2800" dirty="0" smtClean="0"/>
              <a:t>REI </a:t>
            </a:r>
            <a:r>
              <a:rPr lang="en-US" sz="2800" dirty="0" smtClean="0"/>
              <a:t>have </a:t>
            </a:r>
            <a:r>
              <a:rPr lang="en-US" sz="2800" dirty="0"/>
              <a:t>different levels from the mildest to the most developed. </a:t>
            </a:r>
            <a:endParaRPr lang="sr-Latn-RS" sz="2800" dirty="0" smtClean="0"/>
          </a:p>
          <a:p>
            <a:pPr marL="0" indent="0" eaLnBrk="1" hangingPunct="1">
              <a:lnSpc>
                <a:spcPct val="90000"/>
              </a:lnSpc>
              <a:buNone/>
              <a:defRPr/>
            </a:pPr>
            <a:endParaRPr lang="sr-Latn-RS" sz="2800" dirty="0" smtClean="0"/>
          </a:p>
          <a:p>
            <a:pPr eaLnBrk="1" hangingPunct="1">
              <a:lnSpc>
                <a:spcPct val="90000"/>
              </a:lnSpc>
              <a:defRPr/>
            </a:pPr>
            <a:r>
              <a:rPr lang="en-US" sz="2800" dirty="0" smtClean="0"/>
              <a:t>From </a:t>
            </a:r>
            <a:r>
              <a:rPr lang="en-US" sz="2800" dirty="0"/>
              <a:t>preferential trade agreements, partial customs unions, free trade zones, customs unions, the common market to partial economic union as the ultimate goal of economic and monetary </a:t>
            </a:r>
            <a:r>
              <a:rPr lang="en-US" sz="2800" dirty="0" smtClean="0"/>
              <a:t>union</a:t>
            </a:r>
            <a:r>
              <a:rPr lang="sr-Latn-RS" sz="2800"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Implications of Regional Integration </a:t>
            </a:r>
          </a:p>
        </p:txBody>
      </p:sp>
      <p:sp>
        <p:nvSpPr>
          <p:cNvPr id="3" name="Content Placeholder 2"/>
          <p:cNvSpPr>
            <a:spLocks noGrp="1"/>
          </p:cNvSpPr>
          <p:nvPr>
            <p:ph idx="1"/>
          </p:nvPr>
        </p:nvSpPr>
        <p:spPr>
          <a:xfrm>
            <a:off x="242277" y="1600200"/>
            <a:ext cx="11840307" cy="4525963"/>
          </a:xfrm>
        </p:spPr>
        <p:txBody>
          <a:bodyPr/>
          <a:lstStyle/>
          <a:p>
            <a:pPr marL="0" indent="0">
              <a:buNone/>
            </a:pPr>
            <a:r>
              <a:rPr lang="en-US" sz="2800" dirty="0"/>
              <a:t>The </a:t>
            </a:r>
            <a:r>
              <a:rPr lang="sr-Latn-RS" sz="2800" dirty="0" smtClean="0"/>
              <a:t>positive </a:t>
            </a:r>
            <a:r>
              <a:rPr lang="en-US" sz="2800" dirty="0" smtClean="0"/>
              <a:t>effects </a:t>
            </a:r>
            <a:r>
              <a:rPr lang="en-US" sz="2800" dirty="0"/>
              <a:t>of economic </a:t>
            </a:r>
            <a:r>
              <a:rPr lang="en-US" sz="2800" dirty="0" smtClean="0"/>
              <a:t>integration</a:t>
            </a:r>
            <a:endParaRPr lang="sr-Latn-RS" sz="2800" dirty="0" smtClean="0"/>
          </a:p>
          <a:p>
            <a:r>
              <a:rPr lang="en-US" sz="2800" dirty="0" smtClean="0"/>
              <a:t> economies </a:t>
            </a:r>
            <a:r>
              <a:rPr lang="en-US" sz="2800" dirty="0"/>
              <a:t>of </a:t>
            </a:r>
            <a:r>
              <a:rPr lang="en-US" sz="2800" dirty="0" smtClean="0"/>
              <a:t>scale </a:t>
            </a:r>
            <a:endParaRPr lang="sr-Latn-RS" sz="2800" dirty="0" smtClean="0"/>
          </a:p>
          <a:p>
            <a:r>
              <a:rPr lang="en-US" sz="2800" dirty="0" smtClean="0"/>
              <a:t>increased </a:t>
            </a:r>
            <a:r>
              <a:rPr lang="en-US" sz="2800" dirty="0"/>
              <a:t>competition and resource allocation </a:t>
            </a:r>
            <a:r>
              <a:rPr lang="en-US" sz="2800" dirty="0" smtClean="0"/>
              <a:t>efficiency</a:t>
            </a:r>
            <a:endParaRPr lang="sr-Latn-RS" sz="2800" dirty="0" smtClean="0"/>
          </a:p>
          <a:p>
            <a:r>
              <a:rPr lang="en-US" sz="2800" dirty="0" smtClean="0"/>
              <a:t>production specialization</a:t>
            </a:r>
            <a:endParaRPr lang="sr-Latn-RS" sz="2800" dirty="0" smtClean="0"/>
          </a:p>
          <a:p>
            <a:r>
              <a:rPr lang="en-US" sz="2800" dirty="0" smtClean="0"/>
              <a:t>improved </a:t>
            </a:r>
            <a:r>
              <a:rPr lang="en-US" sz="2800" dirty="0"/>
              <a:t>access to </a:t>
            </a:r>
            <a:r>
              <a:rPr lang="en-US" sz="2800" dirty="0" smtClean="0"/>
              <a:t>innovation</a:t>
            </a:r>
            <a:endParaRPr lang="sr-Latn-RS" sz="2800" dirty="0" smtClean="0"/>
          </a:p>
          <a:p>
            <a:r>
              <a:rPr lang="en-US" sz="2800" dirty="0" smtClean="0"/>
              <a:t>reallocation </a:t>
            </a:r>
            <a:r>
              <a:rPr lang="en-US" sz="2800" dirty="0"/>
              <a:t>of production and trade, greater efficiency and production in general, </a:t>
            </a:r>
            <a:endParaRPr lang="sr-Latn-RS" sz="2800" dirty="0" smtClean="0"/>
          </a:p>
          <a:p>
            <a:r>
              <a:rPr lang="en-US" sz="2800" dirty="0" smtClean="0"/>
              <a:t>as </a:t>
            </a:r>
            <a:r>
              <a:rPr lang="en-US" sz="2800" dirty="0"/>
              <a:t>well as increased competitiveness in the overall integrated economic space </a:t>
            </a:r>
            <a:r>
              <a:rPr lang="en-US" sz="2800" dirty="0" smtClean="0"/>
              <a:t>and</a:t>
            </a:r>
            <a:r>
              <a:rPr lang="sr-Latn-RS" sz="2800" dirty="0" smtClean="0"/>
              <a:t> </a:t>
            </a:r>
            <a:r>
              <a:rPr lang="en-US" sz="2800" dirty="0" smtClean="0"/>
              <a:t>unified </a:t>
            </a:r>
            <a:r>
              <a:rPr lang="en-US" sz="2800" dirty="0"/>
              <a:t>foreign trade policy and tariff towards third countries.</a:t>
            </a:r>
          </a:p>
        </p:txBody>
      </p:sp>
    </p:spTree>
    <p:extLst>
      <p:ext uri="{BB962C8B-B14F-4D97-AF65-F5344CB8AC3E}">
        <p14:creationId xmlns:p14="http://schemas.microsoft.com/office/powerpoint/2010/main" val="229783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a:t>
            </a:r>
            <a:r>
              <a:rPr lang="sr-Latn-RS" dirty="0" smtClean="0"/>
              <a:t>s</a:t>
            </a:r>
            <a:r>
              <a:rPr lang="en-US" dirty="0" smtClean="0"/>
              <a:t> contra</a:t>
            </a:r>
            <a:r>
              <a:rPr lang="sr-Latn-RS" dirty="0" smtClean="0"/>
              <a:t> PTAs</a:t>
            </a:r>
            <a:r>
              <a:rPr lang="en-US" dirty="0" smtClean="0"/>
              <a:t> </a:t>
            </a:r>
            <a:endParaRPr lang="en-US" dirty="0"/>
          </a:p>
        </p:txBody>
      </p:sp>
      <p:sp>
        <p:nvSpPr>
          <p:cNvPr id="3" name="Content Placeholder 2"/>
          <p:cNvSpPr>
            <a:spLocks noGrp="1"/>
          </p:cNvSpPr>
          <p:nvPr>
            <p:ph idx="1"/>
          </p:nvPr>
        </p:nvSpPr>
        <p:spPr/>
        <p:txBody>
          <a:bodyPr/>
          <a:lstStyle/>
          <a:p>
            <a:r>
              <a:rPr lang="en-US" sz="2800" dirty="0"/>
              <a:t>Trade diversion effect - PTAs can result in imports of goods from a less efficient country at a higher cost, rather than imports from a country at a lower </a:t>
            </a:r>
            <a:r>
              <a:rPr lang="en-US" sz="2800" dirty="0" smtClean="0"/>
              <a:t>cost</a:t>
            </a:r>
            <a:r>
              <a:rPr lang="sr-Latn-RS" sz="2800" dirty="0" smtClean="0"/>
              <a:t>.</a:t>
            </a:r>
          </a:p>
          <a:p>
            <a:pPr marL="0" indent="0">
              <a:buNone/>
            </a:pPr>
            <a:endParaRPr lang="en-US" sz="2800" dirty="0"/>
          </a:p>
          <a:p>
            <a:r>
              <a:rPr lang="en-US" sz="2800" dirty="0" smtClean="0"/>
              <a:t>Discrimination </a:t>
            </a:r>
            <a:r>
              <a:rPr lang="en-US" sz="2800" dirty="0"/>
              <a:t>against PTA non-member </a:t>
            </a:r>
            <a:r>
              <a:rPr lang="en-US" sz="2800" dirty="0" smtClean="0"/>
              <a:t>countries</a:t>
            </a:r>
            <a:r>
              <a:rPr lang="sr-Latn-RS" sz="2800" dirty="0" smtClean="0"/>
              <a:t>.</a:t>
            </a:r>
          </a:p>
          <a:p>
            <a:endParaRPr lang="en-US" sz="2800" dirty="0"/>
          </a:p>
          <a:p>
            <a:r>
              <a:rPr lang="en-US" sz="2800" dirty="0"/>
              <a:t>Overlap with existing trade agreements with other countries (so-called spaghetti bowl</a:t>
            </a:r>
            <a:r>
              <a:rPr lang="en-US" sz="2800" dirty="0" smtClean="0"/>
              <a:t>)</a:t>
            </a:r>
            <a:r>
              <a:rPr lang="sr-Latn-RS" sz="2800" dirty="0" smtClean="0"/>
              <a:t>.</a:t>
            </a:r>
            <a:endParaRPr lang="en-US" sz="2800" dirty="0"/>
          </a:p>
        </p:txBody>
      </p:sp>
    </p:spTree>
    <p:extLst>
      <p:ext uri="{BB962C8B-B14F-4D97-AF65-F5344CB8AC3E}">
        <p14:creationId xmlns:p14="http://schemas.microsoft.com/office/powerpoint/2010/main" val="1953401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sz="4000" dirty="0"/>
              <a:t>Economic Implications of Regional Integration </a:t>
            </a:r>
          </a:p>
        </p:txBody>
      </p:sp>
      <p:sp>
        <p:nvSpPr>
          <p:cNvPr id="16387" name="Rectangle 3"/>
          <p:cNvSpPr>
            <a:spLocks noGrp="1" noChangeArrowheads="1"/>
          </p:cNvSpPr>
          <p:nvPr>
            <p:ph type="body" idx="1"/>
          </p:nvPr>
        </p:nvSpPr>
        <p:spPr>
          <a:xfrm>
            <a:off x="648677" y="1584569"/>
            <a:ext cx="11019692" cy="4714631"/>
          </a:xfrm>
        </p:spPr>
        <p:txBody>
          <a:bodyPr/>
          <a:lstStyle/>
          <a:p>
            <a:pPr eaLnBrk="1" hangingPunct="1">
              <a:lnSpc>
                <a:spcPct val="90000"/>
              </a:lnSpc>
              <a:defRPr/>
            </a:pPr>
            <a:r>
              <a:rPr lang="en-US" sz="2800" dirty="0"/>
              <a:t>The process of European integration began as the dominant international political and security solution</a:t>
            </a:r>
            <a:r>
              <a:rPr lang="en-US" sz="2800" dirty="0" smtClean="0"/>
              <a:t>.</a:t>
            </a:r>
            <a:endParaRPr lang="sr-Latn-RS" sz="2800" dirty="0" smtClean="0"/>
          </a:p>
          <a:p>
            <a:pPr marL="0" indent="0" eaLnBrk="1" hangingPunct="1">
              <a:lnSpc>
                <a:spcPct val="90000"/>
              </a:lnSpc>
              <a:buNone/>
              <a:defRPr/>
            </a:pPr>
            <a:endParaRPr lang="en-US" sz="2800" dirty="0"/>
          </a:p>
          <a:p>
            <a:pPr eaLnBrk="1" hangingPunct="1">
              <a:lnSpc>
                <a:spcPct val="90000"/>
              </a:lnSpc>
              <a:defRPr/>
            </a:pPr>
            <a:r>
              <a:rPr lang="en-US" sz="2800" dirty="0"/>
              <a:t>Each new enlargement brought </a:t>
            </a:r>
            <a:r>
              <a:rPr lang="en-US" sz="2800" dirty="0" smtClean="0"/>
              <a:t>new</a:t>
            </a:r>
            <a:r>
              <a:rPr lang="sr-Latn-RS" sz="2800" dirty="0" smtClean="0"/>
              <a:t> challenges</a:t>
            </a:r>
            <a:r>
              <a:rPr lang="en-US" sz="2800" dirty="0" smtClean="0"/>
              <a:t>. </a:t>
            </a:r>
            <a:endParaRPr lang="sr-Latn-RS" sz="2800" dirty="0" smtClean="0"/>
          </a:p>
          <a:p>
            <a:pPr marL="0" indent="0" eaLnBrk="1" hangingPunct="1">
              <a:lnSpc>
                <a:spcPct val="90000"/>
              </a:lnSpc>
              <a:buNone/>
              <a:defRPr/>
            </a:pPr>
            <a:endParaRPr lang="en-US" sz="2800" dirty="0"/>
          </a:p>
          <a:p>
            <a:pPr eaLnBrk="1" hangingPunct="1">
              <a:lnSpc>
                <a:spcPct val="90000"/>
              </a:lnSpc>
              <a:defRPr/>
            </a:pPr>
            <a:r>
              <a:rPr lang="en-US" sz="2800" dirty="0"/>
              <a:t>The beginning of integration, from a successful customs union, and through a hard-to-create common and single market, to a monetary and economic union. </a:t>
            </a:r>
            <a:endParaRPr lang="sr-Latn-RS" sz="2800" dirty="0" smtClean="0"/>
          </a:p>
          <a:p>
            <a:pPr eaLnBrk="1" hangingPunct="1">
              <a:lnSpc>
                <a:spcPct val="90000"/>
              </a:lnSpc>
              <a:defRPr/>
            </a:pPr>
            <a:endParaRPr lang="en-US" sz="2800" dirty="0"/>
          </a:p>
          <a:p>
            <a:pPr eaLnBrk="1" hangingPunct="1">
              <a:lnSpc>
                <a:spcPct val="90000"/>
              </a:lnSpc>
              <a:defRPr/>
            </a:pPr>
            <a:r>
              <a:rPr lang="en-US" sz="2800" dirty="0"/>
              <a:t>Higher levels of integration, and enlargements </a:t>
            </a:r>
            <a:r>
              <a:rPr lang="sr-Latn-RS" sz="2800" dirty="0" smtClean="0"/>
              <a:t>with </a:t>
            </a:r>
            <a:r>
              <a:rPr lang="en-US" sz="2800" dirty="0" smtClean="0"/>
              <a:t>new </a:t>
            </a:r>
            <a:r>
              <a:rPr lang="en-US" sz="2800" dirty="0"/>
              <a:t>members, make the EU's internal functioning more </a:t>
            </a:r>
            <a:r>
              <a:rPr lang="en-US" sz="2800" dirty="0" smtClean="0"/>
              <a:t>difficult</a:t>
            </a:r>
            <a:r>
              <a:rPr lang="sr-Latn-RS" sz="2800" dirty="0" smtClean="0"/>
              <a:t>.</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969" y="-202100"/>
            <a:ext cx="10972800" cy="1143000"/>
          </a:xfrm>
        </p:spPr>
        <p:txBody>
          <a:bodyPr/>
          <a:lstStyle/>
          <a:p>
            <a:r>
              <a:rPr lang="sr-Latn-RS" dirty="0" smtClean="0"/>
              <a:t>Regional integration schemes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7498" y="1137933"/>
            <a:ext cx="9605604" cy="467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998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a:t>
            </a:r>
            <a:r>
              <a:rPr lang="en-US" dirty="0" smtClean="0"/>
              <a:t>referential </a:t>
            </a:r>
            <a:r>
              <a:rPr lang="en-US" dirty="0"/>
              <a:t>trade agreement </a:t>
            </a:r>
          </a:p>
        </p:txBody>
      </p:sp>
      <p:sp>
        <p:nvSpPr>
          <p:cNvPr id="3" name="Content Placeholder 2"/>
          <p:cNvSpPr>
            <a:spLocks noGrp="1"/>
          </p:cNvSpPr>
          <p:nvPr>
            <p:ph idx="1"/>
          </p:nvPr>
        </p:nvSpPr>
        <p:spPr>
          <a:xfrm>
            <a:off x="187569" y="1232877"/>
            <a:ext cx="11840308" cy="4525963"/>
          </a:xfrm>
        </p:spPr>
        <p:txBody>
          <a:bodyPr/>
          <a:lstStyle/>
          <a:p>
            <a:r>
              <a:rPr lang="en-US" sz="2800" dirty="0"/>
              <a:t>A preferential trade agreement is an agreement between member states that grants each other various benefits in the field of foreign trade. </a:t>
            </a:r>
            <a:endParaRPr lang="sr-Latn-RS" sz="2800" dirty="0" smtClean="0"/>
          </a:p>
          <a:p>
            <a:endParaRPr lang="sr-Latn-RS" sz="2800" dirty="0" smtClean="0"/>
          </a:p>
          <a:p>
            <a:r>
              <a:rPr lang="sr-Latn-RS" sz="2800" dirty="0"/>
              <a:t>M</a:t>
            </a:r>
            <a:r>
              <a:rPr lang="en-US" sz="2800" dirty="0" err="1" smtClean="0"/>
              <a:t>utual</a:t>
            </a:r>
            <a:r>
              <a:rPr lang="en-US" sz="2800" dirty="0" smtClean="0"/>
              <a:t> </a:t>
            </a:r>
            <a:r>
              <a:rPr lang="en-US" sz="2800" dirty="0"/>
              <a:t>trade of products of the countries that are signatories to the preferential trade agreement is favored in relation to countries that are </a:t>
            </a:r>
            <a:r>
              <a:rPr lang="en-US" sz="2800" dirty="0" smtClean="0"/>
              <a:t>not</a:t>
            </a:r>
            <a:r>
              <a:rPr lang="sr-Latn-RS" sz="2800" dirty="0" smtClean="0"/>
              <a:t> </a:t>
            </a:r>
            <a:r>
              <a:rPr lang="en-US" sz="2800" dirty="0" smtClean="0"/>
              <a:t>Member </a:t>
            </a:r>
            <a:r>
              <a:rPr lang="en-US" sz="2800" dirty="0"/>
              <a:t>States. </a:t>
            </a:r>
            <a:endParaRPr lang="sr-Latn-RS" sz="2800" dirty="0" smtClean="0"/>
          </a:p>
          <a:p>
            <a:endParaRPr lang="sr-Latn-RS" sz="2800" dirty="0" smtClean="0"/>
          </a:p>
          <a:p>
            <a:r>
              <a:rPr lang="en-US" sz="2800" dirty="0"/>
              <a:t>This is the </a:t>
            </a:r>
            <a:r>
              <a:rPr lang="sr-Latn-RS" sz="2800" dirty="0" smtClean="0"/>
              <a:t>weakest </a:t>
            </a:r>
            <a:r>
              <a:rPr lang="en-US" sz="2800" dirty="0" smtClean="0"/>
              <a:t> </a:t>
            </a:r>
            <a:r>
              <a:rPr lang="en-US" sz="2800" dirty="0"/>
              <a:t>form of economic integration. </a:t>
            </a:r>
            <a:endParaRPr lang="sr-Latn-RS" sz="2800" dirty="0"/>
          </a:p>
          <a:p>
            <a:endParaRPr lang="sr-Latn-RS" sz="2800" dirty="0" smtClean="0"/>
          </a:p>
          <a:p>
            <a:r>
              <a:rPr lang="sr-Latn-RS" sz="2800" dirty="0" smtClean="0"/>
              <a:t>An e</a:t>
            </a:r>
            <a:r>
              <a:rPr lang="en-US" sz="2800" dirty="0" err="1" smtClean="0"/>
              <a:t>xample</a:t>
            </a:r>
            <a:r>
              <a:rPr lang="en-US" sz="2800" dirty="0" smtClean="0"/>
              <a:t> </a:t>
            </a:r>
            <a:r>
              <a:rPr lang="en-US" sz="2800" dirty="0"/>
              <a:t>of a preferential trade arrangement is the Preferential Scheme of the British Commonwealth, which was founded in 1932 by the United Kingdom with members and some former members of the British Empire.</a:t>
            </a:r>
          </a:p>
        </p:txBody>
      </p:sp>
    </p:spTree>
    <p:extLst>
      <p:ext uri="{BB962C8B-B14F-4D97-AF65-F5344CB8AC3E}">
        <p14:creationId xmlns:p14="http://schemas.microsoft.com/office/powerpoint/2010/main" val="722689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sr-Latn-RS" sz="3200" dirty="0" smtClean="0"/>
              <a:t>F</a:t>
            </a:r>
            <a:r>
              <a:rPr lang="en-US" sz="3200" dirty="0" err="1" smtClean="0"/>
              <a:t>ree</a:t>
            </a:r>
            <a:r>
              <a:rPr lang="en-US" sz="3200" dirty="0" smtClean="0"/>
              <a:t> trade</a:t>
            </a:r>
            <a:r>
              <a:rPr lang="sr-Latn-RS" sz="3200" dirty="0" smtClean="0"/>
              <a:t> area</a:t>
            </a:r>
            <a:endParaRPr lang="en-US" sz="3200" dirty="0"/>
          </a:p>
        </p:txBody>
      </p:sp>
      <p:sp>
        <p:nvSpPr>
          <p:cNvPr id="17411" name="Rectangle 3"/>
          <p:cNvSpPr>
            <a:spLocks noGrp="1" noChangeArrowheads="1"/>
          </p:cNvSpPr>
          <p:nvPr>
            <p:ph type="body" idx="1"/>
          </p:nvPr>
        </p:nvSpPr>
        <p:spPr>
          <a:xfrm>
            <a:off x="171938" y="1162538"/>
            <a:ext cx="11762154" cy="4525963"/>
          </a:xfrm>
        </p:spPr>
        <p:txBody>
          <a:bodyPr/>
          <a:lstStyle/>
          <a:p>
            <a:pPr eaLnBrk="1" hangingPunct="1">
              <a:defRPr/>
            </a:pPr>
            <a:r>
              <a:rPr lang="en-US" sz="2800" dirty="0"/>
              <a:t> </a:t>
            </a:r>
            <a:r>
              <a:rPr lang="sr-Latn-RS" sz="2800" dirty="0" smtClean="0"/>
              <a:t>F</a:t>
            </a:r>
            <a:r>
              <a:rPr lang="en-US" sz="2800" dirty="0" err="1" smtClean="0"/>
              <a:t>ree</a:t>
            </a:r>
            <a:r>
              <a:rPr lang="en-US" sz="2800" dirty="0" smtClean="0"/>
              <a:t> </a:t>
            </a:r>
            <a:r>
              <a:rPr lang="en-US" sz="2800" dirty="0"/>
              <a:t>trade </a:t>
            </a:r>
            <a:r>
              <a:rPr lang="sr-Latn-RS" sz="2800" dirty="0" smtClean="0"/>
              <a:t>area </a:t>
            </a:r>
            <a:r>
              <a:rPr lang="en-US" sz="2800" dirty="0" smtClean="0"/>
              <a:t>consists </a:t>
            </a:r>
            <a:r>
              <a:rPr lang="en-US" sz="2800" dirty="0"/>
              <a:t>in the elimination of all foreign trade barriers in the international movement of goods and services among the members of the zone. </a:t>
            </a:r>
            <a:endParaRPr lang="sr-Latn-RS" sz="2800" dirty="0" smtClean="0"/>
          </a:p>
          <a:p>
            <a:pPr eaLnBrk="1" hangingPunct="1">
              <a:defRPr/>
            </a:pPr>
            <a:r>
              <a:rPr lang="en-US" sz="2800" dirty="0" smtClean="0"/>
              <a:t>The </a:t>
            </a:r>
            <a:r>
              <a:rPr lang="en-US" sz="2800" dirty="0"/>
              <a:t>free trade area  represents one of the lowest stages in the development of regional integration because it implies an agreement on trade and exchange of goods between member states </a:t>
            </a:r>
            <a:r>
              <a:rPr lang="en-US" sz="2800" dirty="0" smtClean="0"/>
              <a:t>without</a:t>
            </a:r>
            <a:r>
              <a:rPr lang="sr-Latn-RS" sz="2800" dirty="0" smtClean="0"/>
              <a:t> the </a:t>
            </a:r>
            <a:r>
              <a:rPr lang="en-US" sz="2800" dirty="0" smtClean="0"/>
              <a:t>application </a:t>
            </a:r>
            <a:r>
              <a:rPr lang="en-US" sz="2800" dirty="0"/>
              <a:t>of customs duties while each member state independently determines customs duties on imports from non-member countries</a:t>
            </a:r>
            <a:r>
              <a:rPr lang="en-US" sz="2800" dirty="0" smtClean="0"/>
              <a:t>.</a:t>
            </a:r>
            <a:endParaRPr lang="sr-Latn-RS" sz="2800" dirty="0" smtClean="0"/>
          </a:p>
          <a:p>
            <a:pPr eaLnBrk="1" hangingPunct="1">
              <a:defRPr/>
            </a:pPr>
            <a:r>
              <a:rPr lang="sr-Latn-RS" sz="2800" dirty="0"/>
              <a:t>E</a:t>
            </a:r>
            <a:r>
              <a:rPr lang="en-US" sz="2800" dirty="0" err="1" smtClean="0"/>
              <a:t>xamples</a:t>
            </a:r>
            <a:r>
              <a:rPr lang="sr-Latn-RS" sz="2800" dirty="0" smtClean="0"/>
              <a:t>: </a:t>
            </a:r>
            <a:r>
              <a:rPr lang="en-US" sz="2800" dirty="0" smtClean="0"/>
              <a:t>the </a:t>
            </a:r>
            <a:r>
              <a:rPr lang="en-US" sz="2800" dirty="0"/>
              <a:t>European Free Trade Association (EFTA), founded in 1960 by the United Kingdom, Austria, Denmark, Norway, Portugal, Sweden and Switzerland, and the North American Free Trade Agreement (NAFTA) between </a:t>
            </a:r>
            <a:r>
              <a:rPr lang="en-US" sz="2800" dirty="0" smtClean="0"/>
              <a:t>the</a:t>
            </a:r>
            <a:r>
              <a:rPr lang="sr-Latn-RS" sz="2800" dirty="0" smtClean="0"/>
              <a:t> USA</a:t>
            </a:r>
            <a:r>
              <a:rPr lang="en-US" sz="2800" dirty="0" smtClean="0"/>
              <a:t>, </a:t>
            </a:r>
            <a:r>
              <a:rPr lang="en-US" sz="2800" dirty="0"/>
              <a:t>Canada and Mexico in 1993. and the Southern Common Market (</a:t>
            </a:r>
            <a:r>
              <a:rPr lang="en-US" sz="2800" dirty="0" err="1" smtClean="0"/>
              <a:t>Mercosur</a:t>
            </a:r>
            <a:r>
              <a:rPr lang="en-US" sz="2800" dirty="0" smtClean="0"/>
              <a:t>)</a:t>
            </a:r>
            <a:r>
              <a:rPr lang="sr-Latn-RS" sz="2800" dirty="0" smtClean="0"/>
              <a:t> of </a:t>
            </a:r>
            <a:r>
              <a:rPr lang="en-US" sz="2800" dirty="0" smtClean="0"/>
              <a:t>Argentina</a:t>
            </a:r>
            <a:r>
              <a:rPr lang="en-US" sz="2800" dirty="0"/>
              <a:t>, Brazil, Paraguay and Uruguay </a:t>
            </a:r>
            <a:r>
              <a:rPr lang="en-US" sz="2800" dirty="0" smtClean="0"/>
              <a:t> </a:t>
            </a:r>
            <a:r>
              <a:rPr lang="en-US" sz="2800" dirty="0"/>
              <a:t>in 1991.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sz="4000" dirty="0"/>
              <a:t>Customs Union </a:t>
            </a:r>
          </a:p>
        </p:txBody>
      </p:sp>
      <p:sp>
        <p:nvSpPr>
          <p:cNvPr id="18435" name="Rectangle 3"/>
          <p:cNvSpPr>
            <a:spLocks noGrp="1" noChangeArrowheads="1"/>
          </p:cNvSpPr>
          <p:nvPr>
            <p:ph type="body" idx="1"/>
          </p:nvPr>
        </p:nvSpPr>
        <p:spPr>
          <a:xfrm>
            <a:off x="648677" y="1584569"/>
            <a:ext cx="10972800" cy="4525963"/>
          </a:xfrm>
        </p:spPr>
        <p:txBody>
          <a:bodyPr/>
          <a:lstStyle/>
          <a:p>
            <a:pPr eaLnBrk="1" hangingPunct="1">
              <a:lnSpc>
                <a:spcPct val="70000"/>
              </a:lnSpc>
              <a:defRPr/>
            </a:pPr>
            <a:r>
              <a:rPr lang="en-US" sz="2800" dirty="0"/>
              <a:t>Customs Union represents a higher stage in the process of development of regional economic integration and is characterized by an agreement in the direction of abolishing mutual customs duties as well as common tariffs and foreign trade policies that apply to trade with non-member countries.</a:t>
            </a:r>
            <a:endParaRPr lang="sr-Latn-RS" sz="2800" dirty="0"/>
          </a:p>
          <a:p>
            <a:pPr eaLnBrk="1" hangingPunct="1">
              <a:lnSpc>
                <a:spcPct val="70000"/>
              </a:lnSpc>
              <a:defRPr/>
            </a:pPr>
            <a:endParaRPr lang="sr-Latn-RS" sz="2800" dirty="0"/>
          </a:p>
          <a:p>
            <a:pPr eaLnBrk="1" hangingPunct="1">
              <a:lnSpc>
                <a:spcPct val="70000"/>
              </a:lnSpc>
              <a:defRPr/>
            </a:pPr>
            <a:r>
              <a:rPr lang="sr-Latn-RS" sz="2800" dirty="0"/>
              <a:t>An </a:t>
            </a:r>
            <a:r>
              <a:rPr lang="en-US" sz="2800" dirty="0"/>
              <a:t>example</a:t>
            </a:r>
            <a:r>
              <a:rPr lang="sr-Latn-RS" sz="2800" dirty="0"/>
              <a:t>: </a:t>
            </a:r>
            <a:r>
              <a:rPr lang="en-US" sz="2800" dirty="0"/>
              <a:t>European Union (EU), or the Common European Market formed in 1957 by West Germany, France, Italy, Belgium, the Netherlands and Luxembourg. Another example is the Zollverein, or customs union, founded in 1834 by a number of independent German states</a:t>
            </a:r>
            <a:r>
              <a:rPr lang="sr-Latn-RS" sz="2800" dirty="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211</TotalTime>
  <Words>1129</Words>
  <Application>Microsoft Office PowerPoint</Application>
  <PresentationFormat>Custom</PresentationFormat>
  <Paragraphs>83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Stream</vt:lpstr>
      <vt:lpstr>PowerPoint Presentation</vt:lpstr>
      <vt:lpstr>Economic Implications of Regional Integration </vt:lpstr>
      <vt:lpstr>Economic Implications of Regional Integration </vt:lpstr>
      <vt:lpstr>Arguments contra PTAs </vt:lpstr>
      <vt:lpstr>Economic Implications of Regional Integration </vt:lpstr>
      <vt:lpstr>Regional integration schemes</vt:lpstr>
      <vt:lpstr>Preferential trade agreement </vt:lpstr>
      <vt:lpstr>Free trade area</vt:lpstr>
      <vt:lpstr>Customs Union </vt:lpstr>
      <vt:lpstr>Common market </vt:lpstr>
      <vt:lpstr>Economic union</vt:lpstr>
      <vt:lpstr>Complete Political Union </vt:lpstr>
      <vt:lpstr>Further reading for discussion</vt:lpstr>
      <vt:lpstr>Further 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Jelena</cp:lastModifiedBy>
  <cp:revision>23</cp:revision>
  <dcterms:created xsi:type="dcterms:W3CDTF">2020-11-18T09:53:25Z</dcterms:created>
  <dcterms:modified xsi:type="dcterms:W3CDTF">2021-01-27T14:41:11Z</dcterms:modified>
</cp:coreProperties>
</file>