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258" r:id="rId3"/>
    <p:sldId id="276" r:id="rId4"/>
    <p:sldId id="274" r:id="rId5"/>
    <p:sldId id="275" r:id="rId6"/>
    <p:sldId id="273" r:id="rId7"/>
    <p:sldId id="279" r:id="rId8"/>
    <p:sldId id="278" r:id="rId9"/>
    <p:sldId id="268" r:id="rId10"/>
    <p:sldId id="269" r:id="rId1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2" d="100"/>
          <a:sy n="122" d="100"/>
        </p:scale>
        <p:origin x="-8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7238"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4587" name="Rectangle 11"/>
          <p:cNvSpPr>
            <a:spLocks noGrp="1" noChangeArrowheads="1"/>
          </p:cNvSpPr>
          <p:nvPr>
            <p:ph type="ctrTitle" sz="quarter"/>
          </p:nvPr>
        </p:nvSpPr>
        <p:spPr>
          <a:xfrm>
            <a:off x="914400" y="1736725"/>
            <a:ext cx="10363200" cy="1920875"/>
          </a:xfrm>
        </p:spPr>
        <p:txBody>
          <a:bodyPr/>
          <a:lstStyle>
            <a:lvl1pPr>
              <a:defRPr sz="6000"/>
            </a:lvl1pPr>
          </a:lstStyle>
          <a:p>
            <a:r>
              <a:rPr lang="en-US"/>
              <a:t>Click to edit Master title style</a:t>
            </a:r>
          </a:p>
        </p:txBody>
      </p:sp>
      <p:sp>
        <p:nvSpPr>
          <p:cNvPr id="24588"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fld id="{49BA19D9-1DCD-454C-B8CC-3541A20D6726}" type="datetimeFigureOut">
              <a:rPr lang="en-US"/>
              <a:pPr>
                <a:defRPr/>
              </a:pPr>
              <a:t>1/27/2021</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AB874B94-748B-4701-9037-9A6393AD32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D9D1A80B-418E-42EF-8FE9-BF014278080D}"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93F5B7C-2814-442A-8E16-2E1866A7774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1886DEA4-E01C-4838-BE5B-D32B9624E49C}"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F1A8C10-D1EC-4E4B-8687-EEF88FABAB5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682156DC-A0D1-4CAF-8646-F42DBEC1647B}"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23B19AF-2C00-40F9-B49B-A38DDD4F59B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FA38512F-C7F4-4DD3-A368-E571838A1B5F}"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081D7E8-BD0E-433C-BD41-1F60445D1FB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E2B3B5B1-BFC3-4116-8543-B01439C2FE54}" type="datetimeFigureOut">
              <a:rPr lang="en-US"/>
              <a:pPr>
                <a:defRPr/>
              </a:pPr>
              <a:t>1/27/2021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77D39AF-00B8-43C1-BCCB-517FBCCF2F0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E11BD4E2-82B6-40F9-9E8D-400284F828E5}" type="datetimeFigureOut">
              <a:rPr lang="en-US"/>
              <a:pPr>
                <a:defRPr/>
              </a:pPr>
              <a:t>1/27/2021</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69565B5-EE68-444A-9097-2597AD8583DC}"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B531B889-39D6-49AD-A81D-4FACB0BA8DC5}" type="datetimeFigureOut">
              <a:rPr lang="en-US"/>
              <a:pPr>
                <a:defRPr/>
              </a:pPr>
              <a:t>1/27/2021</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39D614C-C5B8-483A-BDC4-F5BB0482E983}"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0D6FA8F9-DE49-4994-B282-E47E348A6632}" type="datetimeFigureOut">
              <a:rPr lang="en-US"/>
              <a:pPr>
                <a:defRPr/>
              </a:pPr>
              <a:t>1/27/2021</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3BBAF07-3660-4A92-9C62-C02A17F09127}"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515427E-74D2-464A-9F95-B5C0173FD712}" type="datetimeFigureOut">
              <a:rPr lang="en-US"/>
              <a:pPr>
                <a:defRPr/>
              </a:pPr>
              <a:t>1/27/2021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983C0C3-058F-4020-B0E1-D1DCFFA5242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AFC24E8-AE61-49C9-8F81-68EC07D42F0D}" type="datetimeFigureOut">
              <a:rPr lang="en-US"/>
              <a:pPr>
                <a:defRPr/>
              </a:pPr>
              <a:t>1/27/2021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126CF3B-797A-443E-AAF3-A40D5278D3B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CB56ED25-343C-421E-8987-AE21B2D052AB}" type="datetimeFigureOut">
              <a:rPr lang="en-US"/>
              <a:pPr>
                <a:defRPr/>
              </a:pPr>
              <a:t>1/27/2021</a:t>
            </a:fld>
            <a:endParaRPr lang="en-US"/>
          </a:p>
        </p:txBody>
      </p:sp>
      <p:sp>
        <p:nvSpPr>
          <p:cNvPr id="23555"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3C6233A-EDA5-440B-9CA9-2A8CF025A952}" type="slidenum">
              <a:rPr lang="en-US"/>
              <a:pPr>
                <a:defRPr/>
              </a:pPr>
              <a:t>‹#›</a:t>
            </a:fld>
            <a:endParaRPr lang="en-US"/>
          </a:p>
        </p:txBody>
      </p:sp>
      <p:grpSp>
        <p:nvGrpSpPr>
          <p:cNvPr id="1028" name="Group 4"/>
          <p:cNvGrpSpPr>
            <a:grpSpLocks/>
          </p:cNvGrpSpPr>
          <p:nvPr/>
        </p:nvGrpSpPr>
        <p:grpSpPr bwMode="auto">
          <a:xfrm>
            <a:off x="0" y="0"/>
            <a:ext cx="12187238"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355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2355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2356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2356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2356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2356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2356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3565"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66"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3567" name="Rectangle 15"/>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tatistics.cefta.int/hom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oi.org/10.36874/RIESW.2019.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1524000" y="1122363"/>
            <a:ext cx="9144000" cy="2387600"/>
          </a:xfrm>
        </p:spPr>
        <p:txBody>
          <a:bodyPr anchor="b"/>
          <a:lstStyle/>
          <a:p>
            <a:pPr eaLnBrk="1" hangingPunct="1">
              <a:defRPr/>
            </a:pPr>
            <a:endParaRPr lang="en-US" sz="8000"/>
          </a:p>
        </p:txBody>
      </p:sp>
      <p:sp>
        <p:nvSpPr>
          <p:cNvPr id="13314" name="Subtitle 2"/>
          <p:cNvSpPr>
            <a:spLocks noGrp="1"/>
          </p:cNvSpPr>
          <p:nvPr>
            <p:ph type="subTitle" idx="4294967295"/>
          </p:nvPr>
        </p:nvSpPr>
        <p:spPr>
          <a:xfrm>
            <a:off x="1325563" y="3448050"/>
            <a:ext cx="9540875" cy="1722438"/>
          </a:xfrm>
        </p:spPr>
        <p:txBody>
          <a:bodyPr/>
          <a:lstStyle/>
          <a:p>
            <a:pPr marL="0" indent="0" algn="ctr" eaLnBrk="1" hangingPunct="1">
              <a:buFont typeface="Wingdings" pitchFamily="2" charset="2"/>
              <a:buNone/>
              <a:defRPr/>
            </a:pPr>
            <a:endParaRPr lang="en-US" sz="2800"/>
          </a:p>
        </p:txBody>
      </p:sp>
      <p:pic>
        <p:nvPicPr>
          <p:cNvPr id="13315" name="Picture 4"/>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3316" name="Rectangle 5"/>
          <p:cNvSpPr>
            <a:spLocks noChangeArrowheads="1"/>
          </p:cNvSpPr>
          <p:nvPr/>
        </p:nvSpPr>
        <p:spPr bwMode="auto">
          <a:xfrm>
            <a:off x="2625969" y="1563688"/>
            <a:ext cx="7065107" cy="2985433"/>
          </a:xfrm>
          <a:prstGeom prst="rect">
            <a:avLst/>
          </a:prstGeom>
          <a:noFill/>
          <a:ln w="9525">
            <a:noFill/>
            <a:miter lim="800000"/>
            <a:headEnd/>
            <a:tailEnd/>
          </a:ln>
        </p:spPr>
        <p:txBody>
          <a:bodyPr wrap="square">
            <a:spAutoFit/>
          </a:bodyPr>
          <a:lstStyle/>
          <a:p>
            <a:pPr algn="ctr"/>
            <a:r>
              <a:rPr lang="sr-Latn-CS" sz="2400" b="1" dirty="0">
                <a:solidFill>
                  <a:schemeClr val="bg2"/>
                </a:solidFill>
                <a:latin typeface="Arial" charset="0"/>
              </a:rPr>
              <a:t>Jean Monnet Module</a:t>
            </a:r>
          </a:p>
          <a:p>
            <a:pPr algn="ctr"/>
            <a:r>
              <a:rPr lang="sr-Latn-CS" sz="2400" b="1" dirty="0">
                <a:solidFill>
                  <a:schemeClr val="bg2"/>
                </a:solidFill>
                <a:latin typeface="Arial" charset="0"/>
              </a:rPr>
              <a:t>Application of EU values in the policies of candidate states / AEUPCS</a:t>
            </a:r>
          </a:p>
          <a:p>
            <a:pPr algn="ctr"/>
            <a:endParaRPr lang="sr-Latn-CS" sz="2400" b="1" dirty="0">
              <a:solidFill>
                <a:schemeClr val="bg2"/>
              </a:solidFill>
              <a:latin typeface="Arial" charset="0"/>
            </a:endParaRPr>
          </a:p>
          <a:p>
            <a:pPr algn="ctr"/>
            <a:endParaRPr lang="sr-Latn-CS" sz="2400" b="1" dirty="0">
              <a:solidFill>
                <a:schemeClr val="bg2"/>
              </a:solidFill>
              <a:latin typeface="Arial" charset="0"/>
            </a:endParaRPr>
          </a:p>
          <a:p>
            <a:pPr algn="ctr"/>
            <a:r>
              <a:rPr lang="sr-Latn-CS" sz="2000" b="1" dirty="0" smtClean="0">
                <a:solidFill>
                  <a:schemeClr val="bg2"/>
                </a:solidFill>
                <a:latin typeface="Arial" charset="0"/>
              </a:rPr>
              <a:t>Jelena Vapa Tankosić</a:t>
            </a:r>
            <a:endParaRPr lang="sr-Latn-CS" sz="2000" b="1" dirty="0">
              <a:solidFill>
                <a:schemeClr val="bg2"/>
              </a:solidFill>
              <a:latin typeface="Arial" charset="0"/>
            </a:endParaRPr>
          </a:p>
          <a:p>
            <a:pPr algn="ctr"/>
            <a:r>
              <a:rPr lang="sr-Latn-RS" sz="2400" b="1" dirty="0">
                <a:solidFill>
                  <a:schemeClr val="bg2"/>
                </a:solidFill>
                <a:latin typeface="Arial" charset="0"/>
              </a:rPr>
              <a:t> </a:t>
            </a:r>
            <a:r>
              <a:rPr lang="sr-Latn-RS" sz="2400" b="1" dirty="0" smtClean="0">
                <a:solidFill>
                  <a:schemeClr val="bg2"/>
                </a:solidFill>
                <a:latin typeface="Arial" charset="0"/>
              </a:rPr>
              <a:t> </a:t>
            </a:r>
            <a:r>
              <a:rPr lang="en-US" sz="2400" b="1" dirty="0" smtClean="0">
                <a:solidFill>
                  <a:schemeClr val="bg2"/>
                </a:solidFill>
                <a:latin typeface="Arial" charset="0"/>
              </a:rPr>
              <a:t>Central </a:t>
            </a:r>
            <a:r>
              <a:rPr lang="en-US" sz="2400" b="1" dirty="0">
                <a:solidFill>
                  <a:schemeClr val="bg2"/>
                </a:solidFill>
                <a:latin typeface="Arial" charset="0"/>
              </a:rPr>
              <a:t>European Free Trade Agreement (CEFTA 2016)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reading</a:t>
            </a:r>
          </a:p>
        </p:txBody>
      </p:sp>
      <p:sp>
        <p:nvSpPr>
          <p:cNvPr id="3" name="Content Placeholder 2"/>
          <p:cNvSpPr>
            <a:spLocks noGrp="1"/>
          </p:cNvSpPr>
          <p:nvPr>
            <p:ph idx="1"/>
          </p:nvPr>
        </p:nvSpPr>
        <p:spPr>
          <a:xfrm>
            <a:off x="226646" y="1248508"/>
            <a:ext cx="11754339" cy="4644292"/>
          </a:xfrm>
        </p:spPr>
        <p:txBody>
          <a:bodyPr/>
          <a:lstStyle/>
          <a:p>
            <a:r>
              <a:rPr lang="en-US" dirty="0" err="1"/>
              <a:t>Medović</a:t>
            </a:r>
            <a:r>
              <a:rPr lang="en-US" dirty="0"/>
              <a:t>, V., </a:t>
            </a:r>
            <a:r>
              <a:rPr lang="en-US" dirty="0" err="1"/>
              <a:t>Vapa-Tankosić</a:t>
            </a:r>
            <a:r>
              <a:rPr lang="en-US" dirty="0"/>
              <a:t>, J. (2017). </a:t>
            </a:r>
            <a:r>
              <a:rPr lang="en-US" dirty="0" err="1"/>
              <a:t>Izazovi</a:t>
            </a:r>
            <a:r>
              <a:rPr lang="en-US" dirty="0"/>
              <a:t> u </a:t>
            </a:r>
            <a:r>
              <a:rPr lang="en-US" dirty="0" err="1"/>
              <a:t>primeni</a:t>
            </a:r>
            <a:r>
              <a:rPr lang="en-US" dirty="0"/>
              <a:t> </a:t>
            </a:r>
            <a:r>
              <a:rPr lang="en-US" dirty="0" err="1"/>
              <a:t>Sporazuma</a:t>
            </a:r>
            <a:r>
              <a:rPr lang="en-US" dirty="0"/>
              <a:t> o </a:t>
            </a:r>
            <a:r>
              <a:rPr lang="en-US" dirty="0" err="1"/>
              <a:t>stabilizaciji</a:t>
            </a:r>
            <a:r>
              <a:rPr lang="en-US" dirty="0"/>
              <a:t> i </a:t>
            </a:r>
            <a:r>
              <a:rPr lang="en-US" dirty="0" err="1"/>
              <a:t>pridruživanju</a:t>
            </a:r>
            <a:r>
              <a:rPr lang="en-US" dirty="0"/>
              <a:t> i </a:t>
            </a:r>
            <a:r>
              <a:rPr lang="en-US" dirty="0" err="1"/>
              <a:t>pravnih</a:t>
            </a:r>
            <a:r>
              <a:rPr lang="en-US" dirty="0"/>
              <a:t> </a:t>
            </a:r>
            <a:r>
              <a:rPr lang="en-US" dirty="0" err="1"/>
              <a:t>tekovina</a:t>
            </a:r>
            <a:r>
              <a:rPr lang="en-US" dirty="0"/>
              <a:t> </a:t>
            </a:r>
            <a:r>
              <a:rPr lang="en-US" dirty="0" err="1"/>
              <a:t>Evropske</a:t>
            </a:r>
            <a:r>
              <a:rPr lang="en-US" dirty="0"/>
              <a:t> </a:t>
            </a:r>
            <a:r>
              <a:rPr lang="en-US" dirty="0" err="1"/>
              <a:t>unije</a:t>
            </a:r>
            <a:r>
              <a:rPr lang="en-US" dirty="0"/>
              <a:t>, </a:t>
            </a:r>
            <a:r>
              <a:rPr lang="en-US" dirty="0" err="1"/>
              <a:t>Fakultet</a:t>
            </a:r>
            <a:r>
              <a:rPr lang="en-US" dirty="0"/>
              <a:t> </a:t>
            </a:r>
            <a:r>
              <a:rPr lang="en-US" dirty="0" err="1"/>
              <a:t>za</a:t>
            </a:r>
            <a:r>
              <a:rPr lang="en-US" dirty="0"/>
              <a:t> </a:t>
            </a:r>
            <a:r>
              <a:rPr lang="en-US" dirty="0" err="1"/>
              <a:t>ekonomiju</a:t>
            </a:r>
            <a:r>
              <a:rPr lang="en-US" dirty="0"/>
              <a:t> i </a:t>
            </a:r>
            <a:r>
              <a:rPr lang="en-US" dirty="0" err="1"/>
              <a:t>inženjerski</a:t>
            </a:r>
            <a:r>
              <a:rPr lang="en-US" dirty="0"/>
              <a:t> </a:t>
            </a:r>
            <a:r>
              <a:rPr lang="en-US" dirty="0" err="1" smtClean="0"/>
              <a:t>menadžment</a:t>
            </a:r>
            <a:r>
              <a:rPr lang="sr-Latn-RS" dirty="0" smtClean="0"/>
              <a:t>, Novi Sad. </a:t>
            </a:r>
            <a:r>
              <a:rPr lang="en-US" dirty="0" smtClean="0"/>
              <a:t>ISBN 978-86-87619-90-6</a:t>
            </a:r>
            <a:r>
              <a:rPr lang="sr-Latn-RS" dirty="0" smtClean="0"/>
              <a:t>.</a:t>
            </a:r>
          </a:p>
          <a:p>
            <a:r>
              <a:rPr lang="en-US" dirty="0" err="1"/>
              <a:t>Medjak</a:t>
            </a:r>
            <a:r>
              <a:rPr lang="en-US" dirty="0"/>
              <a:t>, V. (ed.). (2018). Effects of </a:t>
            </a:r>
            <a:r>
              <a:rPr lang="en-US" dirty="0" err="1"/>
              <a:t>Stabilisation</a:t>
            </a:r>
            <a:r>
              <a:rPr lang="en-US" dirty="0"/>
              <a:t> and Association Agreements </a:t>
            </a:r>
            <a:r>
              <a:rPr lang="en-US" dirty="0" smtClean="0"/>
              <a:t>and</a:t>
            </a:r>
            <a:r>
              <a:rPr lang="sr-Latn-RS" dirty="0" smtClean="0"/>
              <a:t> </a:t>
            </a:r>
            <a:r>
              <a:rPr lang="en-US" dirty="0" smtClean="0"/>
              <a:t>CEFTA2006 </a:t>
            </a:r>
            <a:r>
              <a:rPr lang="en-US" dirty="0"/>
              <a:t>on WB6 European </a:t>
            </a:r>
            <a:r>
              <a:rPr lang="en-US" dirty="0" err="1" smtClean="0"/>
              <a:t>Integrationand</a:t>
            </a:r>
            <a:r>
              <a:rPr lang="en-US" dirty="0" smtClean="0"/>
              <a:t> </a:t>
            </a:r>
            <a:r>
              <a:rPr lang="en-US" dirty="0"/>
              <a:t>Regional Cooperation: </a:t>
            </a:r>
            <a:r>
              <a:rPr lang="en-US" dirty="0" smtClean="0"/>
              <a:t>Achievements</a:t>
            </a:r>
            <a:r>
              <a:rPr lang="sr-Latn-RS" dirty="0" smtClean="0"/>
              <a:t> </a:t>
            </a:r>
            <a:r>
              <a:rPr lang="en-US" dirty="0" smtClean="0"/>
              <a:t>and </a:t>
            </a:r>
            <a:r>
              <a:rPr lang="en-US" dirty="0"/>
              <a:t>Ways Forward. </a:t>
            </a:r>
            <a:r>
              <a:rPr lang="en-US" dirty="0" smtClean="0"/>
              <a:t>European </a:t>
            </a:r>
            <a:r>
              <a:rPr lang="en-US" dirty="0"/>
              <a:t>Movement in </a:t>
            </a:r>
            <a:r>
              <a:rPr lang="en-US" dirty="0" smtClean="0"/>
              <a:t>Serbia</a:t>
            </a:r>
            <a:r>
              <a:rPr lang="sr-Latn-RS" smtClean="0"/>
              <a:t>, Belgrade. </a:t>
            </a:r>
            <a:endParaRPr lang="sr-Latn-RS" dirty="0" smtClean="0"/>
          </a:p>
          <a:p>
            <a:r>
              <a:rPr lang="it-IT" dirty="0"/>
              <a:t>European Commission, Serbia 2019 Report, 2019, https://</a:t>
            </a:r>
            <a:r>
              <a:rPr lang="it-IT" dirty="0" smtClean="0"/>
              <a:t>ec.europa.eu/neighbourhood-enlargement/sites/near/files/20190529-serbia-report.pdf </a:t>
            </a:r>
            <a:endParaRPr lang="en-US" dirty="0"/>
          </a:p>
        </p:txBody>
      </p:sp>
    </p:spTree>
    <p:extLst>
      <p:ext uri="{BB962C8B-B14F-4D97-AF65-F5344CB8AC3E}">
        <p14:creationId xmlns:p14="http://schemas.microsoft.com/office/powerpoint/2010/main" val="1293963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617415" y="180853"/>
            <a:ext cx="10902462" cy="944562"/>
          </a:xfrm>
        </p:spPr>
        <p:txBody>
          <a:bodyPr/>
          <a:lstStyle/>
          <a:p>
            <a:pPr eaLnBrk="1" hangingPunct="1">
              <a:defRPr/>
            </a:pPr>
            <a:r>
              <a:rPr lang="en-US" sz="4000" dirty="0" smtClean="0"/>
              <a:t>Central </a:t>
            </a:r>
            <a:r>
              <a:rPr lang="en-US" sz="4000" dirty="0"/>
              <a:t>European Free Trade Agreement (CEFTA 2016) </a:t>
            </a:r>
          </a:p>
        </p:txBody>
      </p:sp>
      <p:sp>
        <p:nvSpPr>
          <p:cNvPr id="15363" name="Rectangle 3"/>
          <p:cNvSpPr>
            <a:spLocks noGrp="1" noChangeArrowheads="1"/>
          </p:cNvSpPr>
          <p:nvPr>
            <p:ph type="body" idx="1"/>
          </p:nvPr>
        </p:nvSpPr>
        <p:spPr>
          <a:xfrm>
            <a:off x="328246" y="1719384"/>
            <a:ext cx="11238523" cy="4360985"/>
          </a:xfrm>
        </p:spPr>
        <p:txBody>
          <a:bodyPr/>
          <a:lstStyle/>
          <a:p>
            <a:pPr eaLnBrk="1" hangingPunct="1">
              <a:lnSpc>
                <a:spcPct val="90000"/>
              </a:lnSpc>
              <a:defRPr/>
            </a:pPr>
            <a:r>
              <a:rPr lang="en-US" sz="2800" dirty="0"/>
              <a:t>The </a:t>
            </a:r>
            <a:r>
              <a:rPr lang="sr-Latn-RS" sz="2800" dirty="0" smtClean="0"/>
              <a:t>S</a:t>
            </a:r>
            <a:r>
              <a:rPr lang="en-US" sz="2800" dirty="0" err="1" smtClean="0"/>
              <a:t>tabilization</a:t>
            </a:r>
            <a:r>
              <a:rPr lang="en-US" sz="2800" dirty="0" smtClean="0"/>
              <a:t> </a:t>
            </a:r>
            <a:r>
              <a:rPr lang="en-US" sz="2800" dirty="0"/>
              <a:t>and association </a:t>
            </a:r>
            <a:r>
              <a:rPr lang="en-US" sz="2800" dirty="0" smtClean="0"/>
              <a:t>process</a:t>
            </a:r>
            <a:endParaRPr lang="sr-Latn-RS" sz="2800" dirty="0" smtClean="0"/>
          </a:p>
          <a:p>
            <a:pPr marL="0" indent="0" eaLnBrk="1" hangingPunct="1">
              <a:lnSpc>
                <a:spcPct val="90000"/>
              </a:lnSpc>
              <a:buNone/>
              <a:defRPr/>
            </a:pPr>
            <a:endParaRPr lang="en-US" sz="2800" dirty="0"/>
          </a:p>
          <a:p>
            <a:pPr eaLnBrk="1" hangingPunct="1">
              <a:lnSpc>
                <a:spcPct val="90000"/>
              </a:lnSpc>
              <a:defRPr/>
            </a:pPr>
            <a:r>
              <a:rPr lang="sr-Latn-RS" sz="2800" dirty="0"/>
              <a:t>H</a:t>
            </a:r>
            <a:r>
              <a:rPr lang="en-US" sz="2800" dirty="0" err="1" smtClean="0"/>
              <a:t>armonization</a:t>
            </a:r>
            <a:r>
              <a:rPr lang="en-US" sz="2800" dirty="0" smtClean="0"/>
              <a:t> </a:t>
            </a:r>
            <a:r>
              <a:rPr lang="en-US" sz="2800" dirty="0"/>
              <a:t>of legal regulations with Community </a:t>
            </a:r>
            <a:r>
              <a:rPr lang="en-US" sz="2800" dirty="0" smtClean="0"/>
              <a:t>law</a:t>
            </a:r>
            <a:r>
              <a:rPr lang="sr-Latn-RS" sz="2800" dirty="0" smtClean="0"/>
              <a:t>.</a:t>
            </a:r>
          </a:p>
          <a:p>
            <a:pPr eaLnBrk="1" hangingPunct="1">
              <a:lnSpc>
                <a:spcPct val="90000"/>
              </a:lnSpc>
              <a:defRPr/>
            </a:pPr>
            <a:endParaRPr lang="en-US" sz="2800" dirty="0"/>
          </a:p>
          <a:p>
            <a:pPr eaLnBrk="1" hangingPunct="1">
              <a:lnSpc>
                <a:spcPct val="90000"/>
              </a:lnSpc>
              <a:defRPr/>
            </a:pPr>
            <a:r>
              <a:rPr lang="sr-Latn-RS" sz="2800" dirty="0"/>
              <a:t>A</a:t>
            </a:r>
            <a:r>
              <a:rPr lang="en-US" sz="2800" dirty="0" err="1" smtClean="0"/>
              <a:t>djusting</a:t>
            </a:r>
            <a:r>
              <a:rPr lang="en-US" sz="2800" dirty="0" smtClean="0"/>
              <a:t> </a:t>
            </a:r>
            <a:r>
              <a:rPr lang="en-US" sz="2800" dirty="0"/>
              <a:t>the economic system to the conditions of the large European market by strengthening the economy so that it can function successfully in conditions of strong competition</a:t>
            </a:r>
            <a:r>
              <a:rPr lang="en-US" sz="2800" dirty="0" smtClean="0"/>
              <a:t>.</a:t>
            </a:r>
            <a:endParaRPr lang="sr-Latn-RS" sz="2800" dirty="0" smtClean="0"/>
          </a:p>
          <a:p>
            <a:pPr marL="0" indent="0" eaLnBrk="1" hangingPunct="1">
              <a:lnSpc>
                <a:spcPct val="90000"/>
              </a:lnSpc>
              <a:buNone/>
              <a:defRPr/>
            </a:pPr>
            <a:endParaRPr lang="en-US" sz="2800" dirty="0"/>
          </a:p>
          <a:p>
            <a:pPr eaLnBrk="1" hangingPunct="1">
              <a:lnSpc>
                <a:spcPct val="90000"/>
              </a:lnSpc>
              <a:defRPr/>
            </a:pPr>
            <a:r>
              <a:rPr lang="en-US" sz="2800" dirty="0"/>
              <a:t>One of the most significant results of this process is the creation of free trade zones, which are created on the basis of bilateral or multilateral free trade agreements.</a:t>
            </a:r>
            <a:endParaRPr lang="sr-Latn-R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European Free Trade Agreement (CEFTA 2016) </a:t>
            </a:r>
          </a:p>
        </p:txBody>
      </p:sp>
      <p:sp>
        <p:nvSpPr>
          <p:cNvPr id="3" name="Content Placeholder 2"/>
          <p:cNvSpPr>
            <a:spLocks noGrp="1"/>
          </p:cNvSpPr>
          <p:nvPr>
            <p:ph idx="1"/>
          </p:nvPr>
        </p:nvSpPr>
        <p:spPr>
          <a:xfrm>
            <a:off x="234462" y="1719385"/>
            <a:ext cx="11535507" cy="4133240"/>
          </a:xfrm>
        </p:spPr>
        <p:txBody>
          <a:bodyPr/>
          <a:lstStyle/>
          <a:p>
            <a:r>
              <a:rPr lang="en-US" sz="2800" dirty="0"/>
              <a:t>The Treaty establishing CEFTA was signed on December 21, 1992 in Krakow, Poland</a:t>
            </a:r>
            <a:r>
              <a:rPr lang="en-US" sz="2800" dirty="0" smtClean="0"/>
              <a:t>.</a:t>
            </a:r>
            <a:endParaRPr lang="sr-Latn-RS" sz="2800" dirty="0" smtClean="0"/>
          </a:p>
          <a:p>
            <a:pPr marL="0" indent="0">
              <a:buNone/>
            </a:pPr>
            <a:endParaRPr lang="sr-Latn-RS" sz="2800" dirty="0" smtClean="0"/>
          </a:p>
          <a:p>
            <a:r>
              <a:rPr lang="en-US" sz="2800" dirty="0"/>
              <a:t>CEFTA (Central Europe Free Trade Agreement) is a preferential agreement that originated in 1992 and which </a:t>
            </a:r>
            <a:r>
              <a:rPr lang="sr-Latn-RS" sz="2800" dirty="0" smtClean="0"/>
              <a:t>then </a:t>
            </a:r>
            <a:r>
              <a:rPr lang="en-US" sz="2800" dirty="0" smtClean="0"/>
              <a:t>included </a:t>
            </a:r>
            <a:r>
              <a:rPr lang="en-US" sz="2800" dirty="0"/>
              <a:t>Central European </a:t>
            </a:r>
            <a:r>
              <a:rPr lang="en-US" sz="2800" dirty="0" smtClean="0"/>
              <a:t>countries</a:t>
            </a:r>
            <a:r>
              <a:rPr lang="sr-Latn-RS" sz="2800" dirty="0" smtClean="0"/>
              <a:t>, </a:t>
            </a:r>
            <a:r>
              <a:rPr lang="en-US" sz="2800" dirty="0" smtClean="0"/>
              <a:t>such </a:t>
            </a:r>
            <a:r>
              <a:rPr lang="en-US" sz="2800" dirty="0"/>
              <a:t>as </a:t>
            </a:r>
            <a:r>
              <a:rPr lang="en-US" sz="2800" dirty="0" smtClean="0"/>
              <a:t>Poland</a:t>
            </a:r>
            <a:r>
              <a:rPr lang="sr-Latn-RS" sz="2800" dirty="0" smtClean="0"/>
              <a:t>, </a:t>
            </a:r>
            <a:r>
              <a:rPr lang="en-US" sz="2800" dirty="0" smtClean="0"/>
              <a:t>Czechoslovakia </a:t>
            </a:r>
            <a:r>
              <a:rPr lang="sr-Latn-RS" sz="2800" dirty="0" smtClean="0"/>
              <a:t>and </a:t>
            </a:r>
            <a:r>
              <a:rPr lang="en-US" sz="2800" dirty="0" smtClean="0"/>
              <a:t>Hungary</a:t>
            </a:r>
            <a:r>
              <a:rPr lang="en-US" sz="2800" dirty="0" smtClean="0"/>
              <a:t>.</a:t>
            </a:r>
            <a:endParaRPr lang="sr-Latn-RS" sz="2800" dirty="0" smtClean="0"/>
          </a:p>
          <a:p>
            <a:endParaRPr lang="sr-Latn-RS" sz="2800" dirty="0"/>
          </a:p>
          <a:p>
            <a:r>
              <a:rPr lang="en-US" sz="2800" dirty="0"/>
              <a:t>Under the auspices of the Stability Pact for Southeast Europe, and in connection with the Stabilization and Association Process, a decision was made to expand the current CEFTA, by acceding to the agreement of the countries of Southeast Europe.</a:t>
            </a:r>
          </a:p>
          <a:p>
            <a:endParaRPr lang="en-US" sz="2800" dirty="0"/>
          </a:p>
        </p:txBody>
      </p:sp>
    </p:spTree>
    <p:extLst>
      <p:ext uri="{BB962C8B-B14F-4D97-AF65-F5344CB8AC3E}">
        <p14:creationId xmlns:p14="http://schemas.microsoft.com/office/powerpoint/2010/main" val="4028140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European Free Trade Agreement (CEFTA 2016) </a:t>
            </a:r>
          </a:p>
        </p:txBody>
      </p:sp>
      <p:sp>
        <p:nvSpPr>
          <p:cNvPr id="3" name="Content Placeholder 2"/>
          <p:cNvSpPr>
            <a:spLocks noGrp="1"/>
          </p:cNvSpPr>
          <p:nvPr>
            <p:ph idx="1"/>
          </p:nvPr>
        </p:nvSpPr>
        <p:spPr>
          <a:xfrm>
            <a:off x="140677" y="1524000"/>
            <a:ext cx="11746523" cy="4735025"/>
          </a:xfrm>
        </p:spPr>
        <p:txBody>
          <a:bodyPr/>
          <a:lstStyle/>
          <a:p>
            <a:endParaRPr lang="sr-Latn-RS" sz="2800" dirty="0" smtClean="0"/>
          </a:p>
          <a:p>
            <a:r>
              <a:rPr lang="en-US" sz="2800" dirty="0"/>
              <a:t>The idea of creating a single multinational agreement that would streamline and facilitate the implementation of the provisions of a </a:t>
            </a:r>
            <a:r>
              <a:rPr lang="en-US" sz="2800" dirty="0" smtClean="0"/>
              <a:t>network </a:t>
            </a:r>
            <a:r>
              <a:rPr lang="en-US" sz="2800" dirty="0"/>
              <a:t>of 32 bilateral </a:t>
            </a:r>
            <a:r>
              <a:rPr lang="en-US" sz="2800" dirty="0" smtClean="0"/>
              <a:t>agreements</a:t>
            </a:r>
            <a:r>
              <a:rPr lang="sr-Latn-RS" sz="2800" dirty="0" smtClean="0"/>
              <a:t>.</a:t>
            </a:r>
          </a:p>
          <a:p>
            <a:endParaRPr lang="en-US" sz="2800" dirty="0"/>
          </a:p>
          <a:p>
            <a:r>
              <a:rPr lang="en-US" sz="2800" dirty="0"/>
              <a:t>resulted in the "Agreement amending and acceding to the Central European Free Trade Agreement (CEFTA 2006)", signed on 19 December 2006 in </a:t>
            </a:r>
            <a:r>
              <a:rPr lang="en-US" sz="2800" dirty="0" smtClean="0"/>
              <a:t>Bucharest</a:t>
            </a:r>
            <a:r>
              <a:rPr lang="sr-Latn-RS" sz="2800" dirty="0" smtClean="0"/>
              <a:t>.</a:t>
            </a:r>
          </a:p>
          <a:p>
            <a:endParaRPr lang="en-US" dirty="0"/>
          </a:p>
        </p:txBody>
      </p:sp>
    </p:spTree>
    <p:extLst>
      <p:ext uri="{BB962C8B-B14F-4D97-AF65-F5344CB8AC3E}">
        <p14:creationId xmlns:p14="http://schemas.microsoft.com/office/powerpoint/2010/main" val="2499855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European Free Trade Agreement (CEFTA 2016) </a:t>
            </a:r>
          </a:p>
        </p:txBody>
      </p:sp>
      <p:sp>
        <p:nvSpPr>
          <p:cNvPr id="3" name="Content Placeholder 2"/>
          <p:cNvSpPr>
            <a:spLocks noGrp="1"/>
          </p:cNvSpPr>
          <p:nvPr>
            <p:ph idx="1"/>
          </p:nvPr>
        </p:nvSpPr>
        <p:spPr/>
        <p:txBody>
          <a:bodyPr/>
          <a:lstStyle/>
          <a:p>
            <a:r>
              <a:rPr lang="en-US" sz="2800" dirty="0"/>
              <a:t>Founded by representatives of Poland, Hungary and Czechoslovakia, CEFTA expanded to Albania, Bosnia and Herzegovina, Bulgaria, Croatia, Moldova, Montenegro, North Macedonia, Romania, Serbia, Slovenia and the UNMIK (on behalf of Kosovo, in accordance with UNSCR 1244</a:t>
            </a:r>
            <a:r>
              <a:rPr lang="en-US" sz="2800" dirty="0" smtClean="0"/>
              <a:t>).</a:t>
            </a:r>
            <a:endParaRPr lang="sr-Latn-RS" sz="2800" dirty="0" smtClean="0"/>
          </a:p>
          <a:p>
            <a:pPr marL="0" indent="0">
              <a:buNone/>
            </a:pPr>
            <a:endParaRPr lang="sr-Latn-RS" sz="2800" dirty="0" smtClean="0"/>
          </a:p>
          <a:p>
            <a:r>
              <a:rPr lang="en-US" sz="2800" dirty="0"/>
              <a:t>Former parties are Bulgaria, Croatia, Czech Republic, Hungary, Poland, Romania, Slovakia, and Slovenia. </a:t>
            </a:r>
            <a:endParaRPr lang="sr-Latn-RS" sz="2800" dirty="0" smtClean="0"/>
          </a:p>
          <a:p>
            <a:pPr marL="0" indent="0">
              <a:buNone/>
            </a:pPr>
            <a:endParaRPr lang="sr-Latn-RS" sz="2800" dirty="0" smtClean="0"/>
          </a:p>
          <a:p>
            <a:r>
              <a:rPr lang="en-US" sz="2800" dirty="0" smtClean="0"/>
              <a:t>The</a:t>
            </a:r>
            <a:r>
              <a:rPr lang="sr-Latn-RS" sz="2800" dirty="0" smtClean="0"/>
              <a:t> </a:t>
            </a:r>
            <a:r>
              <a:rPr lang="en-US" sz="2800" dirty="0" smtClean="0"/>
              <a:t>CEFTA </a:t>
            </a:r>
            <a:r>
              <a:rPr lang="en-US" sz="2800" dirty="0"/>
              <a:t>memberships </a:t>
            </a:r>
            <a:r>
              <a:rPr lang="en-US" sz="2800" dirty="0" smtClean="0"/>
              <a:t>end</a:t>
            </a:r>
            <a:r>
              <a:rPr lang="sr-Latn-RS" sz="2800" dirty="0" smtClean="0"/>
              <a:t>s </a:t>
            </a:r>
            <a:r>
              <a:rPr lang="en-US" sz="2800" dirty="0" smtClean="0"/>
              <a:t>when </a:t>
            </a:r>
            <a:r>
              <a:rPr lang="sr-Latn-RS" sz="2800" dirty="0" smtClean="0"/>
              <a:t>parties </a:t>
            </a:r>
            <a:r>
              <a:rPr lang="en-US" sz="2800" dirty="0" smtClean="0"/>
              <a:t>became </a:t>
            </a:r>
            <a:r>
              <a:rPr lang="en-US" sz="2800" dirty="0"/>
              <a:t>member states of the European Union (EU).</a:t>
            </a:r>
          </a:p>
          <a:p>
            <a:endParaRPr lang="en-US" dirty="0"/>
          </a:p>
          <a:p>
            <a:endParaRPr lang="en-US" dirty="0"/>
          </a:p>
          <a:p>
            <a:endParaRPr lang="en-US" dirty="0"/>
          </a:p>
        </p:txBody>
      </p:sp>
    </p:spTree>
    <p:extLst>
      <p:ext uri="{BB962C8B-B14F-4D97-AF65-F5344CB8AC3E}">
        <p14:creationId xmlns:p14="http://schemas.microsoft.com/office/powerpoint/2010/main" val="1938286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76" y="149592"/>
            <a:ext cx="10972800" cy="1143000"/>
          </a:xfrm>
        </p:spPr>
        <p:txBody>
          <a:bodyPr/>
          <a:lstStyle/>
          <a:p>
            <a:r>
              <a:rPr lang="en-US" dirty="0"/>
              <a:t>Central European Free Trade Agreement (CEFTA 2016) </a:t>
            </a:r>
            <a:endParaRPr lang="en-US" sz="4000" dirty="0"/>
          </a:p>
        </p:txBody>
      </p:sp>
      <p:sp>
        <p:nvSpPr>
          <p:cNvPr id="3" name="Content Placeholder 2"/>
          <p:cNvSpPr>
            <a:spLocks noGrp="1"/>
          </p:cNvSpPr>
          <p:nvPr>
            <p:ph idx="1"/>
          </p:nvPr>
        </p:nvSpPr>
        <p:spPr>
          <a:xfrm>
            <a:off x="257908" y="1531815"/>
            <a:ext cx="11746523" cy="4353170"/>
          </a:xfrm>
        </p:spPr>
        <p:txBody>
          <a:bodyPr/>
          <a:lstStyle/>
          <a:p>
            <a:r>
              <a:rPr lang="en-US" sz="2800" dirty="0"/>
              <a:t>the principles, provisions and regulations applicable in </a:t>
            </a:r>
            <a:r>
              <a:rPr lang="en-US" sz="2800" dirty="0" smtClean="0"/>
              <a:t>CEFTA</a:t>
            </a:r>
            <a:r>
              <a:rPr lang="sr-Latn-RS" sz="2800" dirty="0" smtClean="0"/>
              <a:t> </a:t>
            </a:r>
            <a:r>
              <a:rPr lang="en-US" sz="2800" dirty="0" smtClean="0"/>
              <a:t>apply </a:t>
            </a:r>
            <a:r>
              <a:rPr lang="en-US" sz="2800" dirty="0"/>
              <a:t>in both the WTO and the </a:t>
            </a:r>
            <a:r>
              <a:rPr lang="en-US" sz="2800" dirty="0" smtClean="0"/>
              <a:t>EU</a:t>
            </a:r>
            <a:r>
              <a:rPr lang="sr-Latn-RS" sz="2800" dirty="0" smtClean="0"/>
              <a:t>.</a:t>
            </a:r>
          </a:p>
          <a:p>
            <a:pPr marL="0" indent="0">
              <a:buNone/>
            </a:pPr>
            <a:endParaRPr lang="en-US" sz="2800" dirty="0"/>
          </a:p>
          <a:p>
            <a:r>
              <a:rPr lang="en-US" sz="2800" dirty="0"/>
              <a:t>building the institutions needed for WTO and EU </a:t>
            </a:r>
            <a:r>
              <a:rPr lang="en-US" sz="2800" dirty="0" smtClean="0"/>
              <a:t>accession</a:t>
            </a:r>
            <a:r>
              <a:rPr lang="sr-Latn-RS" sz="2800" dirty="0" smtClean="0"/>
              <a:t>.</a:t>
            </a:r>
          </a:p>
          <a:p>
            <a:pPr marL="0" indent="0">
              <a:buNone/>
            </a:pPr>
            <a:endParaRPr lang="en-US" sz="2800" dirty="0"/>
          </a:p>
          <a:p>
            <a:r>
              <a:rPr lang="en-US" sz="2800" dirty="0"/>
              <a:t>encourages the EU integration process, by harmonizing with the </a:t>
            </a:r>
            <a:r>
              <a:rPr lang="en-US" sz="2800" dirty="0" err="1"/>
              <a:t>acquis</a:t>
            </a:r>
            <a:r>
              <a:rPr lang="en-US" sz="2800" dirty="0"/>
              <a:t> and EU standards</a:t>
            </a:r>
            <a:r>
              <a:rPr lang="en-US" sz="2800" dirty="0" smtClean="0"/>
              <a:t>.</a:t>
            </a:r>
            <a:endParaRPr lang="sr-Latn-RS" sz="2800" dirty="0" smtClean="0"/>
          </a:p>
          <a:p>
            <a:pPr marL="0" indent="0">
              <a:buNone/>
            </a:pPr>
            <a:endParaRPr lang="sr-Latn-RS" sz="2800" dirty="0" smtClean="0"/>
          </a:p>
          <a:p>
            <a:r>
              <a:rPr lang="en-US" sz="2800" dirty="0" smtClean="0"/>
              <a:t>The </a:t>
            </a:r>
            <a:r>
              <a:rPr lang="en-US" sz="2800" dirty="0"/>
              <a:t>EU supported and highlighted the conclusion of the CEFTA 2006 agreement as one of the priorities of its regional policy in the Western </a:t>
            </a:r>
            <a:r>
              <a:rPr lang="en-US" sz="2800" dirty="0" smtClean="0"/>
              <a:t>Balkans</a:t>
            </a:r>
            <a:r>
              <a:rPr lang="sr-Latn-RS" sz="2800" dirty="0" smtClean="0"/>
              <a:t>.</a:t>
            </a:r>
            <a:endParaRPr lang="en-US" sz="2800" dirty="0"/>
          </a:p>
        </p:txBody>
      </p:sp>
    </p:spTree>
    <p:extLst>
      <p:ext uri="{BB962C8B-B14F-4D97-AF65-F5344CB8AC3E}">
        <p14:creationId xmlns:p14="http://schemas.microsoft.com/office/powerpoint/2010/main" val="208087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068"/>
            <a:ext cx="10972800" cy="1143000"/>
          </a:xfrm>
        </p:spPr>
        <p:txBody>
          <a:bodyPr/>
          <a:lstStyle/>
          <a:p>
            <a:r>
              <a:rPr lang="sr-Latn-RS" dirty="0" smtClean="0"/>
              <a:t>CEFTA statistics portal- Republic of Serbia</a:t>
            </a:r>
            <a:endParaRPr lang="en-US" dirty="0"/>
          </a:p>
        </p:txBody>
      </p:sp>
      <p:sp>
        <p:nvSpPr>
          <p:cNvPr id="3" name="Content Placeholder 2"/>
          <p:cNvSpPr>
            <a:spLocks noGrp="1"/>
          </p:cNvSpPr>
          <p:nvPr>
            <p:ph idx="1"/>
          </p:nvPr>
        </p:nvSpPr>
        <p:spPr>
          <a:xfrm>
            <a:off x="164123" y="5150337"/>
            <a:ext cx="5322277" cy="961293"/>
          </a:xfrm>
        </p:spPr>
        <p:txBody>
          <a:bodyPr/>
          <a:lstStyle/>
          <a:p>
            <a:pPr marL="0" indent="0">
              <a:buNone/>
            </a:pPr>
            <a:r>
              <a:rPr lang="en-US" dirty="0">
                <a:hlinkClick r:id="rId2"/>
              </a:rPr>
              <a:t>https://</a:t>
            </a:r>
            <a:r>
              <a:rPr lang="en-US" dirty="0" smtClean="0">
                <a:hlinkClick r:id="rId2"/>
              </a:rPr>
              <a:t>statistics.cefta.int/home</a:t>
            </a:r>
            <a:endParaRPr lang="sr-Latn-RS" dirty="0" smtClean="0"/>
          </a:p>
          <a:p>
            <a:pPr marL="0" indent="0">
              <a:buNone/>
            </a:pPr>
            <a:endParaRPr lang="en-US" dirty="0"/>
          </a:p>
        </p:txBody>
      </p:sp>
      <p:pic>
        <p:nvPicPr>
          <p:cNvPr id="3076" name="Picture 4" descr="C:\Users\Jelena\Downloads\_Export of Goods trend by sectors –  R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72" y="1148861"/>
            <a:ext cx="4957727" cy="23343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Jelena\Downloads\Total Export of Goods by trade partners and sectors –  RS 20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5138" y="1212611"/>
            <a:ext cx="6548225" cy="471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291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European Free Trade Agreement (CEFTA 2016) </a:t>
            </a:r>
          </a:p>
        </p:txBody>
      </p:sp>
      <p:sp>
        <p:nvSpPr>
          <p:cNvPr id="3" name="Content Placeholder 2"/>
          <p:cNvSpPr>
            <a:spLocks noGrp="1"/>
          </p:cNvSpPr>
          <p:nvPr>
            <p:ph idx="1"/>
          </p:nvPr>
        </p:nvSpPr>
        <p:spPr>
          <a:xfrm>
            <a:off x="609600" y="1600200"/>
            <a:ext cx="11324492" cy="4525963"/>
          </a:xfrm>
        </p:spPr>
        <p:txBody>
          <a:bodyPr/>
          <a:lstStyle/>
          <a:p>
            <a:r>
              <a:rPr lang="en-US" sz="2800" dirty="0"/>
              <a:t>The CEFTA region is one of the few markets with which Serbia has a continuous trade </a:t>
            </a:r>
            <a:r>
              <a:rPr lang="en-US" sz="2800" dirty="0" smtClean="0"/>
              <a:t>surplus</a:t>
            </a:r>
            <a:r>
              <a:rPr lang="sr-Latn-RS" sz="2800" dirty="0" smtClean="0"/>
              <a:t>.</a:t>
            </a:r>
          </a:p>
          <a:p>
            <a:pPr marL="0" indent="0">
              <a:buNone/>
            </a:pPr>
            <a:endParaRPr lang="sr-Latn-RS" sz="2800" dirty="0"/>
          </a:p>
          <a:p>
            <a:r>
              <a:rPr lang="sr-Latn-RS" sz="2800" dirty="0"/>
              <a:t>A</a:t>
            </a:r>
            <a:r>
              <a:rPr lang="en-US" sz="2800" dirty="0" err="1" smtClean="0"/>
              <a:t>ccording</a:t>
            </a:r>
            <a:r>
              <a:rPr lang="en-US" sz="2800" dirty="0" smtClean="0"/>
              <a:t> </a:t>
            </a:r>
            <a:r>
              <a:rPr lang="en-US" sz="2800" dirty="0"/>
              <a:t>to the share in the total export of Serbia, that market is the second most important, after the European </a:t>
            </a:r>
            <a:r>
              <a:rPr lang="en-US" sz="2800" dirty="0" smtClean="0"/>
              <a:t>Union</a:t>
            </a:r>
            <a:r>
              <a:rPr lang="sr-Latn-RS" sz="2800" dirty="0" smtClean="0"/>
              <a:t> market</a:t>
            </a:r>
            <a:r>
              <a:rPr lang="en-US" sz="2800" dirty="0" smtClean="0"/>
              <a:t>.</a:t>
            </a:r>
            <a:endParaRPr lang="sr-Latn-RS" sz="2800" dirty="0" smtClean="0"/>
          </a:p>
          <a:p>
            <a:pPr marL="0" indent="0">
              <a:buNone/>
            </a:pPr>
            <a:endParaRPr lang="sr-Latn-RS" sz="2800" dirty="0" smtClean="0"/>
          </a:p>
          <a:p>
            <a:r>
              <a:rPr lang="en-US" sz="2800" dirty="0"/>
              <a:t>Liberalization of trade with CEFTA signatories has significantly increased the volume of trade between Serbia and other signatory countries to the agreement and thus placed CEFTA countries in a high place in terms of trade volume.</a:t>
            </a:r>
          </a:p>
        </p:txBody>
      </p:sp>
    </p:spTree>
    <p:extLst>
      <p:ext uri="{BB962C8B-B14F-4D97-AF65-F5344CB8AC3E}">
        <p14:creationId xmlns:p14="http://schemas.microsoft.com/office/powerpoint/2010/main" val="664592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862" y="102699"/>
            <a:ext cx="10972800" cy="1143000"/>
          </a:xfrm>
        </p:spPr>
        <p:txBody>
          <a:bodyPr/>
          <a:lstStyle/>
          <a:p>
            <a:r>
              <a:rPr lang="sr-Latn-RS" dirty="0" smtClean="0"/>
              <a:t>Further reading</a:t>
            </a:r>
            <a:endParaRPr lang="en-US" dirty="0"/>
          </a:p>
        </p:txBody>
      </p:sp>
      <p:sp>
        <p:nvSpPr>
          <p:cNvPr id="3" name="Content Placeholder 2"/>
          <p:cNvSpPr>
            <a:spLocks noGrp="1"/>
          </p:cNvSpPr>
          <p:nvPr>
            <p:ph idx="1"/>
          </p:nvPr>
        </p:nvSpPr>
        <p:spPr>
          <a:xfrm>
            <a:off x="211015" y="967155"/>
            <a:ext cx="11785599" cy="4525963"/>
          </a:xfrm>
        </p:spPr>
        <p:txBody>
          <a:bodyPr/>
          <a:lstStyle/>
          <a:p>
            <a:r>
              <a:rPr lang="en-US" dirty="0"/>
              <a:t>S. </a:t>
            </a:r>
            <a:r>
              <a:rPr lang="en-US" dirty="0" err="1" smtClean="0"/>
              <a:t>Mojsovska</a:t>
            </a:r>
            <a:r>
              <a:rPr lang="sr-Latn-RS" dirty="0" smtClean="0"/>
              <a:t> (2019)</a:t>
            </a:r>
            <a:r>
              <a:rPr lang="en-US" dirty="0" smtClean="0"/>
              <a:t> </a:t>
            </a:r>
            <a:r>
              <a:rPr lang="en-US" dirty="0"/>
              <a:t>‘The Western Balkans on its path to the European Union’, Yearbook of </a:t>
            </a:r>
            <a:r>
              <a:rPr lang="en-US" dirty="0" smtClean="0"/>
              <a:t>the</a:t>
            </a:r>
            <a:r>
              <a:rPr lang="sr-Latn-RS" dirty="0" smtClean="0"/>
              <a:t> </a:t>
            </a:r>
            <a:r>
              <a:rPr lang="en-US" dirty="0" smtClean="0"/>
              <a:t>Institute </a:t>
            </a:r>
            <a:r>
              <a:rPr lang="en-US" dirty="0"/>
              <a:t>of East-Central Europe, vol. </a:t>
            </a:r>
            <a:r>
              <a:rPr lang="en-US" dirty="0" smtClean="0"/>
              <a:t>17</a:t>
            </a:r>
            <a:r>
              <a:rPr lang="sr-Latn-RS" dirty="0" smtClean="0"/>
              <a:t>, </a:t>
            </a:r>
            <a:r>
              <a:rPr lang="en-US" dirty="0" smtClean="0"/>
              <a:t>no</a:t>
            </a:r>
            <a:r>
              <a:rPr lang="en-US" dirty="0"/>
              <a:t>. 4, pp. </a:t>
            </a:r>
            <a:r>
              <a:rPr lang="en-US" dirty="0" smtClean="0"/>
              <a:t>9-24</a:t>
            </a:r>
            <a:r>
              <a:rPr lang="sr-Latn-RS" dirty="0" smtClean="0"/>
              <a:t>, </a:t>
            </a:r>
            <a:r>
              <a:rPr lang="en-US" dirty="0" smtClean="0"/>
              <a:t>DOI</a:t>
            </a:r>
            <a:r>
              <a:rPr lang="en-US" dirty="0"/>
              <a:t>: </a:t>
            </a:r>
            <a:r>
              <a:rPr lang="en-US" dirty="0">
                <a:hlinkClick r:id="rId2"/>
              </a:rPr>
              <a:t>https://</a:t>
            </a:r>
            <a:r>
              <a:rPr lang="en-US" dirty="0" smtClean="0">
                <a:hlinkClick r:id="rId2"/>
              </a:rPr>
              <a:t>doi.org/10.36874/RIESW.2019.4</a:t>
            </a:r>
            <a:r>
              <a:rPr lang="en-US" dirty="0" smtClean="0"/>
              <a:t>.</a:t>
            </a:r>
            <a:endParaRPr lang="sr-Latn-RS" dirty="0" smtClean="0"/>
          </a:p>
          <a:p>
            <a:r>
              <a:rPr lang="sr-Latn-RS" dirty="0" smtClean="0"/>
              <a:t>Baldwin</a:t>
            </a:r>
            <a:r>
              <a:rPr lang="sr-Latn-RS" dirty="0"/>
              <a:t>, R., Wyplosz, C. (2004). The Economics of European Integration, McGrawHill, London.</a:t>
            </a:r>
          </a:p>
          <a:p>
            <a:r>
              <a:rPr lang="sr-Latn-RS" dirty="0" smtClean="0"/>
              <a:t>Senior </a:t>
            </a:r>
            <a:r>
              <a:rPr lang="sr-Latn-RS" dirty="0"/>
              <a:t>Nello, S. (2009). The European Union: Economics, Policy and History, McGraw-Hill, London.</a:t>
            </a:r>
          </a:p>
          <a:p>
            <a:r>
              <a:rPr lang="sr-Latn-RS" dirty="0" smtClean="0"/>
              <a:t>Jovanović</a:t>
            </a:r>
            <a:r>
              <a:rPr lang="sr-Latn-RS" dirty="0"/>
              <a:t>, M. (2004). Evropska ekonomska integracija, Ekonomski fakultet u Beogradu, Beograd</a:t>
            </a:r>
            <a:r>
              <a:rPr lang="sr-Latn-RS" dirty="0" smtClean="0"/>
              <a:t>.</a:t>
            </a:r>
          </a:p>
          <a:p>
            <a:r>
              <a:rPr lang="vi-VN" dirty="0"/>
              <a:t>Budimir, B. Međak (2017). Vodič kroz pristupanje Srbije Evropskoj uniji, 5. dopunjeno izd., </a:t>
            </a:r>
            <a:r>
              <a:rPr lang="vi-VN" dirty="0" smtClean="0"/>
              <a:t>ISAC fond</a:t>
            </a:r>
            <a:r>
              <a:rPr lang="sr-Latn-RS" dirty="0" smtClean="0"/>
              <a:t>, Beograd.</a:t>
            </a:r>
            <a:endParaRPr lang="sr-Latn-RS" dirty="0"/>
          </a:p>
          <a:p>
            <a:endParaRPr lang="sr-Latn-RS" dirty="0" smtClean="0"/>
          </a:p>
          <a:p>
            <a:endParaRPr lang="sr-Latn-RS" dirty="0"/>
          </a:p>
          <a:p>
            <a:endParaRPr lang="sr-Latn-RS" dirty="0"/>
          </a:p>
        </p:txBody>
      </p:sp>
    </p:spTree>
    <p:extLst>
      <p:ext uri="{BB962C8B-B14F-4D97-AF65-F5344CB8AC3E}">
        <p14:creationId xmlns:p14="http://schemas.microsoft.com/office/powerpoint/2010/main" val="153189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508</TotalTime>
  <Words>769</Words>
  <Application>Microsoft Office PowerPoint</Application>
  <PresentationFormat>Custom</PresentationFormat>
  <Paragraphs>59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Stream</vt:lpstr>
      <vt:lpstr>PowerPoint Presentation</vt:lpstr>
      <vt:lpstr>Central European Free Trade Agreement (CEFTA 2016) </vt:lpstr>
      <vt:lpstr>Central European Free Trade Agreement (CEFTA 2016) </vt:lpstr>
      <vt:lpstr>Central European Free Trade Agreement (CEFTA 2016) </vt:lpstr>
      <vt:lpstr>Central European Free Trade Agreement (CEFTA 2016) </vt:lpstr>
      <vt:lpstr>Central European Free Trade Agreement (CEFTA 2016) </vt:lpstr>
      <vt:lpstr>CEFTA statistics portal- Republic of Serbia</vt:lpstr>
      <vt:lpstr>Central European Free Trade Agreement (CEFTA 2016) </vt:lpstr>
      <vt:lpstr>Further reading</vt:lpstr>
      <vt:lpstr>Further 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Jelena</cp:lastModifiedBy>
  <cp:revision>38</cp:revision>
  <dcterms:created xsi:type="dcterms:W3CDTF">2020-11-18T09:53:25Z</dcterms:created>
  <dcterms:modified xsi:type="dcterms:W3CDTF">2021-01-27T14:58:17Z</dcterms:modified>
</cp:coreProperties>
</file>