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2F94-5BA0-4900-BAD4-F1EA8D7B096A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2EE5-7F83-44AE-9F98-55B0B64E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F227D-E2E2-47AA-AF8B-EB309FD0E322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22A4-D707-49FD-91F6-098D9186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0606-0643-43AD-9356-5A8D7B9DAC96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6E43-0823-4218-A292-5DF0234B4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E3CE-EA95-4785-877D-2D84DBD7B0D3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C64C-768C-4075-A15D-8DA9243D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5543-A2F4-4B54-ABD9-482118D9F328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FC59-84C3-49E2-AF8A-7527006AD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420E-2DEF-4BDE-B90E-800D65780456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E955-415E-40B8-8925-7203AC82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9ECD-FC57-4E78-A01A-6CD28B5C4478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5FFD-D999-4835-B1DA-E27B1F005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ED13D-E586-4DF3-A76F-5C61DF5F6A46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DCB4-D944-4F2B-914B-4DF3E98A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E7E7-52FB-4009-ADE5-302B18783252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99E4-837B-41F6-ADCB-703D51C6D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1474-804B-4A5F-B9FC-81225C236B2A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3431-4956-4A2C-BD44-5928BF1F8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7A2E-9E22-46A8-A961-9CF6F8A3938E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0C6C-0CBB-40FE-849B-0131263D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B76E8F-55D7-4820-B947-1609D89AE380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5E94F81-A09D-42DA-98DE-A788A2E0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5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65425" y="1584325"/>
            <a:ext cx="66611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r-Latn-CS" sz="2000" b="1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>
              <a:spcBef>
                <a:spcPct val="20000"/>
              </a:spcBef>
            </a:pPr>
            <a:r>
              <a:rPr lang="sr-Latn-CS" sz="2000" b="1">
                <a:solidFill>
                  <a:schemeClr val="bg2"/>
                </a:solidFill>
                <a:latin typeface="Arial" charset="0"/>
              </a:rPr>
              <a:t>Application of EU values in the policies of the candidate states</a:t>
            </a:r>
          </a:p>
          <a:p>
            <a:pPr>
              <a:spcBef>
                <a:spcPct val="20000"/>
              </a:spcBef>
            </a:pPr>
            <a:endParaRPr lang="sr-Latn-CS">
              <a:solidFill>
                <a:schemeClr val="bg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sr-Latn-CS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sr-Latn-CS" sz="2000">
                <a:solidFill>
                  <a:schemeClr val="bg2"/>
                </a:solidFill>
                <a:latin typeface="Arial" charset="0"/>
              </a:rPr>
              <a:t>Vladimir Medović</a:t>
            </a:r>
          </a:p>
          <a:p>
            <a:pPr algn="ctr">
              <a:spcBef>
                <a:spcPct val="20000"/>
              </a:spcBef>
            </a:pPr>
            <a:endParaRPr lang="sr-Latn-CS" sz="2000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sr-Latn-CS" b="1">
                <a:solidFill>
                  <a:schemeClr val="bg2"/>
                </a:solidFill>
                <a:latin typeface="Arial" charset="0"/>
              </a:rPr>
              <a:t>EU a Union based on rule of law:</a:t>
            </a:r>
          </a:p>
          <a:p>
            <a:pPr algn="ctr">
              <a:spcBef>
                <a:spcPct val="20000"/>
              </a:spcBef>
            </a:pPr>
            <a:endParaRPr lang="sr-Latn-CS" b="1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sr-Latn-CS" sz="2800" b="1">
                <a:solidFill>
                  <a:schemeClr val="bg2"/>
                </a:solidFill>
                <a:latin typeface="Arial" charset="0"/>
              </a:rPr>
              <a:t>Proceeding against Members states for breach of the EU values</a:t>
            </a:r>
            <a:endParaRPr lang="en-US" sz="28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/>
              <a:t>Suspension of the rights of the Members States in case of breach of the EU values</a:t>
            </a:r>
            <a:endParaRPr lang="en-US" sz="32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Serious and persistent breach of EU values (Art. 7 TEU)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Reasoned proposal of 1/3 Member states, EC or EP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EU Council by majority of 4/5 of its members, after obtaininig consent of EP, may determine that there is clear risk of serious breach of the EU values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European Council acting by uninimity on porposal of 1/3 Member States or EC, after obtaininig consent of EP, may determine existance of serious and persistent breach of the EU values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EU Council, acting by qualified majority, may decide to suspend certain righs of the Member State, including the voting rights in the Counicl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The obligatons of the MS under the Treaties continue to be binding on this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/>
              <a:t>In case of change of the situtation, Council, acting by qualified majority, may decide to vary or revoke sanctions against 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/>
              <a:t>Preventive mechanisms for the protection of the EU values</a:t>
            </a:r>
            <a:endParaRPr lang="en-US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/>
              <a:t>Article 7 TEU – nuclear claus</a:t>
            </a:r>
            <a:r>
              <a:rPr lang="en-US"/>
              <a:t>e</a:t>
            </a:r>
            <a:endParaRPr lang="sr-Latn-CS"/>
          </a:p>
          <a:p>
            <a:pPr eaLnBrk="1" hangingPunct="1">
              <a:lnSpc>
                <a:spcPct val="90000"/>
              </a:lnSpc>
              <a:defRPr/>
            </a:pPr>
            <a:r>
              <a:rPr lang="sr-Latn-CS"/>
              <a:t>2014. EC adopted “New Rule of Law Framework”; three phases: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r-Latn-CS"/>
              <a:t>Assessement of the rule of law situation in case of </a:t>
            </a:r>
            <a:r>
              <a:rPr lang="en-US"/>
              <a:t>indicators </a:t>
            </a:r>
            <a:r>
              <a:rPr lang="sr-Latn-CS"/>
              <a:t>of systematic violations of rule of law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r-Latn-CS"/>
              <a:t>Rule of law recommendations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r-Latn-CS"/>
              <a:t>Montioring of the MS</a:t>
            </a:r>
            <a:r>
              <a:rPr lang="en-US"/>
              <a:t>’s</a:t>
            </a:r>
            <a:r>
              <a:rPr lang="sr-Latn-CS"/>
              <a:t> follow-up to the EC recommendations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/>
              <a:t>2020. </a:t>
            </a:r>
            <a:r>
              <a:rPr lang="en-US"/>
              <a:t>annual report by EC on state of rule of law in the EU Member states</a:t>
            </a:r>
            <a:r>
              <a:rPr lang="sr-Latn-CS"/>
              <a:t> (</a:t>
            </a:r>
            <a:r>
              <a:rPr lang="en-US"/>
              <a:t>independence of judiciary, corruption, pluralism, freedom of press)</a:t>
            </a:r>
            <a:endParaRPr lang="sr-Latn-C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case of Austria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Austria was the first member state to be on the verge of initiating proceedings for violation of EU values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reason: the entry of Jörg Haider's Freedom Party into the federal government in 2000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EU Member States suspend all bilateral contacts with Austrian government and limit them to technical level, deny support to Austrian candidates in international forums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Member States set up a “Committee of Vise Men” of three eminent persons and tasked it with drafting a report on respect for democratic values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Following the report of the "Committee of Wise Men" that the Austrian government has a relatively good attitude towards democratic values, Member States decided not to initiate proceedings for violation of EU values</a:t>
            </a:r>
            <a:endParaRPr lang="sr-Latn-CS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case of Poland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On December 20, 2017, the European Commission initiated proceedings against Poland  anc asked EU Councel to determine the clear risk of serious breach of EU values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The reform of the judiciary in Poland during 2016 and 2017 threatened the independence of the judiciary. Particularly controversial: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/>
              <a:t>non-publication and non-execution of decisions of the Constitutional Court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/>
              <a:t>changing the composition of the Constitutional Court and appointing a new president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/>
              <a:t>lowering the retirement age for judges and the discretionary powers of the President of the Republic and the Minister of Justice to extend the mandates of individual judges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/>
              <a:t>introduction of a new extraordinary legal remedy that enables the opening of legally resolved cases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/>
              <a:t>early termination of the term of office of judges in the National Judicial Council; introduction of new election rules according to which the </a:t>
            </a:r>
            <a:r>
              <a:rPr lang="en-US" sz="2400" i="1"/>
              <a:t>Sejm </a:t>
            </a:r>
            <a:r>
              <a:rPr lang="en-US" sz="2400"/>
              <a:t>elects members of the National Judicial Council from among the judges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Legal consequences of initiating proceedings for violation of EU values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Judgment of the Court of Justice of the EU in LM  case (C-216/18 PPU)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principle of mutual trust and the principle of mutual recognition of court decisions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independence of the courts is a precondition for a fair trial and effective judicial control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Initiation of infringement proceedings under Art. 7 TEU indicates that there is a real risk of infringement of the right to a fair trial in the State whose court issued the European Arrest Warrant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extradition court assesses the defendant's personal situation, the nature of the charges, the facts set out in the European Arrest Warrant to determine whether there is a risk of a violation of the right to a fair trial if the defendant is extradited to the State concerned.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40</TotalTime>
  <Words>671</Words>
  <Application>Microsoft Office PowerPoint</Application>
  <PresentationFormat>Custom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Garamond</vt:lpstr>
      <vt:lpstr>Arial</vt:lpstr>
      <vt:lpstr>Wingdings</vt:lpstr>
      <vt:lpstr>Calibri</vt:lpstr>
      <vt:lpstr>Stream</vt:lpstr>
      <vt:lpstr>Stream</vt:lpstr>
      <vt:lpstr>Slide 1</vt:lpstr>
      <vt:lpstr>Suspension of the rights of the Members States in case of breach of the EU values</vt:lpstr>
      <vt:lpstr>Preventive mechanisms for the protection of the EU values</vt:lpstr>
      <vt:lpstr>The case of Austria</vt:lpstr>
      <vt:lpstr>The case of Poland</vt:lpstr>
      <vt:lpstr>Legal consequences of initiating proceedings for violation of EU values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Vlada</cp:lastModifiedBy>
  <cp:revision>3</cp:revision>
  <dcterms:created xsi:type="dcterms:W3CDTF">2020-11-18T09:53:25Z</dcterms:created>
  <dcterms:modified xsi:type="dcterms:W3CDTF">2020-12-10T10:27:00Z</dcterms:modified>
</cp:coreProperties>
</file>