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7" r:id="rId2"/>
    <p:sldId id="265" r:id="rId3"/>
    <p:sldId id="258" r:id="rId4"/>
    <p:sldId id="266" r:id="rId5"/>
    <p:sldId id="272" r:id="rId6"/>
    <p:sldId id="268" r:id="rId7"/>
    <p:sldId id="269" r:id="rId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84" y="-18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8683"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868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8A0F8CCE-D74E-48DE-B51B-17290C3DABC4}" type="datetimeFigureOut">
              <a:rPr lang="en-US"/>
              <a:pPr>
                <a:defRPr/>
              </a:pPr>
              <a:t>12/19/2020</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77302DF2-433D-4B64-B83B-CB4E4DBDBC6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F62CE985-2265-4A6A-A4D6-F6F05B235529}" type="datetimeFigureOut">
              <a:rPr lang="en-US"/>
              <a:pPr>
                <a:defRPr/>
              </a:pPr>
              <a:t>12/19/2020</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67D5142-C172-4FCD-8CDA-10ED88E90A4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20D6A55A-C452-4D49-864F-A4DECAE5DBA8}" type="datetimeFigureOut">
              <a:rPr lang="en-US"/>
              <a:pPr>
                <a:defRPr/>
              </a:pPr>
              <a:t>12/19/2020</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381E6A7-917E-442E-BCEC-C0FEF8D5536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89462BD3-ADDC-4320-B3EE-00DE62060D76}" type="datetimeFigureOut">
              <a:rPr lang="en-US"/>
              <a:pPr>
                <a:defRPr/>
              </a:pPr>
              <a:t>12/19/2020</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262002E-6A60-4FF5-A86B-C0ED8509D74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A6BEC471-2768-4303-9D48-9A680CA4A595}" type="datetimeFigureOut">
              <a:rPr lang="en-US"/>
              <a:pPr>
                <a:defRPr/>
              </a:pPr>
              <a:t>12/19/2020</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C8751D8-CE50-451B-8CBE-F9A63E19A84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C639E8D7-6CF6-45F2-95F8-126129F7CCC2}" type="datetimeFigureOut">
              <a:rPr lang="en-US"/>
              <a:pPr>
                <a:defRPr/>
              </a:pPr>
              <a:t>12/19/2020</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27F0BEF-84DC-4B6B-88B9-28FDA0F172A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CBDBF0DD-1A88-468D-9736-34BA72356AAA}" type="datetimeFigureOut">
              <a:rPr lang="en-US"/>
              <a:pPr>
                <a:defRPr/>
              </a:pPr>
              <a:t>12/19/2020</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F36083C-FD46-4803-AB6F-4325302D9500}"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FF5E4E10-F6B4-4EE6-8D83-04354AFC4EFD}" type="datetimeFigureOut">
              <a:rPr lang="en-US"/>
              <a:pPr>
                <a:defRPr/>
              </a:pPr>
              <a:t>12/19/2020</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B28ED25-5BC5-4F9B-A588-322650D7D32B}"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CA5D4F60-4796-4243-9E18-E2304277B89B}" type="datetimeFigureOut">
              <a:rPr lang="en-US"/>
              <a:pPr>
                <a:defRPr/>
              </a:pPr>
              <a:t>12/19/2020</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47CA2608-2E2C-4C0A-B6D3-2DD4DBF860DD}"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1785C74-841F-43B5-9D8B-B8F0D491C9A7}" type="datetimeFigureOut">
              <a:rPr lang="en-US"/>
              <a:pPr>
                <a:defRPr/>
              </a:pPr>
              <a:t>12/19/2020</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7BED846-E0A7-4274-ABD8-CAACC5F4B52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B32F1224-91FD-443A-9FA0-0F7F2AA97D86}" type="datetimeFigureOut">
              <a:rPr lang="en-US"/>
              <a:pPr>
                <a:defRPr/>
              </a:pPr>
              <a:t>12/19/2020</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7D1D295-9F6F-4A48-9BE3-1EAA193D599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0CA6BA2C-F438-4786-9809-C9EE19A57E06}" type="datetimeFigureOut">
              <a:rPr lang="en-US"/>
              <a:pPr>
                <a:defRPr/>
              </a:pPr>
              <a:t>12/19/2020</a:t>
            </a:fld>
            <a:endParaRPr lang="en-US"/>
          </a:p>
        </p:txBody>
      </p:sp>
      <p:sp>
        <p:nvSpPr>
          <p:cNvPr id="27651"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7EC56E6B-B825-485A-B4E8-EA36D657BE52}"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765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765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765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765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765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765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766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7661"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62"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7663"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524000" y="1122363"/>
            <a:ext cx="9144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1325563" y="3448050"/>
            <a:ext cx="9540875" cy="1720850"/>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316" name="Rectangle 5"/>
          <p:cNvSpPr>
            <a:spLocks noChangeArrowheads="1"/>
          </p:cNvSpPr>
          <p:nvPr/>
        </p:nvSpPr>
        <p:spPr bwMode="auto">
          <a:xfrm>
            <a:off x="2219325" y="1677988"/>
            <a:ext cx="7805738" cy="3627437"/>
          </a:xfrm>
          <a:prstGeom prst="rect">
            <a:avLst/>
          </a:prstGeom>
          <a:noFill/>
          <a:ln w="9525">
            <a:noFill/>
            <a:miter lim="800000"/>
            <a:headEnd/>
            <a:tailEnd/>
          </a:ln>
        </p:spPr>
        <p:txBody>
          <a:bodyPr>
            <a:spAutoFit/>
          </a:bodyPr>
          <a:lstStyle/>
          <a:p>
            <a:pPr algn="ctr"/>
            <a:r>
              <a:rPr lang="sr-Latn-CS" sz="2000" b="1">
                <a:solidFill>
                  <a:schemeClr val="bg2"/>
                </a:solidFill>
                <a:latin typeface="Arial" charset="0"/>
              </a:rPr>
              <a:t>Jean Monnet Module</a:t>
            </a:r>
          </a:p>
          <a:p>
            <a:pPr algn="ctr"/>
            <a:r>
              <a:rPr lang="sr-Latn-CS" sz="2000" b="1">
                <a:solidFill>
                  <a:schemeClr val="bg2"/>
                </a:solidFill>
                <a:latin typeface="Arial" charset="0"/>
              </a:rPr>
              <a:t>Application of EU values in the policies of the candidate states</a:t>
            </a:r>
          </a:p>
          <a:p>
            <a:endParaRPr lang="sr-Latn-CS" sz="2000" b="1">
              <a:solidFill>
                <a:schemeClr val="bg2"/>
              </a:solidFill>
              <a:latin typeface="Arial" charset="0"/>
            </a:endParaRPr>
          </a:p>
          <a:p>
            <a:pPr algn="ctr"/>
            <a:endParaRPr lang="sr-Latn-CS" sz="2800">
              <a:solidFill>
                <a:schemeClr val="bg2"/>
              </a:solidFill>
              <a:latin typeface="Arial" charset="0"/>
            </a:endParaRPr>
          </a:p>
          <a:p>
            <a:pPr algn="ctr"/>
            <a:r>
              <a:rPr lang="sr-Latn-CS" sz="2000">
                <a:solidFill>
                  <a:schemeClr val="bg2"/>
                </a:solidFill>
                <a:latin typeface="Arial" charset="0"/>
              </a:rPr>
              <a:t>Vladimir Medović</a:t>
            </a:r>
          </a:p>
          <a:p>
            <a:pPr algn="ctr"/>
            <a:endParaRPr lang="sr-Latn-CS" sz="2000">
              <a:solidFill>
                <a:schemeClr val="bg2"/>
              </a:solidFill>
              <a:latin typeface="Arial" charset="0"/>
            </a:endParaRPr>
          </a:p>
          <a:p>
            <a:pPr algn="ctr"/>
            <a:r>
              <a:rPr lang="sr-Latn-CS" sz="2000" b="1">
                <a:solidFill>
                  <a:schemeClr val="bg2"/>
                </a:solidFill>
                <a:latin typeface="Arial" charset="0"/>
              </a:rPr>
              <a:t>EU a Union based on rule of law:</a:t>
            </a:r>
          </a:p>
          <a:p>
            <a:pPr algn="ctr"/>
            <a:endParaRPr lang="sr-Latn-CS" sz="2000" b="1">
              <a:solidFill>
                <a:schemeClr val="bg2"/>
              </a:solidFill>
              <a:latin typeface="Arial" charset="0"/>
            </a:endParaRPr>
          </a:p>
          <a:p>
            <a:pPr algn="ctr"/>
            <a:r>
              <a:rPr lang="sr-Latn-CS" sz="3200" b="1">
                <a:solidFill>
                  <a:schemeClr val="bg2"/>
                </a:solidFill>
                <a:latin typeface="Arial" charset="0"/>
              </a:rPr>
              <a:t>Principles of rule of law and effective judicial control</a:t>
            </a:r>
            <a:endParaRPr lang="en-US" sz="3200" b="1">
              <a:solidFill>
                <a:schemeClr val="bg2"/>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rrowheads="1"/>
          </p:cNvSpPr>
          <p:nvPr>
            <p:ph type="title"/>
          </p:nvPr>
        </p:nvSpPr>
        <p:spPr/>
        <p:txBody>
          <a:bodyPr/>
          <a:lstStyle/>
          <a:p>
            <a:r>
              <a:rPr lang="sr-Latn-CS" sz="3600" smtClean="0">
                <a:effectLst/>
                <a:latin typeface="Arial" charset="0"/>
              </a:rPr>
              <a:t>Principle of rule of law</a:t>
            </a:r>
            <a:endParaRPr lang="en-US" sz="3600" smtClean="0">
              <a:effectLst/>
              <a:latin typeface="Arial" charset="0"/>
            </a:endParaRPr>
          </a:p>
        </p:txBody>
      </p:sp>
      <p:sp>
        <p:nvSpPr>
          <p:cNvPr id="14338" name="Rectangle 3"/>
          <p:cNvSpPr>
            <a:spLocks noGrp="1" noChangeArrowheads="1"/>
          </p:cNvSpPr>
          <p:nvPr>
            <p:ph type="body" idx="1"/>
          </p:nvPr>
        </p:nvSpPr>
        <p:spPr/>
        <p:txBody>
          <a:bodyPr/>
          <a:lstStyle/>
          <a:p>
            <a:pPr marL="457200" indent="-457200">
              <a:lnSpc>
                <a:spcPct val="80000"/>
              </a:lnSpc>
            </a:pPr>
            <a:r>
              <a:rPr lang="sr-Latn-CS" sz="2800" smtClean="0">
                <a:effectLst/>
                <a:latin typeface="Arial" charset="0"/>
              </a:rPr>
              <a:t>All public powers always act within the constraints set out by law, in accordance with the values of democracy andfundamental rights, and under control of independent and impartial courts</a:t>
            </a:r>
          </a:p>
          <a:p>
            <a:pPr marL="457200" indent="-457200">
              <a:lnSpc>
                <a:spcPct val="80000"/>
              </a:lnSpc>
            </a:pPr>
            <a:r>
              <a:rPr lang="sr-Latn-CS" sz="2800" smtClean="0">
                <a:effectLst/>
                <a:latin typeface="Arial" charset="0"/>
              </a:rPr>
              <a:t>The ruele of law includes principles such as:</a:t>
            </a:r>
          </a:p>
          <a:p>
            <a:pPr marL="457200" indent="-457200">
              <a:lnSpc>
                <a:spcPct val="80000"/>
              </a:lnSpc>
              <a:buFont typeface="Wingdings" pitchFamily="2" charset="2"/>
              <a:buAutoNum type="arabicPeriod"/>
            </a:pPr>
            <a:r>
              <a:rPr lang="sr-Latn-CS" sz="2800" smtClean="0">
                <a:effectLst/>
                <a:latin typeface="Arial" charset="0"/>
              </a:rPr>
              <a:t>Legality (transparent, accountable, pluralistic, democratic process for enacting laws)</a:t>
            </a:r>
          </a:p>
          <a:p>
            <a:pPr marL="457200" indent="-457200">
              <a:lnSpc>
                <a:spcPct val="80000"/>
              </a:lnSpc>
              <a:buFont typeface="Wingdings" pitchFamily="2" charset="2"/>
              <a:buAutoNum type="arabicPeriod"/>
            </a:pPr>
            <a:r>
              <a:rPr lang="sr-Latn-CS" sz="2800" smtClean="0">
                <a:effectLst/>
                <a:latin typeface="Arial" charset="0"/>
              </a:rPr>
              <a:t>Legal certainty</a:t>
            </a:r>
          </a:p>
          <a:p>
            <a:pPr marL="457200" indent="-457200">
              <a:lnSpc>
                <a:spcPct val="80000"/>
              </a:lnSpc>
              <a:buFont typeface="Wingdings" pitchFamily="2" charset="2"/>
              <a:buAutoNum type="arabicPeriod"/>
            </a:pPr>
            <a:r>
              <a:rPr lang="sr-Latn-CS" sz="2800" smtClean="0">
                <a:effectLst/>
                <a:latin typeface="Arial" charset="0"/>
              </a:rPr>
              <a:t>Prohibiting of arbitretry exercise of executive power</a:t>
            </a:r>
          </a:p>
          <a:p>
            <a:pPr marL="457200" indent="-457200">
              <a:lnSpc>
                <a:spcPct val="80000"/>
              </a:lnSpc>
              <a:buFont typeface="Wingdings" pitchFamily="2" charset="2"/>
              <a:buAutoNum type="arabicPeriod"/>
            </a:pPr>
            <a:r>
              <a:rPr lang="sr-Latn-CS" sz="2800" smtClean="0">
                <a:effectLst/>
                <a:latin typeface="Arial" charset="0"/>
              </a:rPr>
              <a:t>Effective judicial protection by independent and imaprtial courts</a:t>
            </a:r>
          </a:p>
          <a:p>
            <a:pPr marL="457200" indent="-457200">
              <a:lnSpc>
                <a:spcPct val="80000"/>
              </a:lnSpc>
              <a:buFont typeface="Wingdings" pitchFamily="2" charset="2"/>
              <a:buAutoNum type="arabicPeriod"/>
            </a:pPr>
            <a:r>
              <a:rPr lang="sr-Latn-CS" sz="2800" smtClean="0">
                <a:effectLst/>
                <a:latin typeface="Arial" charset="0"/>
              </a:rPr>
              <a:t>Separation of powers</a:t>
            </a:r>
          </a:p>
          <a:p>
            <a:pPr marL="457200" indent="-457200">
              <a:lnSpc>
                <a:spcPct val="80000"/>
              </a:lnSpc>
              <a:buFont typeface="Wingdings" pitchFamily="2" charset="2"/>
              <a:buAutoNum type="arabicPeriod"/>
            </a:pPr>
            <a:r>
              <a:rPr lang="sr-Latn-CS" sz="2800" smtClean="0">
                <a:effectLst/>
                <a:latin typeface="Arial" charset="0"/>
              </a:rPr>
              <a:t>Equality before the law</a:t>
            </a:r>
            <a:endParaRPr lang="en-US" sz="2800" smtClean="0">
              <a:effectLst/>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p:txBody>
          <a:bodyPr/>
          <a:lstStyle/>
          <a:p>
            <a:pPr eaLnBrk="1" hangingPunct="1">
              <a:defRPr/>
            </a:pPr>
            <a:r>
              <a:rPr lang="sr-Latn-CS" sz="3600" smtClean="0">
                <a:latin typeface="Arial" charset="0"/>
              </a:rPr>
              <a:t>Principle of rule of law in the EU</a:t>
            </a:r>
            <a:endParaRPr lang="en-US" sz="3600" smtClean="0">
              <a:latin typeface="Arial" charset="0"/>
            </a:endParaRPr>
          </a:p>
        </p:txBody>
      </p:sp>
      <p:sp>
        <p:nvSpPr>
          <p:cNvPr id="15362" name="Rectangle 3"/>
          <p:cNvSpPr>
            <a:spLocks noGrp="1"/>
          </p:cNvSpPr>
          <p:nvPr>
            <p:ph type="body" idx="4294967295"/>
          </p:nvPr>
        </p:nvSpPr>
        <p:spPr/>
        <p:txBody>
          <a:bodyPr/>
          <a:lstStyle/>
          <a:p>
            <a:pPr eaLnBrk="1" hangingPunct="1">
              <a:lnSpc>
                <a:spcPct val="80000"/>
              </a:lnSpc>
              <a:defRPr/>
            </a:pPr>
            <a:r>
              <a:rPr lang="sr-Latn-CS" sz="2400" smtClean="0">
                <a:latin typeface="Arial" charset="0"/>
              </a:rPr>
              <a:t>Principle of rule of law proclaimed in Art. 2. TEU</a:t>
            </a:r>
            <a:endParaRPr lang="de-DE" sz="2400" smtClean="0">
              <a:latin typeface="Arial" charset="0"/>
            </a:endParaRPr>
          </a:p>
          <a:p>
            <a:pPr>
              <a:lnSpc>
                <a:spcPct val="80000"/>
              </a:lnSpc>
              <a:defRPr/>
            </a:pPr>
            <a:r>
              <a:rPr lang="en-US" sz="2400" smtClean="0">
                <a:latin typeface="Arial" charset="0"/>
              </a:rPr>
              <a:t>An EU based on the premise that all member states share the same values and are based on the rule of law</a:t>
            </a:r>
          </a:p>
          <a:p>
            <a:pPr>
              <a:lnSpc>
                <a:spcPct val="80000"/>
              </a:lnSpc>
              <a:defRPr/>
            </a:pPr>
            <a:r>
              <a:rPr lang="en-US" sz="2400" smtClean="0">
                <a:latin typeface="Arial" charset="0"/>
              </a:rPr>
              <a:t>The functioning of the EU depends on the mutual trust of the Member States that these values will be respected and that EU law will be applied in all Member States.</a:t>
            </a:r>
          </a:p>
          <a:p>
            <a:pPr>
              <a:lnSpc>
                <a:spcPct val="80000"/>
              </a:lnSpc>
              <a:defRPr/>
            </a:pPr>
            <a:r>
              <a:rPr lang="en-US" sz="2400" smtClean="0">
                <a:latin typeface="Arial" charset="0"/>
              </a:rPr>
              <a:t>EU </a:t>
            </a:r>
            <a:r>
              <a:rPr lang="sr-Latn-CS" sz="2400" smtClean="0">
                <a:latin typeface="Arial" charset="0"/>
              </a:rPr>
              <a:t>law </a:t>
            </a:r>
            <a:r>
              <a:rPr lang="en-US" sz="2400" smtClean="0">
                <a:latin typeface="Arial" charset="0"/>
              </a:rPr>
              <a:t>must be interpreted and applied in the same </a:t>
            </a:r>
            <a:r>
              <a:rPr lang="sr-Latn-CS" sz="2400" smtClean="0">
                <a:latin typeface="Arial" charset="0"/>
              </a:rPr>
              <a:t>manner</a:t>
            </a:r>
            <a:r>
              <a:rPr lang="en-US" sz="2400" smtClean="0">
                <a:latin typeface="Arial" charset="0"/>
              </a:rPr>
              <a:t> in all Member States (principle of homogeneity)</a:t>
            </a:r>
          </a:p>
          <a:p>
            <a:pPr>
              <a:lnSpc>
                <a:spcPct val="80000"/>
              </a:lnSpc>
              <a:defRPr/>
            </a:pPr>
            <a:r>
              <a:rPr lang="en-US" sz="2400" smtClean="0">
                <a:latin typeface="Arial" charset="0"/>
              </a:rPr>
              <a:t>The EU Court of Justice and national courts ensure that EU law is </a:t>
            </a:r>
            <a:r>
              <a:rPr lang="sr-Latn-CS" sz="2400" smtClean="0">
                <a:latin typeface="Arial" charset="0"/>
              </a:rPr>
              <a:t>observed </a:t>
            </a:r>
            <a:r>
              <a:rPr lang="en-US" sz="2400" smtClean="0">
                <a:latin typeface="Arial" charset="0"/>
              </a:rPr>
              <a:t> and fully implemented</a:t>
            </a:r>
          </a:p>
          <a:p>
            <a:pPr>
              <a:lnSpc>
                <a:spcPct val="80000"/>
              </a:lnSpc>
              <a:defRPr/>
            </a:pPr>
            <a:r>
              <a:rPr lang="en-US" sz="2400" smtClean="0">
                <a:latin typeface="Arial" charset="0"/>
              </a:rPr>
              <a:t>The principle of mutual trust and the principle of mutual recognition of court decisions</a:t>
            </a:r>
          </a:p>
          <a:p>
            <a:pPr>
              <a:lnSpc>
                <a:spcPct val="80000"/>
              </a:lnSpc>
              <a:defRPr/>
            </a:pPr>
            <a:r>
              <a:rPr lang="en-US" sz="2400" smtClean="0">
                <a:latin typeface="Arial" charset="0"/>
              </a:rPr>
              <a:t>Independence of the courts is a precondition for the rule of law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rrowheads="1"/>
          </p:cNvSpPr>
          <p:nvPr>
            <p:ph type="title"/>
          </p:nvPr>
        </p:nvSpPr>
        <p:spPr/>
        <p:txBody>
          <a:bodyPr/>
          <a:lstStyle/>
          <a:p>
            <a:r>
              <a:rPr lang="sr-Latn-CS" sz="3600" smtClean="0">
                <a:effectLst/>
                <a:latin typeface="Arial" charset="0"/>
              </a:rPr>
              <a:t>Manifestations of the principle of rule of law</a:t>
            </a:r>
            <a:endParaRPr lang="en-US" sz="3600" smtClean="0">
              <a:effectLst/>
              <a:latin typeface="Arial" charset="0"/>
            </a:endParaRPr>
          </a:p>
        </p:txBody>
      </p:sp>
      <p:sp>
        <p:nvSpPr>
          <p:cNvPr id="16386" name="Rectangle 3"/>
          <p:cNvSpPr>
            <a:spLocks noGrp="1" noChangeArrowheads="1"/>
          </p:cNvSpPr>
          <p:nvPr>
            <p:ph type="body" idx="1"/>
          </p:nvPr>
        </p:nvSpPr>
        <p:spPr/>
        <p:txBody>
          <a:bodyPr/>
          <a:lstStyle/>
          <a:p>
            <a:pPr>
              <a:lnSpc>
                <a:spcPct val="80000"/>
              </a:lnSpc>
            </a:pPr>
            <a:r>
              <a:rPr lang="en-US" sz="2400" smtClean="0">
                <a:effectLst/>
                <a:latin typeface="Arial" charset="0"/>
              </a:rPr>
              <a:t>Principle of equality of EU citizens - equal treatment of EU citizens by the Union institutions (Article 9 TEU)</a:t>
            </a:r>
          </a:p>
          <a:p>
            <a:pPr>
              <a:lnSpc>
                <a:spcPct val="80000"/>
              </a:lnSpc>
            </a:pPr>
            <a:r>
              <a:rPr lang="en-US" sz="2400" smtClean="0">
                <a:effectLst/>
                <a:latin typeface="Arial" charset="0"/>
              </a:rPr>
              <a:t>Principle of effective judicial protection (Article 19 TEU): Member States </a:t>
            </a:r>
            <a:r>
              <a:rPr lang="sr-Latn-CS" sz="2400" smtClean="0">
                <a:effectLst/>
                <a:latin typeface="Arial" charset="0"/>
              </a:rPr>
              <a:t>shall</a:t>
            </a:r>
            <a:r>
              <a:rPr lang="en-US" sz="2400" smtClean="0">
                <a:effectLst/>
                <a:latin typeface="Arial" charset="0"/>
              </a:rPr>
              <a:t>  provide </a:t>
            </a:r>
            <a:r>
              <a:rPr lang="sr-Latn-CS" sz="2400" smtClean="0">
                <a:effectLst/>
                <a:latin typeface="Arial" charset="0"/>
              </a:rPr>
              <a:t>remedies </a:t>
            </a:r>
            <a:r>
              <a:rPr lang="en-US" sz="2400" smtClean="0">
                <a:effectLst/>
                <a:latin typeface="Arial" charset="0"/>
              </a:rPr>
              <a:t>sufficient to </a:t>
            </a:r>
            <a:r>
              <a:rPr lang="sr-Latn-CS" sz="2400" smtClean="0">
                <a:effectLst/>
                <a:latin typeface="Arial" charset="0"/>
              </a:rPr>
              <a:t>ensure</a:t>
            </a:r>
            <a:r>
              <a:rPr lang="en-US" sz="2400" smtClean="0">
                <a:effectLst/>
                <a:latin typeface="Arial" charset="0"/>
              </a:rPr>
              <a:t> effective legal protection in </a:t>
            </a:r>
            <a:r>
              <a:rPr lang="sr-Latn-CS" sz="2400" smtClean="0">
                <a:effectLst/>
                <a:latin typeface="Arial" charset="0"/>
              </a:rPr>
              <a:t>fields covered by</a:t>
            </a:r>
            <a:r>
              <a:rPr lang="en-US" sz="2400" smtClean="0">
                <a:effectLst/>
                <a:latin typeface="Arial" charset="0"/>
              </a:rPr>
              <a:t> EU law</a:t>
            </a:r>
          </a:p>
          <a:p>
            <a:pPr>
              <a:lnSpc>
                <a:spcPct val="80000"/>
              </a:lnSpc>
            </a:pPr>
            <a:r>
              <a:rPr lang="en-US" sz="2400" smtClean="0">
                <a:effectLst/>
                <a:latin typeface="Arial" charset="0"/>
              </a:rPr>
              <a:t>The principle of effective judicial protection derives from the general principle of </a:t>
            </a:r>
            <a:r>
              <a:rPr lang="sr-Latn-CS" sz="2400" smtClean="0">
                <a:effectLst/>
                <a:latin typeface="Arial" charset="0"/>
              </a:rPr>
              <a:t>EU </a:t>
            </a:r>
            <a:r>
              <a:rPr lang="en-US" sz="2400" smtClean="0">
                <a:effectLst/>
                <a:latin typeface="Arial" charset="0"/>
              </a:rPr>
              <a:t>law proclaimed in the judgment of the Court of Justice (</a:t>
            </a:r>
            <a:r>
              <a:rPr lang="en-US" sz="2400" i="1" smtClean="0">
                <a:effectLst/>
                <a:latin typeface="Arial" charset="0"/>
              </a:rPr>
              <a:t>Les Verts</a:t>
            </a:r>
            <a:r>
              <a:rPr lang="en-US" sz="2400" smtClean="0">
                <a:effectLst/>
                <a:latin typeface="Arial" charset="0"/>
              </a:rPr>
              <a:t>, C-294/83)</a:t>
            </a:r>
          </a:p>
          <a:p>
            <a:pPr>
              <a:lnSpc>
                <a:spcPct val="80000"/>
              </a:lnSpc>
            </a:pPr>
            <a:r>
              <a:rPr lang="en-US" sz="2400" smtClean="0">
                <a:effectLst/>
                <a:latin typeface="Arial" charset="0"/>
              </a:rPr>
              <a:t>The EU is based on the rule of law </a:t>
            </a:r>
            <a:r>
              <a:rPr lang="sr-Latn-CS" sz="2400" smtClean="0">
                <a:effectLst/>
                <a:latin typeface="Arial" charset="0"/>
              </a:rPr>
              <a:t>inasmuch as neither</a:t>
            </a:r>
            <a:r>
              <a:rPr lang="en-US" sz="2400" smtClean="0">
                <a:effectLst/>
                <a:latin typeface="Arial" charset="0"/>
              </a:rPr>
              <a:t> Member States </a:t>
            </a:r>
            <a:r>
              <a:rPr lang="sr-Latn-CS" sz="2400" smtClean="0">
                <a:effectLst/>
                <a:latin typeface="Arial" charset="0"/>
              </a:rPr>
              <a:t>nor its institutions </a:t>
            </a:r>
            <a:r>
              <a:rPr lang="en-US" sz="2400" smtClean="0">
                <a:effectLst/>
                <a:latin typeface="Arial" charset="0"/>
              </a:rPr>
              <a:t>cannot avoid</a:t>
            </a:r>
            <a:r>
              <a:rPr lang="sr-Latn-CS" sz="2400" smtClean="0">
                <a:effectLst/>
                <a:latin typeface="Arial" charset="0"/>
              </a:rPr>
              <a:t> the review </a:t>
            </a:r>
            <a:r>
              <a:rPr lang="en-US" sz="2400" smtClean="0">
                <a:effectLst/>
                <a:latin typeface="Arial" charset="0"/>
              </a:rPr>
              <a:t>whether the measures adopted</a:t>
            </a:r>
            <a:r>
              <a:rPr lang="sr-Latn-CS" sz="2400" smtClean="0">
                <a:effectLst/>
                <a:latin typeface="Arial" charset="0"/>
              </a:rPr>
              <a:t> by them</a:t>
            </a:r>
            <a:r>
              <a:rPr lang="en-US" sz="2400" smtClean="0">
                <a:effectLst/>
                <a:latin typeface="Arial" charset="0"/>
              </a:rPr>
              <a:t> are in accordance with the basic constitutional charter, the Treaty</a:t>
            </a:r>
          </a:p>
          <a:p>
            <a:pPr>
              <a:lnSpc>
                <a:spcPct val="80000"/>
              </a:lnSpc>
            </a:pPr>
            <a:r>
              <a:rPr lang="en-US" sz="2400" smtClean="0">
                <a:effectLst/>
                <a:latin typeface="Arial" charset="0"/>
              </a:rPr>
              <a:t>The right to an effective remedy and a fair trial: everyone whose rights and freedoms, guaranteed by Union law, </a:t>
            </a:r>
            <a:r>
              <a:rPr lang="sr-Latn-CS" sz="2400" smtClean="0">
                <a:effectLst/>
                <a:latin typeface="Arial" charset="0"/>
              </a:rPr>
              <a:t>are</a:t>
            </a:r>
            <a:r>
              <a:rPr lang="en-US" sz="2400" smtClean="0">
                <a:effectLst/>
                <a:latin typeface="Arial" charset="0"/>
              </a:rPr>
              <a:t> violated has the right to an effective </a:t>
            </a:r>
            <a:r>
              <a:rPr lang="sr-Latn-CS" sz="2400" smtClean="0">
                <a:effectLst/>
                <a:latin typeface="Arial" charset="0"/>
              </a:rPr>
              <a:t>legal </a:t>
            </a:r>
            <a:r>
              <a:rPr lang="en-US" sz="2400" smtClean="0">
                <a:effectLst/>
                <a:latin typeface="Arial" charset="0"/>
              </a:rPr>
              <a:t>remedy before an independent and impartial tribunal (Article 47 of the EU Charter of Fundamental Rights)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rrowheads="1"/>
          </p:cNvSpPr>
          <p:nvPr>
            <p:ph type="title"/>
          </p:nvPr>
        </p:nvSpPr>
        <p:spPr/>
        <p:txBody>
          <a:bodyPr/>
          <a:lstStyle/>
          <a:p>
            <a:r>
              <a:rPr lang="sr-Latn-CS" sz="3600" smtClean="0">
                <a:effectLst/>
                <a:latin typeface="Arial" charset="0"/>
              </a:rPr>
              <a:t>Principle of effective judicial controle</a:t>
            </a:r>
            <a:endParaRPr lang="en-US" sz="3600" smtClean="0">
              <a:effectLst/>
              <a:latin typeface="Arial" charset="0"/>
            </a:endParaRPr>
          </a:p>
        </p:txBody>
      </p:sp>
      <p:sp>
        <p:nvSpPr>
          <p:cNvPr id="17410" name="Rectangle 3"/>
          <p:cNvSpPr>
            <a:spLocks noGrp="1" noChangeArrowheads="1"/>
          </p:cNvSpPr>
          <p:nvPr>
            <p:ph type="body" idx="1"/>
          </p:nvPr>
        </p:nvSpPr>
        <p:spPr/>
        <p:txBody>
          <a:bodyPr/>
          <a:lstStyle/>
          <a:p>
            <a:pPr>
              <a:lnSpc>
                <a:spcPct val="80000"/>
              </a:lnSpc>
            </a:pPr>
            <a:r>
              <a:rPr lang="sr-Latn-CS" sz="2400" smtClean="0">
                <a:effectLst/>
                <a:latin typeface="Arial" charset="0"/>
              </a:rPr>
              <a:t>Applicable to all fields covered by EU law, regardless </a:t>
            </a:r>
            <a:r>
              <a:rPr lang="en-US" sz="2400" smtClean="0">
                <a:effectLst/>
                <a:latin typeface="Arial" charset="0"/>
              </a:rPr>
              <a:t>whether or not Member States apply EU law in a particular case</a:t>
            </a:r>
          </a:p>
          <a:p>
            <a:pPr>
              <a:lnSpc>
                <a:spcPct val="80000"/>
              </a:lnSpc>
            </a:pPr>
            <a:r>
              <a:rPr lang="en-US" sz="2400" smtClean="0">
                <a:effectLst/>
                <a:latin typeface="Arial" charset="0"/>
              </a:rPr>
              <a:t>Member States have a duty to ensure that their courts meet the requirements for effective judicial protection - a complete system of remedies</a:t>
            </a:r>
          </a:p>
          <a:p>
            <a:pPr>
              <a:lnSpc>
                <a:spcPct val="80000"/>
              </a:lnSpc>
            </a:pPr>
            <a:r>
              <a:rPr lang="en-US" sz="2400" smtClean="0">
                <a:effectLst/>
                <a:latin typeface="Arial" charset="0"/>
              </a:rPr>
              <a:t>The integrated nature of the EU judicial system</a:t>
            </a:r>
          </a:p>
          <a:p>
            <a:pPr>
              <a:lnSpc>
                <a:spcPct val="80000"/>
              </a:lnSpc>
            </a:pPr>
            <a:r>
              <a:rPr lang="en-US" sz="2400" smtClean="0">
                <a:effectLst/>
                <a:latin typeface="Arial" charset="0"/>
              </a:rPr>
              <a:t>The </a:t>
            </a:r>
            <a:r>
              <a:rPr lang="sr-Latn-CS" sz="2400" smtClean="0">
                <a:effectLst/>
                <a:latin typeface="Arial" charset="0"/>
              </a:rPr>
              <a:t>preliminary ruling procedure -</a:t>
            </a:r>
            <a:r>
              <a:rPr lang="en-US" sz="2400" smtClean="0">
                <a:effectLst/>
                <a:latin typeface="Arial" charset="0"/>
              </a:rPr>
              <a:t> instrument of cooperation between the EU Court of Justice and national courts</a:t>
            </a:r>
          </a:p>
          <a:p>
            <a:pPr>
              <a:lnSpc>
                <a:spcPct val="80000"/>
              </a:lnSpc>
            </a:pPr>
            <a:r>
              <a:rPr lang="en-US" sz="2400" smtClean="0">
                <a:effectLst/>
                <a:latin typeface="Arial" charset="0"/>
              </a:rPr>
              <a:t>Precondition: independence of the courts -</a:t>
            </a:r>
            <a:r>
              <a:rPr lang="sr-Latn-CS" sz="2400" smtClean="0">
                <a:effectLst/>
                <a:latin typeface="Arial" charset="0"/>
              </a:rPr>
              <a:t> </a:t>
            </a:r>
            <a:r>
              <a:rPr lang="en-US" sz="2400" smtClean="0">
                <a:effectLst/>
                <a:latin typeface="Arial" charset="0"/>
              </a:rPr>
              <a:t>to perform their function completely autonomously, without hierarchical restrictions, not to be subordinated to any other body, not to receive orders or instructions from any source, to be protected from external intervention or pressure that may reduce the decision-making independence of its members or influence their decision</a:t>
            </a:r>
            <a:endParaRPr lang="sr-Latn-CS" sz="2400" smtClean="0">
              <a:effectLst/>
              <a:latin typeface="Arial" charset="0"/>
            </a:endParaRPr>
          </a:p>
          <a:p>
            <a:pPr>
              <a:lnSpc>
                <a:spcPct val="80000"/>
              </a:lnSpc>
              <a:buFont typeface="Wingdings" pitchFamily="2" charset="2"/>
              <a:buNone/>
            </a:pPr>
            <a:endParaRPr lang="sr-Latn-CS" sz="2400" smtClean="0">
              <a:effectLst/>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p:nvPr>
        </p:nvSpPr>
        <p:spPr/>
        <p:txBody>
          <a:bodyPr/>
          <a:lstStyle/>
          <a:p>
            <a:r>
              <a:rPr lang="sr-Latn-CS" sz="3600" smtClean="0">
                <a:effectLst/>
                <a:latin typeface="Arial" charset="0"/>
              </a:rPr>
              <a:t>New initiatives for strenghtening the rule of law</a:t>
            </a:r>
            <a:endParaRPr lang="en-US" sz="3600" smtClean="0">
              <a:effectLst/>
              <a:latin typeface="Arial" charset="0"/>
            </a:endParaRPr>
          </a:p>
        </p:txBody>
      </p:sp>
      <p:sp>
        <p:nvSpPr>
          <p:cNvPr id="18434" name="Rectangle 3"/>
          <p:cNvSpPr>
            <a:spLocks noGrp="1" noChangeArrowheads="1"/>
          </p:cNvSpPr>
          <p:nvPr>
            <p:ph type="body" idx="1"/>
          </p:nvPr>
        </p:nvSpPr>
        <p:spPr/>
        <p:txBody>
          <a:bodyPr/>
          <a:lstStyle/>
          <a:p>
            <a:pPr marL="609600" indent="-609600">
              <a:lnSpc>
                <a:spcPct val="80000"/>
              </a:lnSpc>
            </a:pPr>
            <a:r>
              <a:rPr lang="sr-Latn-CS" sz="2000" smtClean="0">
                <a:effectLst/>
                <a:latin typeface="Arial" charset="0"/>
              </a:rPr>
              <a:t>April 2019. EC registered </a:t>
            </a:r>
            <a:r>
              <a:rPr lang="en-US" sz="2000" smtClean="0">
                <a:effectLst/>
                <a:latin typeface="Arial" charset="0"/>
              </a:rPr>
              <a:t>a European Citizens' Initiative entitled ‘Respect for the rule of law within the European Union'</a:t>
            </a:r>
            <a:r>
              <a:rPr lang="en-US" smtClean="0">
                <a:effectLst/>
                <a:latin typeface="Arial" charset="0"/>
              </a:rPr>
              <a:t> </a:t>
            </a:r>
            <a:endParaRPr lang="sr-Latn-CS" sz="2000" smtClean="0">
              <a:effectLst/>
              <a:latin typeface="Arial" charset="0"/>
            </a:endParaRPr>
          </a:p>
          <a:p>
            <a:pPr marL="609600" indent="-609600">
              <a:lnSpc>
                <a:spcPct val="80000"/>
              </a:lnSpc>
              <a:buFont typeface="Wingdings" pitchFamily="2" charset="2"/>
              <a:buAutoNum type="arabicPeriod"/>
            </a:pPr>
            <a:r>
              <a:rPr lang="sr-Latn-CS" sz="2000" smtClean="0">
                <a:effectLst/>
                <a:latin typeface="Arial" charset="0"/>
              </a:rPr>
              <a:t>Establishment of </a:t>
            </a:r>
            <a:r>
              <a:rPr lang="en-US" sz="2000" smtClean="0">
                <a:effectLst/>
                <a:latin typeface="Arial" charset="0"/>
              </a:rPr>
              <a:t>an objective and impartial evaluation mechanism to verify the application of the European Union's values by all the Member States</a:t>
            </a:r>
            <a:endParaRPr lang="sr-Latn-CS" sz="2000" smtClean="0">
              <a:effectLst/>
              <a:latin typeface="Arial" charset="0"/>
            </a:endParaRPr>
          </a:p>
          <a:p>
            <a:pPr marL="609600" indent="-609600">
              <a:lnSpc>
                <a:spcPct val="80000"/>
              </a:lnSpc>
              <a:buFont typeface="Wingdings" pitchFamily="2" charset="2"/>
              <a:buAutoNum type="arabicPeriod"/>
            </a:pPr>
            <a:r>
              <a:rPr lang="sr-Latn-CS" sz="2000" smtClean="0">
                <a:effectLst/>
                <a:latin typeface="Arial" charset="0"/>
              </a:rPr>
              <a:t>Easier application of  Art. 7 TEU</a:t>
            </a:r>
          </a:p>
          <a:p>
            <a:pPr marL="609600" indent="-609600">
              <a:lnSpc>
                <a:spcPct val="80000"/>
              </a:lnSpc>
            </a:pPr>
            <a:r>
              <a:rPr lang="en-US" sz="2000" smtClean="0">
                <a:effectLst/>
                <a:latin typeface="Arial" charset="0"/>
              </a:rPr>
              <a:t>April 2019 The EC opens a debate on strengthening the rule of law in the EU</a:t>
            </a:r>
          </a:p>
          <a:p>
            <a:pPr marL="609600" indent="-609600">
              <a:lnSpc>
                <a:spcPct val="80000"/>
              </a:lnSpc>
            </a:pPr>
            <a:r>
              <a:rPr lang="en-US" sz="2000" smtClean="0">
                <a:effectLst/>
                <a:latin typeface="Arial" charset="0"/>
              </a:rPr>
              <a:t>In July 2019, the EC adopted new measures to strengthen the rule of law:</a:t>
            </a:r>
          </a:p>
          <a:p>
            <a:pPr marL="609600" indent="-609600">
              <a:lnSpc>
                <a:spcPct val="80000"/>
              </a:lnSpc>
              <a:buFont typeface="Wingdings" pitchFamily="2" charset="2"/>
              <a:buAutoNum type="arabicPeriod"/>
            </a:pPr>
            <a:r>
              <a:rPr lang="en-US" sz="2000" smtClean="0">
                <a:effectLst/>
                <a:latin typeface="Arial" charset="0"/>
              </a:rPr>
              <a:t>Dissemination of knowledge and culture of the rule of law (civil society, academic community, education system, national parliaments ...)</a:t>
            </a:r>
          </a:p>
          <a:p>
            <a:pPr marL="609600" indent="-609600">
              <a:lnSpc>
                <a:spcPct val="80000"/>
              </a:lnSpc>
              <a:buFont typeface="Wingdings" pitchFamily="2" charset="2"/>
              <a:buAutoNum type="arabicPeriod"/>
            </a:pPr>
            <a:r>
              <a:rPr lang="en-US" sz="2000" smtClean="0">
                <a:effectLst/>
                <a:latin typeface="Arial" charset="0"/>
              </a:rPr>
              <a:t>Early prevention: cooperation and assistance at the national level, preservation of judicial independence, annual rule of law report</a:t>
            </a:r>
          </a:p>
          <a:p>
            <a:pPr marL="609600" indent="-609600">
              <a:lnSpc>
                <a:spcPct val="80000"/>
              </a:lnSpc>
              <a:buFont typeface="Wingdings" pitchFamily="2" charset="2"/>
              <a:buAutoNum type="arabicPeriod"/>
            </a:pPr>
            <a:r>
              <a:rPr lang="en-US" sz="2000" smtClean="0">
                <a:effectLst/>
                <a:latin typeface="Arial" charset="0"/>
              </a:rPr>
              <a:t>EU-specific response to violations of the rule of law: New rule of law mechanism, proceedings before the Court of Justice, application of Article 7 TEU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p:cNvSpPr>
          <p:nvPr>
            <p:ph type="title"/>
          </p:nvPr>
        </p:nvSpPr>
        <p:spPr/>
        <p:txBody>
          <a:bodyPr/>
          <a:lstStyle/>
          <a:p>
            <a:r>
              <a:rPr lang="sr-Latn-CS" sz="3600" smtClean="0">
                <a:effectLst/>
                <a:latin typeface="Arial" charset="0"/>
              </a:rPr>
              <a:t>Principle of the rule of law in the jurisprudence of the EU Court of Justice </a:t>
            </a:r>
            <a:endParaRPr lang="en-US" sz="3600" smtClean="0">
              <a:effectLst/>
              <a:latin typeface="Arial" charset="0"/>
            </a:endParaRPr>
          </a:p>
        </p:txBody>
      </p:sp>
      <p:sp>
        <p:nvSpPr>
          <p:cNvPr id="19458" name="Rectangle 3"/>
          <p:cNvSpPr>
            <a:spLocks noGrp="1" noChangeArrowheads="1"/>
          </p:cNvSpPr>
          <p:nvPr>
            <p:ph type="body" idx="1"/>
          </p:nvPr>
        </p:nvSpPr>
        <p:spPr/>
        <p:txBody>
          <a:bodyPr/>
          <a:lstStyle/>
          <a:p>
            <a:r>
              <a:rPr lang="en-US" smtClean="0">
                <a:effectLst/>
              </a:rPr>
              <a:t>Judgment of the Court of Justice in the case of the</a:t>
            </a:r>
            <a:r>
              <a:rPr lang="sr-Latn-CS" smtClean="0">
                <a:effectLst/>
              </a:rPr>
              <a:t> Associacao Sindicals</a:t>
            </a:r>
            <a:r>
              <a:rPr lang="en-US" smtClean="0">
                <a:effectLst/>
              </a:rPr>
              <a:t> </a:t>
            </a:r>
            <a:r>
              <a:rPr lang="sr-Latn-CS" smtClean="0">
                <a:effectLst/>
              </a:rPr>
              <a:t>dos Juizes Portugueses</a:t>
            </a:r>
            <a:r>
              <a:rPr lang="en-US" smtClean="0">
                <a:effectLst/>
              </a:rPr>
              <a:t>, C-64/16, of 27 February 2018.</a:t>
            </a:r>
          </a:p>
          <a:p>
            <a:r>
              <a:rPr lang="en-US" smtClean="0">
                <a:effectLst/>
              </a:rPr>
              <a:t>Judgment of the Court of Justice in the LM case, C-216/18 PPU, of 25 July 2018</a:t>
            </a:r>
          </a:p>
          <a:p>
            <a:r>
              <a:rPr lang="en-US" smtClean="0">
                <a:effectLst/>
              </a:rPr>
              <a:t>Judgment of the Court of Justice in the case of EC v. Poland, C-619/18 of 24 June 2019</a:t>
            </a:r>
          </a:p>
          <a:p>
            <a:r>
              <a:rPr lang="en-US" smtClean="0">
                <a:effectLst/>
              </a:rPr>
              <a:t>Judgment of the Court of Justice in joined cases C-924/19 PPU and C-925/19 PPU, of 14 May 2020</a:t>
            </a: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276</TotalTime>
  <Words>756</Words>
  <Application>Microsoft Office PowerPoint</Application>
  <PresentationFormat>Custom</PresentationFormat>
  <Paragraphs>52</Paragraphs>
  <Slides>7</Slides>
  <Notes>0</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7</vt:i4>
      </vt:variant>
    </vt:vector>
  </HeadingPairs>
  <TitlesOfParts>
    <vt:vector size="13" baseType="lpstr">
      <vt:lpstr>Garamond</vt:lpstr>
      <vt:lpstr>Arial</vt:lpstr>
      <vt:lpstr>Wingdings</vt:lpstr>
      <vt:lpstr>Calibri</vt:lpstr>
      <vt:lpstr>Stream</vt:lpstr>
      <vt:lpstr>Stream</vt:lpstr>
      <vt:lpstr>Slide 1</vt:lpstr>
      <vt:lpstr>Principle of rule of law</vt:lpstr>
      <vt:lpstr>Principle of rule of law in the EU</vt:lpstr>
      <vt:lpstr>Manifestations of the principle of rule of law</vt:lpstr>
      <vt:lpstr>Principle of effective judicial controle</vt:lpstr>
      <vt:lpstr>New initiatives for strenghtening the rule of law</vt:lpstr>
      <vt:lpstr>Principle of the rule of law in the jurisprudence of the EU Court of Justice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Vlada</cp:lastModifiedBy>
  <cp:revision>13</cp:revision>
  <dcterms:created xsi:type="dcterms:W3CDTF">2020-11-18T09:53:25Z</dcterms:created>
  <dcterms:modified xsi:type="dcterms:W3CDTF">2020-12-19T08:31:18Z</dcterms:modified>
</cp:coreProperties>
</file>