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258" r:id="rId3"/>
    <p:sldId id="264" r:id="rId4"/>
    <p:sldId id="259" r:id="rId5"/>
    <p:sldId id="260" r:id="rId6"/>
    <p:sldId id="261" r:id="rId7"/>
    <p:sldId id="263" r:id="rId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84" y="-18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7238"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4587" name="Rectangle 11"/>
          <p:cNvSpPr>
            <a:spLocks noGrp="1" noChangeArrowheads="1"/>
          </p:cNvSpPr>
          <p:nvPr>
            <p:ph type="ctrTitle" sz="quarter"/>
          </p:nvPr>
        </p:nvSpPr>
        <p:spPr>
          <a:xfrm>
            <a:off x="914400" y="1736725"/>
            <a:ext cx="10363200" cy="1920875"/>
          </a:xfrm>
        </p:spPr>
        <p:txBody>
          <a:bodyPr/>
          <a:lstStyle>
            <a:lvl1pPr>
              <a:defRPr sz="6000"/>
            </a:lvl1pPr>
          </a:lstStyle>
          <a:p>
            <a:r>
              <a:rPr lang="en-US"/>
              <a:t>Click to edit Master title style</a:t>
            </a:r>
          </a:p>
        </p:txBody>
      </p:sp>
      <p:sp>
        <p:nvSpPr>
          <p:cNvPr id="24588"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fld id="{2CB1470F-D828-4C69-8ADD-9D360B3C6477}" type="datetimeFigureOut">
              <a:rPr lang="en-US"/>
              <a:pPr>
                <a:defRPr/>
              </a:pPr>
              <a:t>12/10/2020</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1D60A113-5359-476E-8FAC-72F7C0F8CA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D332712C-65E9-414C-9C1C-8DE11BA68FC1}" type="datetimeFigureOut">
              <a:rPr lang="en-US"/>
              <a:pPr>
                <a:defRPr/>
              </a:pPr>
              <a:t>12/10/2020</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337E505-1C7C-4199-B561-1B9E09E8A77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844351D4-5853-495B-A757-B2E5BA7D1007}" type="datetimeFigureOut">
              <a:rPr lang="en-US"/>
              <a:pPr>
                <a:defRPr/>
              </a:pPr>
              <a:t>12/10/2020</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D2F4C09-DEEE-4D17-B898-22604A08B77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909D75FE-C372-48B5-BB9E-6871EA87FDF5}" type="datetimeFigureOut">
              <a:rPr lang="en-US"/>
              <a:pPr>
                <a:defRPr/>
              </a:pPr>
              <a:t>12/10/2020</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C40719B-3B3B-4018-A7F0-94882335EB3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FDFD6622-B75F-4AB8-BB8A-CFDF44D5F667}" type="datetimeFigureOut">
              <a:rPr lang="en-US"/>
              <a:pPr>
                <a:defRPr/>
              </a:pPr>
              <a:t>12/10/2020</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173BF27-0DAB-4DC5-A3B1-8383FD6E9AB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8B5D2FC7-46C2-4F58-BA46-DF091ED19D33}" type="datetimeFigureOut">
              <a:rPr lang="en-US"/>
              <a:pPr>
                <a:defRPr/>
              </a:pPr>
              <a:t>12/10/2020</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F249369-864D-444F-9A48-D0D44ADFEFC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AD1BD1B1-D9F4-4AA0-AC8B-988EAE88A584}" type="datetimeFigureOut">
              <a:rPr lang="en-US"/>
              <a:pPr>
                <a:defRPr/>
              </a:pPr>
              <a:t>12/10/2020</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3967EADE-CD36-4BC8-B26F-8EB8D0C1B372}"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D709141F-1207-464C-B96C-A5A6C91A8795}" type="datetimeFigureOut">
              <a:rPr lang="en-US"/>
              <a:pPr>
                <a:defRPr/>
              </a:pPr>
              <a:t>12/10/2020</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DDCADE13-01DB-44C6-9DDF-75B8D4796D23}"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06542718-3E0C-491E-928F-3CC97813D532}" type="datetimeFigureOut">
              <a:rPr lang="en-US"/>
              <a:pPr>
                <a:defRPr/>
              </a:pPr>
              <a:t>12/10/2020</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B6F2A0A-949F-4D70-BDA9-F01A861BA0C5}"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22E68B51-B1E7-4026-8EA0-8701BAD770A3}" type="datetimeFigureOut">
              <a:rPr lang="en-US"/>
              <a:pPr>
                <a:defRPr/>
              </a:pPr>
              <a:t>12/10/2020</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DDFC2-65AF-4FA7-AC09-D2F670F4F8B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636DFD7F-3957-44BB-80FD-FEAE03A0047E}" type="datetimeFigureOut">
              <a:rPr lang="en-US"/>
              <a:pPr>
                <a:defRPr/>
              </a:pPr>
              <a:t>12/10/2020</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19334E9-6370-4589-A2A2-1A652936F03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11E697B4-A67E-4F8B-BCC3-3EC25461B0A7}" type="datetimeFigureOut">
              <a:rPr lang="en-US"/>
              <a:pPr>
                <a:defRPr/>
              </a:pPr>
              <a:t>12/10/2020</a:t>
            </a:fld>
            <a:endParaRPr lang="en-US"/>
          </a:p>
        </p:txBody>
      </p:sp>
      <p:sp>
        <p:nvSpPr>
          <p:cNvPr id="23555"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A5EFD997-4F3C-4325-B26C-84770C83C1B8}" type="slidenum">
              <a:rPr lang="en-US"/>
              <a:pPr>
                <a:defRPr/>
              </a:pPr>
              <a:t>‹#›</a:t>
            </a:fld>
            <a:endParaRPr lang="en-US"/>
          </a:p>
        </p:txBody>
      </p:sp>
      <p:grpSp>
        <p:nvGrpSpPr>
          <p:cNvPr id="1028" name="Group 4"/>
          <p:cNvGrpSpPr>
            <a:grpSpLocks/>
          </p:cNvGrpSpPr>
          <p:nvPr/>
        </p:nvGrpSpPr>
        <p:grpSpPr bwMode="auto">
          <a:xfrm>
            <a:off x="0" y="0"/>
            <a:ext cx="12187238"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355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2355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2356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2356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2356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2356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2356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3565"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66"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3567" name="Rectangle 15"/>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1524000" y="1122363"/>
            <a:ext cx="9144000" cy="2387600"/>
          </a:xfrm>
        </p:spPr>
        <p:txBody>
          <a:bodyPr anchor="b"/>
          <a:lstStyle/>
          <a:p>
            <a:pPr eaLnBrk="1" hangingPunct="1">
              <a:defRPr/>
            </a:pPr>
            <a:endParaRPr lang="en-US" sz="8000"/>
          </a:p>
        </p:txBody>
      </p:sp>
      <p:sp>
        <p:nvSpPr>
          <p:cNvPr id="13314" name="Subtitle 2"/>
          <p:cNvSpPr>
            <a:spLocks noGrp="1"/>
          </p:cNvSpPr>
          <p:nvPr>
            <p:ph type="subTitle" idx="4294967295"/>
          </p:nvPr>
        </p:nvSpPr>
        <p:spPr>
          <a:xfrm>
            <a:off x="1325563" y="3448050"/>
            <a:ext cx="9540875" cy="1722438"/>
          </a:xfrm>
        </p:spPr>
        <p:txBody>
          <a:bodyPr/>
          <a:lstStyle/>
          <a:p>
            <a:pPr marL="0" indent="0" algn="ctr" eaLnBrk="1" hangingPunct="1">
              <a:buFont typeface="Wingdings" pitchFamily="2" charset="2"/>
              <a:buNone/>
              <a:defRPr/>
            </a:pPr>
            <a:endParaRPr lang="en-US" sz="2800"/>
          </a:p>
        </p:txBody>
      </p:sp>
      <p:pic>
        <p:nvPicPr>
          <p:cNvPr id="13315" name="Picture 4"/>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3316" name="Rectangle 5"/>
          <p:cNvSpPr>
            <a:spLocks noChangeArrowheads="1"/>
          </p:cNvSpPr>
          <p:nvPr/>
        </p:nvSpPr>
        <p:spPr bwMode="auto">
          <a:xfrm>
            <a:off x="3082925" y="1725613"/>
            <a:ext cx="6619875" cy="3414712"/>
          </a:xfrm>
          <a:prstGeom prst="rect">
            <a:avLst/>
          </a:prstGeom>
          <a:noFill/>
          <a:ln w="9525">
            <a:noFill/>
            <a:miter lim="800000"/>
            <a:headEnd/>
            <a:tailEnd/>
          </a:ln>
        </p:spPr>
        <p:txBody>
          <a:bodyPr>
            <a:spAutoFit/>
          </a:bodyPr>
          <a:lstStyle/>
          <a:p>
            <a:pPr algn="ctr"/>
            <a:r>
              <a:rPr lang="sr-Latn-CS" sz="2000">
                <a:solidFill>
                  <a:schemeClr val="bg2"/>
                </a:solidFill>
                <a:latin typeface="Arial" charset="0"/>
              </a:rPr>
              <a:t>Jean Monnet Module</a:t>
            </a:r>
          </a:p>
          <a:p>
            <a:pPr algn="ctr"/>
            <a:r>
              <a:rPr lang="sr-Latn-CS">
                <a:solidFill>
                  <a:schemeClr val="bg2"/>
                </a:solidFill>
                <a:latin typeface="Arial" charset="0"/>
              </a:rPr>
              <a:t>Application of EU values in the policies of the candidate states</a:t>
            </a:r>
          </a:p>
          <a:p>
            <a:endParaRPr lang="sr-Latn-CS" sz="3600">
              <a:solidFill>
                <a:schemeClr val="bg2"/>
              </a:solidFill>
              <a:latin typeface="Arial" charset="0"/>
            </a:endParaRPr>
          </a:p>
          <a:p>
            <a:pPr algn="ctr"/>
            <a:r>
              <a:rPr lang="sr-Latn-CS" sz="2000">
                <a:solidFill>
                  <a:schemeClr val="bg2"/>
                </a:solidFill>
                <a:latin typeface="Arial" charset="0"/>
              </a:rPr>
              <a:t>Vladimir Medović</a:t>
            </a:r>
          </a:p>
          <a:p>
            <a:pPr algn="ctr"/>
            <a:endParaRPr lang="sr-Latn-CS" sz="2000">
              <a:solidFill>
                <a:schemeClr val="bg2"/>
              </a:solidFill>
              <a:latin typeface="Arial" charset="0"/>
            </a:endParaRPr>
          </a:p>
          <a:p>
            <a:pPr algn="ctr"/>
            <a:r>
              <a:rPr lang="sr-Latn-CS" sz="2400" b="1">
                <a:solidFill>
                  <a:schemeClr val="bg2"/>
                </a:solidFill>
                <a:latin typeface="Arial" charset="0"/>
              </a:rPr>
              <a:t>EU a Union based on rule of law:</a:t>
            </a:r>
          </a:p>
          <a:p>
            <a:pPr algn="ctr"/>
            <a:endParaRPr lang="sr-Latn-CS" sz="2400" b="1">
              <a:solidFill>
                <a:schemeClr val="bg2"/>
              </a:solidFill>
              <a:latin typeface="Arial" charset="0"/>
            </a:endParaRPr>
          </a:p>
          <a:p>
            <a:pPr algn="ctr"/>
            <a:r>
              <a:rPr lang="sr-Latn-CS" sz="2800">
                <a:solidFill>
                  <a:schemeClr val="bg2"/>
                </a:solidFill>
                <a:latin typeface="Arial" charset="0"/>
              </a:rPr>
              <a:t>General principles of EU law in the jurisprudence of the EU Court of Justice</a:t>
            </a:r>
            <a:endParaRPr lang="en-US" sz="2800">
              <a:solidFill>
                <a:schemeClr val="bg2"/>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sr-Latn-CS" sz="3600" smtClean="0">
                <a:latin typeface="Arial" charset="0"/>
              </a:rPr>
              <a:t>Genral principles of EU law</a:t>
            </a:r>
            <a:endParaRPr lang="en-US" sz="3600" smtClean="0">
              <a:latin typeface="Arial" charset="0"/>
            </a:endParaRPr>
          </a:p>
        </p:txBody>
      </p:sp>
      <p:sp>
        <p:nvSpPr>
          <p:cNvPr id="16387" name="Rectangle 3"/>
          <p:cNvSpPr>
            <a:spLocks noGrp="1" noChangeArrowheads="1"/>
          </p:cNvSpPr>
          <p:nvPr>
            <p:ph type="body" idx="1"/>
          </p:nvPr>
        </p:nvSpPr>
        <p:spPr/>
        <p:txBody>
          <a:bodyPr/>
          <a:lstStyle/>
          <a:p>
            <a:pPr>
              <a:lnSpc>
                <a:spcPct val="80000"/>
              </a:lnSpc>
              <a:defRPr/>
            </a:pPr>
            <a:r>
              <a:rPr lang="sr-Latn-CS" altLang="en-US" sz="2800" smtClean="0">
                <a:effectLst/>
                <a:latin typeface="Arial" charset="0"/>
              </a:rPr>
              <a:t>The non-written source of EU law</a:t>
            </a:r>
          </a:p>
          <a:p>
            <a:pPr>
              <a:lnSpc>
                <a:spcPct val="80000"/>
              </a:lnSpc>
              <a:defRPr/>
            </a:pPr>
            <a:r>
              <a:rPr lang="en-US" sz="2800" smtClean="0">
                <a:latin typeface="Arial" charset="0"/>
              </a:rPr>
              <a:t>Proclaimed by the Court of Justice</a:t>
            </a:r>
          </a:p>
          <a:p>
            <a:pPr>
              <a:lnSpc>
                <a:spcPct val="80000"/>
              </a:lnSpc>
              <a:defRPr/>
            </a:pPr>
            <a:r>
              <a:rPr lang="en-US" sz="2800" smtClean="0">
                <a:latin typeface="Arial" charset="0"/>
              </a:rPr>
              <a:t>The Court of Justice ensure</a:t>
            </a:r>
            <a:r>
              <a:rPr lang="sr-Latn-CS" sz="2800" smtClean="0">
                <a:latin typeface="Arial" charset="0"/>
              </a:rPr>
              <a:t> that in i</a:t>
            </a:r>
            <a:r>
              <a:rPr lang="en-US" sz="2800" smtClean="0">
                <a:latin typeface="Arial" charset="0"/>
              </a:rPr>
              <a:t>nterpretation and application of the </a:t>
            </a:r>
            <a:r>
              <a:rPr lang="sr-Latn-CS" sz="2800" smtClean="0">
                <a:latin typeface="Arial" charset="0"/>
              </a:rPr>
              <a:t>Treaties </a:t>
            </a:r>
            <a:r>
              <a:rPr lang="sr-Latn-CS" sz="2800" b="1" i="1" smtClean="0">
                <a:latin typeface="Arial" charset="0"/>
              </a:rPr>
              <a:t>the law</a:t>
            </a:r>
            <a:r>
              <a:rPr lang="sr-Latn-CS" sz="2800" smtClean="0">
                <a:latin typeface="Arial" charset="0"/>
              </a:rPr>
              <a:t> is observed.</a:t>
            </a:r>
            <a:endParaRPr lang="en-US" sz="2800" smtClean="0">
              <a:latin typeface="Arial" charset="0"/>
            </a:endParaRPr>
          </a:p>
          <a:p>
            <a:pPr>
              <a:lnSpc>
                <a:spcPct val="80000"/>
              </a:lnSpc>
              <a:defRPr/>
            </a:pPr>
            <a:r>
              <a:rPr lang="en-US" sz="2800" smtClean="0">
                <a:latin typeface="Arial" charset="0"/>
              </a:rPr>
              <a:t>Source of inspiration: Founding treaties, common constitutional traditions of member states, rules of international law (rules of customary international law, international agreements concluded by all or some member states cooperated)</a:t>
            </a:r>
          </a:p>
          <a:p>
            <a:pPr>
              <a:lnSpc>
                <a:spcPct val="80000"/>
              </a:lnSpc>
              <a:defRPr/>
            </a:pPr>
            <a:r>
              <a:rPr lang="en-US" sz="2800" smtClean="0">
                <a:latin typeface="Arial" charset="0"/>
              </a:rPr>
              <a:t>The principle of effective judicial control, legitimate expectations, legal certainty, non-discrimination, respect for human rights and fundamental freedoms, the principle of inter-institutional balance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rrowheads="1"/>
          </p:cNvSpPr>
          <p:nvPr>
            <p:ph type="title"/>
          </p:nvPr>
        </p:nvSpPr>
        <p:spPr/>
        <p:txBody>
          <a:bodyPr/>
          <a:lstStyle/>
          <a:p>
            <a:r>
              <a:rPr lang="sr-Latn-CS" sz="3600" smtClean="0">
                <a:effectLst/>
                <a:latin typeface="Arial" charset="0"/>
              </a:rPr>
              <a:t>Place of genera principles of EU law in the hierarchy of EU law</a:t>
            </a:r>
            <a:endParaRPr lang="en-US" sz="3600" smtClean="0">
              <a:effectLst/>
              <a:latin typeface="Arial" charset="0"/>
            </a:endParaRPr>
          </a:p>
        </p:txBody>
      </p:sp>
      <p:sp>
        <p:nvSpPr>
          <p:cNvPr id="15362" name="Rectangle 3"/>
          <p:cNvSpPr>
            <a:spLocks noGrp="1" noChangeArrowheads="1"/>
          </p:cNvSpPr>
          <p:nvPr>
            <p:ph type="body" idx="1"/>
          </p:nvPr>
        </p:nvSpPr>
        <p:spPr/>
        <p:txBody>
          <a:bodyPr/>
          <a:lstStyle/>
          <a:p>
            <a:r>
              <a:rPr lang="en-US" smtClean="0">
                <a:effectLst/>
              </a:rPr>
              <a:t>General principles of EU law part of  primary law</a:t>
            </a:r>
          </a:p>
          <a:p>
            <a:r>
              <a:rPr lang="en-US" smtClean="0">
                <a:effectLst/>
              </a:rPr>
              <a:t>Secondary sources of EU law (regulations, directives, decisions) must comply with the general principles of EU law</a:t>
            </a:r>
          </a:p>
          <a:p>
            <a:r>
              <a:rPr lang="en-US" smtClean="0">
                <a:effectLst/>
              </a:rPr>
              <a:t>International agreements concluded by the EU with third countries or int. organizations must comply with the general principles of EU law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sr-Latn-CS" sz="3600" smtClean="0">
                <a:latin typeface="Arial" charset="0"/>
              </a:rPr>
              <a:t>Principle of effective judicial control</a:t>
            </a:r>
            <a:endParaRPr lang="en-US" sz="3600" smtClean="0">
              <a:latin typeface="Arial" charset="0"/>
            </a:endParaRPr>
          </a:p>
        </p:txBody>
      </p:sp>
      <p:sp>
        <p:nvSpPr>
          <p:cNvPr id="17411" name="Rectangle 3"/>
          <p:cNvSpPr>
            <a:spLocks noGrp="1" noChangeArrowheads="1"/>
          </p:cNvSpPr>
          <p:nvPr>
            <p:ph type="body" idx="1"/>
          </p:nvPr>
        </p:nvSpPr>
        <p:spPr/>
        <p:txBody>
          <a:bodyPr/>
          <a:lstStyle/>
          <a:p>
            <a:pPr>
              <a:lnSpc>
                <a:spcPct val="90000"/>
              </a:lnSpc>
              <a:defRPr/>
            </a:pPr>
            <a:r>
              <a:rPr lang="en-US" sz="2800" smtClean="0">
                <a:latin typeface="Arial" charset="0"/>
              </a:rPr>
              <a:t>Judgment of the Court of Justice in the case of </a:t>
            </a:r>
            <a:r>
              <a:rPr lang="en-US" sz="2800" i="1" smtClean="0">
                <a:latin typeface="Arial" charset="0"/>
              </a:rPr>
              <a:t>Parti Ecologiste: “Les Verts” c. European Parliament</a:t>
            </a:r>
            <a:r>
              <a:rPr lang="en-US" sz="2800" smtClean="0">
                <a:latin typeface="Arial" charset="0"/>
              </a:rPr>
              <a:t>, 294/83.</a:t>
            </a:r>
          </a:p>
          <a:p>
            <a:pPr>
              <a:lnSpc>
                <a:spcPct val="90000"/>
              </a:lnSpc>
              <a:defRPr/>
            </a:pPr>
            <a:r>
              <a:rPr lang="en-US" sz="2800" smtClean="0">
                <a:effectLst/>
                <a:latin typeface="Arial" charset="0"/>
              </a:rPr>
              <a:t>The EU is based on the rule of law </a:t>
            </a:r>
            <a:r>
              <a:rPr lang="sr-Latn-CS" sz="2800" smtClean="0">
                <a:effectLst/>
                <a:latin typeface="Arial" charset="0"/>
              </a:rPr>
              <a:t>inasmuch as neither</a:t>
            </a:r>
            <a:r>
              <a:rPr lang="en-US" sz="2800" smtClean="0">
                <a:effectLst/>
                <a:latin typeface="Arial" charset="0"/>
              </a:rPr>
              <a:t> Member States </a:t>
            </a:r>
            <a:r>
              <a:rPr lang="sr-Latn-CS" sz="2800" smtClean="0">
                <a:effectLst/>
                <a:latin typeface="Arial" charset="0"/>
              </a:rPr>
              <a:t>nor its institutions </a:t>
            </a:r>
            <a:r>
              <a:rPr lang="en-US" sz="2800" smtClean="0">
                <a:effectLst/>
                <a:latin typeface="Arial" charset="0"/>
              </a:rPr>
              <a:t>cannot avoid</a:t>
            </a:r>
            <a:r>
              <a:rPr lang="sr-Latn-CS" sz="2800" smtClean="0">
                <a:effectLst/>
                <a:latin typeface="Arial" charset="0"/>
              </a:rPr>
              <a:t> the review of</a:t>
            </a:r>
            <a:r>
              <a:rPr lang="en-US" sz="2800" smtClean="0">
                <a:effectLst/>
                <a:latin typeface="Arial" charset="0"/>
              </a:rPr>
              <a:t> </a:t>
            </a:r>
            <a:r>
              <a:rPr lang="sr-Latn-CS" sz="2800" smtClean="0">
                <a:effectLst/>
                <a:latin typeface="Arial" charset="0"/>
              </a:rPr>
              <a:t>the questsion s</a:t>
            </a:r>
            <a:r>
              <a:rPr lang="en-US" sz="2800" smtClean="0">
                <a:effectLst/>
                <a:latin typeface="Arial" charset="0"/>
              </a:rPr>
              <a:t>whether the measures adopted</a:t>
            </a:r>
            <a:r>
              <a:rPr lang="sr-Latn-CS" sz="2800" smtClean="0">
                <a:effectLst/>
                <a:latin typeface="Arial" charset="0"/>
              </a:rPr>
              <a:t> by them</a:t>
            </a:r>
            <a:r>
              <a:rPr lang="en-US" sz="2800" smtClean="0">
                <a:effectLst/>
                <a:latin typeface="Arial" charset="0"/>
              </a:rPr>
              <a:t> are in accordance with the basic constitutional charter, the Treaty</a:t>
            </a:r>
          </a:p>
          <a:p>
            <a:pPr>
              <a:lnSpc>
                <a:spcPct val="90000"/>
              </a:lnSpc>
              <a:defRPr/>
            </a:pPr>
            <a:r>
              <a:rPr lang="en-US" sz="2800" smtClean="0">
                <a:latin typeface="Arial" charset="0"/>
              </a:rPr>
              <a:t>European Parliament v. Council, 70/88. The court allowed the EP's </a:t>
            </a:r>
            <a:r>
              <a:rPr lang="sr-Latn-CS" sz="2800" smtClean="0">
                <a:latin typeface="Arial" charset="0"/>
              </a:rPr>
              <a:t>action for annulment of the</a:t>
            </a:r>
            <a:r>
              <a:rPr lang="en-US" sz="2800" smtClean="0">
                <a:latin typeface="Arial" charset="0"/>
              </a:rPr>
              <a:t> Council's decision, despite the fact that the then valid Treaty did not provide for active legitimacy of the EP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sr-Latn-CS" sz="4000" smtClean="0"/>
              <a:t>General principle of respect for human rights</a:t>
            </a:r>
            <a:endParaRPr lang="en-US" sz="4000" smtClean="0"/>
          </a:p>
        </p:txBody>
      </p:sp>
      <p:sp>
        <p:nvSpPr>
          <p:cNvPr id="18435" name="Rectangle 3"/>
          <p:cNvSpPr>
            <a:spLocks noGrp="1" noChangeArrowheads="1"/>
          </p:cNvSpPr>
          <p:nvPr>
            <p:ph type="body" idx="1"/>
          </p:nvPr>
        </p:nvSpPr>
        <p:spPr/>
        <p:txBody>
          <a:bodyPr/>
          <a:lstStyle/>
          <a:p>
            <a:pPr>
              <a:lnSpc>
                <a:spcPct val="90000"/>
              </a:lnSpc>
              <a:defRPr/>
            </a:pPr>
            <a:r>
              <a:rPr lang="en-US" sz="2400" smtClean="0">
                <a:latin typeface="Arial" charset="0"/>
              </a:rPr>
              <a:t>The Founding treaties of the European communities did not contain provisions on the protection of human rights - an issue left to the European Convention for the Protection of Human Rights and Fundamental Freedoms</a:t>
            </a:r>
          </a:p>
          <a:p>
            <a:pPr>
              <a:lnSpc>
                <a:spcPct val="90000"/>
              </a:lnSpc>
              <a:defRPr/>
            </a:pPr>
            <a:r>
              <a:rPr lang="en-US" sz="2400" smtClean="0">
                <a:latin typeface="Arial" charset="0"/>
              </a:rPr>
              <a:t>The 1969 Stauder case (26/69) - protection of human rights is one of the general principles of law of the European Communities</a:t>
            </a:r>
          </a:p>
          <a:p>
            <a:pPr>
              <a:lnSpc>
                <a:spcPct val="90000"/>
              </a:lnSpc>
              <a:defRPr/>
            </a:pPr>
            <a:r>
              <a:rPr lang="en-US" sz="2400" smtClean="0">
                <a:latin typeface="Arial" charset="0"/>
              </a:rPr>
              <a:t>The Internationale Handelsgesellschaft (11/70) of 1970 - constitutional traditions common to the Member States</a:t>
            </a:r>
          </a:p>
          <a:p>
            <a:pPr>
              <a:lnSpc>
                <a:spcPct val="90000"/>
              </a:lnSpc>
              <a:defRPr/>
            </a:pPr>
            <a:r>
              <a:rPr lang="en-US" sz="2400" smtClean="0">
                <a:latin typeface="Arial" charset="0"/>
              </a:rPr>
              <a:t>Case Nold (4/73) from 1974 - international conventions in the conclusion of which the member states participated</a:t>
            </a:r>
          </a:p>
          <a:p>
            <a:pPr>
              <a:lnSpc>
                <a:spcPct val="90000"/>
              </a:lnSpc>
              <a:defRPr/>
            </a:pPr>
            <a:r>
              <a:rPr lang="en-US" sz="2400" smtClean="0">
                <a:latin typeface="Arial" charset="0"/>
              </a:rPr>
              <a:t>Case Hauer (44/79) from 1979 - European Convention for the Protection of Human and Fundamental Freedoms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p:cNvSpPr>
          <p:nvPr>
            <p:ph type="title"/>
          </p:nvPr>
        </p:nvSpPr>
        <p:spPr/>
        <p:txBody>
          <a:bodyPr/>
          <a:lstStyle/>
          <a:p>
            <a:pPr eaLnBrk="1" hangingPunct="1"/>
            <a:r>
              <a:rPr lang="sr-Latn-CS" sz="3600" smtClean="0">
                <a:effectLst/>
                <a:latin typeface="Arial" charset="0"/>
              </a:rPr>
              <a:t>The EU founding treaties and the principle of respect for human rights</a:t>
            </a:r>
            <a:endParaRPr lang="en-US" sz="3600" smtClean="0">
              <a:effectLst/>
              <a:latin typeface="Arial" charset="0"/>
            </a:endParaRPr>
          </a:p>
        </p:txBody>
      </p:sp>
      <p:sp>
        <p:nvSpPr>
          <p:cNvPr id="19459" name="Rectangle 3"/>
          <p:cNvSpPr>
            <a:spLocks noGrp="1" noChangeArrowheads="1"/>
          </p:cNvSpPr>
          <p:nvPr>
            <p:ph type="body" idx="1"/>
          </p:nvPr>
        </p:nvSpPr>
        <p:spPr/>
        <p:txBody>
          <a:bodyPr/>
          <a:lstStyle/>
          <a:p>
            <a:pPr>
              <a:lnSpc>
                <a:spcPct val="90000"/>
              </a:lnSpc>
              <a:defRPr/>
            </a:pPr>
            <a:r>
              <a:rPr lang="en-US" sz="2800" smtClean="0"/>
              <a:t>Maastricht Treaty (1992):  observance of  the general principle of the respect of human rights as guaranteed by the European Convention for the Protection of Human Rights and Fundamental Freedoms and as they derive from the common constitutional traditions of the Member States</a:t>
            </a:r>
          </a:p>
          <a:p>
            <a:pPr>
              <a:lnSpc>
                <a:spcPct val="90000"/>
              </a:lnSpc>
              <a:defRPr/>
            </a:pPr>
            <a:r>
              <a:rPr lang="en-US" sz="2800" smtClean="0"/>
              <a:t>Lisbon Treaty (2007):  fundamental rights as guaranteed by the European Convention for the Protection of Human Rights and Fundamental Freedoms and as </a:t>
            </a:r>
            <a:r>
              <a:rPr lang="sr-Latn-CS" sz="2800" smtClean="0"/>
              <a:t>they result from constitutio</a:t>
            </a:r>
            <a:r>
              <a:rPr lang="en-US" sz="2800" smtClean="0"/>
              <a:t>nal traditions common to all Member States, </a:t>
            </a:r>
            <a:r>
              <a:rPr lang="sr-Latn-CS" sz="2800" smtClean="0"/>
              <a:t>constitute</a:t>
            </a:r>
            <a:r>
              <a:rPr lang="en-US" sz="2800" smtClean="0"/>
              <a:t> general principles of Union law (Art. 6 TEU)</a:t>
            </a:r>
          </a:p>
          <a:p>
            <a:pPr>
              <a:lnSpc>
                <a:spcPct val="90000"/>
              </a:lnSpc>
              <a:defRPr/>
            </a:pPr>
            <a:r>
              <a:rPr lang="sr-Latn-CS" sz="2800" smtClean="0"/>
              <a:t>Member state must respect the general principle of respect for human rights when they </a:t>
            </a:r>
            <a:r>
              <a:rPr lang="en-US" sz="2800" smtClean="0"/>
              <a:t>apply EU law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defRPr/>
            </a:pPr>
            <a:r>
              <a:rPr lang="sr-Latn-CS" sz="3600" smtClean="0">
                <a:latin typeface="Arial" charset="0"/>
              </a:rPr>
              <a:t>General principle of respect for human rights and Common Foreign and Security Policy </a:t>
            </a:r>
            <a:endParaRPr lang="en-US" sz="3600" smtClean="0">
              <a:latin typeface="Arial" charset="0"/>
            </a:endParaRPr>
          </a:p>
        </p:txBody>
      </p:sp>
      <p:sp>
        <p:nvSpPr>
          <p:cNvPr id="21507" name="Rectangle 3"/>
          <p:cNvSpPr>
            <a:spLocks noGrp="1" noChangeArrowheads="1"/>
          </p:cNvSpPr>
          <p:nvPr>
            <p:ph type="body" idx="1"/>
          </p:nvPr>
        </p:nvSpPr>
        <p:spPr/>
        <p:txBody>
          <a:bodyPr/>
          <a:lstStyle/>
          <a:p>
            <a:pPr>
              <a:defRPr/>
            </a:pPr>
            <a:r>
              <a:rPr lang="en-US" smtClean="0"/>
              <a:t>Jurisdiction of the Court of Justice is excluded in the field of</a:t>
            </a:r>
            <a:r>
              <a:rPr lang="sr-Latn-CS" smtClean="0"/>
              <a:t> Common Foreign and Security Policy (</a:t>
            </a:r>
            <a:r>
              <a:rPr lang="en-US" smtClean="0"/>
              <a:t>CFSP</a:t>
            </a:r>
            <a:r>
              <a:rPr lang="sr-Latn-CS" smtClean="0"/>
              <a:t>)</a:t>
            </a:r>
            <a:endParaRPr lang="en-US" smtClean="0"/>
          </a:p>
          <a:p>
            <a:pPr>
              <a:defRPr/>
            </a:pPr>
            <a:r>
              <a:rPr lang="en-US" smtClean="0"/>
              <a:t>Exception: lawsuits by individuals against restrictive measures adopted under the CFSP</a:t>
            </a:r>
          </a:p>
          <a:p>
            <a:pPr>
              <a:defRPr/>
            </a:pPr>
            <a:r>
              <a:rPr lang="en-US" smtClean="0"/>
              <a:t>In lawsuits against restrictive measures, individuals can also invoke the basic principles of human rights protection</a:t>
            </a: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125</TotalTime>
  <Words>560</Words>
  <Application>Microsoft Office PowerPoint</Application>
  <PresentationFormat>Custom</PresentationFormat>
  <Paragraphs>36</Paragraphs>
  <Slides>7</Slides>
  <Notes>0</Notes>
  <HiddenSlides>0</HiddenSlides>
  <MMClips>0</MMClips>
  <ScaleCrop>false</ScaleCrop>
  <HeadingPairs>
    <vt:vector size="6" baseType="variant">
      <vt:variant>
        <vt:lpstr>Fonts Used</vt:lpstr>
      </vt:variant>
      <vt:variant>
        <vt:i4>4</vt:i4>
      </vt:variant>
      <vt:variant>
        <vt:lpstr>Design Template</vt:lpstr>
      </vt:variant>
      <vt:variant>
        <vt:i4>2</vt:i4>
      </vt:variant>
      <vt:variant>
        <vt:lpstr>Slide Titles</vt:lpstr>
      </vt:variant>
      <vt:variant>
        <vt:i4>7</vt:i4>
      </vt:variant>
    </vt:vector>
  </HeadingPairs>
  <TitlesOfParts>
    <vt:vector size="13" baseType="lpstr">
      <vt:lpstr>Garamond</vt:lpstr>
      <vt:lpstr>Arial</vt:lpstr>
      <vt:lpstr>Wingdings</vt:lpstr>
      <vt:lpstr>Calibri</vt:lpstr>
      <vt:lpstr>Stream</vt:lpstr>
      <vt:lpstr>Stream</vt:lpstr>
      <vt:lpstr>Slide 1</vt:lpstr>
      <vt:lpstr>Genral principles of EU law</vt:lpstr>
      <vt:lpstr>Place of genera principles of EU law in the hierarchy of EU law</vt:lpstr>
      <vt:lpstr>Principle of effective judicial control</vt:lpstr>
      <vt:lpstr>General principle of respect for human rights</vt:lpstr>
      <vt:lpstr>The EU founding treaties and the principle of respect for human rights</vt:lpstr>
      <vt:lpstr>General principle of respect for human rights and Common Foreign and Security Policy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Vlada</cp:lastModifiedBy>
  <cp:revision>5</cp:revision>
  <dcterms:created xsi:type="dcterms:W3CDTF">2020-11-18T09:53:25Z</dcterms:created>
  <dcterms:modified xsi:type="dcterms:W3CDTF">2020-12-10T10:25:20Z</dcterms:modified>
</cp:coreProperties>
</file>