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84" y="-18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4587"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4588"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49BA19D9-1DCD-454C-B8CC-3541A20D6726}" type="datetimeFigureOut">
              <a:rPr lang="en-US"/>
              <a:pPr>
                <a:defRPr/>
              </a:pPr>
              <a:t>12/10/2020</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AB874B94-748B-4701-9037-9A6393AD32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D9D1A80B-418E-42EF-8FE9-BF014278080D}" type="datetimeFigureOut">
              <a:rPr lang="en-US"/>
              <a:pPr>
                <a:defRPr/>
              </a:pPr>
              <a:t>12/10/2020</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93F5B7C-2814-442A-8E16-2E1866A7774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1886DEA4-E01C-4838-BE5B-D32B9624E49C}" type="datetimeFigureOut">
              <a:rPr lang="en-US"/>
              <a:pPr>
                <a:defRPr/>
              </a:pPr>
              <a:t>12/10/2020</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F1A8C10-D1EC-4E4B-8687-EEF88FABAB5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682156DC-A0D1-4CAF-8646-F42DBEC1647B}" type="datetimeFigureOut">
              <a:rPr lang="en-US"/>
              <a:pPr>
                <a:defRPr/>
              </a:pPr>
              <a:t>12/10/2020</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23B19AF-2C00-40F9-B49B-A38DDD4F59B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FA38512F-C7F4-4DD3-A368-E571838A1B5F}" type="datetimeFigureOut">
              <a:rPr lang="en-US"/>
              <a:pPr>
                <a:defRPr/>
              </a:pPr>
              <a:t>12/10/2020</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081D7E8-BD0E-433C-BD41-1F60445D1FB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E2B3B5B1-BFC3-4116-8543-B01439C2FE54}" type="datetimeFigureOut">
              <a:rPr lang="en-US"/>
              <a:pPr>
                <a:defRPr/>
              </a:pPr>
              <a:t>12/10/2020</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77D39AF-00B8-43C1-BCCB-517FBCCF2F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E11BD4E2-82B6-40F9-9E8D-400284F828E5}" type="datetimeFigureOut">
              <a:rPr lang="en-US"/>
              <a:pPr>
                <a:defRPr/>
              </a:pPr>
              <a:t>12/10/2020</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69565B5-EE68-444A-9097-2597AD8583DC}"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B531B889-39D6-49AD-A81D-4FACB0BA8DC5}" type="datetimeFigureOut">
              <a:rPr lang="en-US"/>
              <a:pPr>
                <a:defRPr/>
              </a:pPr>
              <a:t>12/10/2020</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39D614C-C5B8-483A-BDC4-F5BB0482E98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D6FA8F9-DE49-4994-B282-E47E348A6632}" type="datetimeFigureOut">
              <a:rPr lang="en-US"/>
              <a:pPr>
                <a:defRPr/>
              </a:pPr>
              <a:t>12/10/2020</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3BBAF07-3660-4A92-9C62-C02A17F09127}"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515427E-74D2-464A-9F95-B5C0173FD712}" type="datetimeFigureOut">
              <a:rPr lang="en-US"/>
              <a:pPr>
                <a:defRPr/>
              </a:pPr>
              <a:t>12/10/2020</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983C0C3-058F-4020-B0E1-D1DCFFA5242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AFC24E8-AE61-49C9-8F81-68EC07D42F0D}" type="datetimeFigureOut">
              <a:rPr lang="en-US"/>
              <a:pPr>
                <a:defRPr/>
              </a:pPr>
              <a:t>12/10/2020</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126CF3B-797A-443E-AAF3-A40D5278D3B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CB56ED25-343C-421E-8987-AE21B2D052AB}" type="datetimeFigureOut">
              <a:rPr lang="en-US"/>
              <a:pPr>
                <a:defRPr/>
              </a:pPr>
              <a:t>12/10/2020</a:t>
            </a:fld>
            <a:endParaRPr lang="en-US"/>
          </a:p>
        </p:txBody>
      </p:sp>
      <p:sp>
        <p:nvSpPr>
          <p:cNvPr id="23555"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3C6233A-EDA5-440B-9CA9-2A8CF025A952}"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3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3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3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356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3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3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356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3565"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66"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3567"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524000" y="1122363"/>
            <a:ext cx="9144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1325563" y="3448050"/>
            <a:ext cx="9540875" cy="1722438"/>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316" name="Rectangle 5"/>
          <p:cNvSpPr>
            <a:spLocks noChangeArrowheads="1"/>
          </p:cNvSpPr>
          <p:nvPr/>
        </p:nvSpPr>
        <p:spPr bwMode="auto">
          <a:xfrm>
            <a:off x="3048000" y="1563688"/>
            <a:ext cx="6096000" cy="3624262"/>
          </a:xfrm>
          <a:prstGeom prst="rect">
            <a:avLst/>
          </a:prstGeom>
          <a:noFill/>
          <a:ln w="9525">
            <a:noFill/>
            <a:miter lim="800000"/>
            <a:headEnd/>
            <a:tailEnd/>
          </a:ln>
        </p:spPr>
        <p:txBody>
          <a:bodyPr>
            <a:spAutoFit/>
          </a:bodyPr>
          <a:lstStyle/>
          <a:p>
            <a:pPr algn="ctr"/>
            <a:r>
              <a:rPr lang="sr-Latn-CS" sz="2400" b="1">
                <a:solidFill>
                  <a:schemeClr val="bg2"/>
                </a:solidFill>
                <a:latin typeface="Arial" charset="0"/>
              </a:rPr>
              <a:t>Jean Monnet Module</a:t>
            </a:r>
          </a:p>
          <a:p>
            <a:pPr algn="ctr"/>
            <a:r>
              <a:rPr lang="sr-Latn-CS" sz="2400" b="1">
                <a:solidFill>
                  <a:schemeClr val="bg2"/>
                </a:solidFill>
                <a:latin typeface="Arial" charset="0"/>
              </a:rPr>
              <a:t>Application of EU values in the policies of candidate states / AEUPCS</a:t>
            </a:r>
          </a:p>
          <a:p>
            <a:pPr algn="ctr"/>
            <a:endParaRPr lang="sr-Latn-CS" sz="2400" b="1">
              <a:solidFill>
                <a:schemeClr val="bg2"/>
              </a:solidFill>
              <a:latin typeface="Arial" charset="0"/>
            </a:endParaRPr>
          </a:p>
          <a:p>
            <a:pPr algn="ctr"/>
            <a:endParaRPr lang="sr-Latn-CS" sz="2400" b="1">
              <a:solidFill>
                <a:schemeClr val="bg2"/>
              </a:solidFill>
              <a:latin typeface="Arial" charset="0"/>
            </a:endParaRPr>
          </a:p>
          <a:p>
            <a:pPr algn="ctr"/>
            <a:r>
              <a:rPr lang="sr-Latn-CS" sz="2000">
                <a:solidFill>
                  <a:schemeClr val="bg2"/>
                </a:solidFill>
                <a:latin typeface="Arial" charset="0"/>
              </a:rPr>
              <a:t>Vladimir Medović</a:t>
            </a:r>
          </a:p>
          <a:p>
            <a:pPr algn="ctr"/>
            <a:endParaRPr lang="sr-Latn-CS" sz="2000" b="1">
              <a:solidFill>
                <a:schemeClr val="bg2"/>
              </a:solidFill>
              <a:latin typeface="Arial" charset="0"/>
            </a:endParaRPr>
          </a:p>
          <a:p>
            <a:pPr algn="ctr"/>
            <a:r>
              <a:rPr lang="sr-Latn-CS" sz="2000" b="1">
                <a:solidFill>
                  <a:schemeClr val="bg2"/>
                </a:solidFill>
                <a:latin typeface="Arial" charset="0"/>
              </a:rPr>
              <a:t>European Union a Union based on rule of law:</a:t>
            </a:r>
          </a:p>
          <a:p>
            <a:pPr algn="ctr"/>
            <a:endParaRPr lang="sr-Latn-CS" sz="2000" b="1">
              <a:solidFill>
                <a:schemeClr val="bg2"/>
              </a:solidFill>
              <a:latin typeface="Arial" charset="0"/>
            </a:endParaRPr>
          </a:p>
          <a:p>
            <a:pPr algn="ctr"/>
            <a:r>
              <a:rPr lang="sr-Latn-CS" sz="3200" b="1">
                <a:solidFill>
                  <a:schemeClr val="bg2"/>
                </a:solidFill>
                <a:latin typeface="Arial" charset="0"/>
              </a:rPr>
              <a:t>EU values</a:t>
            </a:r>
            <a:endParaRPr lang="en-US" sz="3200" b="1">
              <a:solidFill>
                <a:schemeClr val="bg2"/>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sr-Latn-CS" sz="4000"/>
              <a:t>European Union: a peace project</a:t>
            </a:r>
            <a:endParaRPr lang="en-US" sz="4000"/>
          </a:p>
        </p:txBody>
      </p:sp>
      <p:sp>
        <p:nvSpPr>
          <p:cNvPr id="15363" name="Rectangle 3"/>
          <p:cNvSpPr>
            <a:spLocks noGrp="1" noChangeArrowheads="1"/>
          </p:cNvSpPr>
          <p:nvPr>
            <p:ph type="body" idx="1"/>
          </p:nvPr>
        </p:nvSpPr>
        <p:spPr/>
        <p:txBody>
          <a:bodyPr/>
          <a:lstStyle/>
          <a:p>
            <a:pPr eaLnBrk="1" hangingPunct="1">
              <a:lnSpc>
                <a:spcPct val="90000"/>
              </a:lnSpc>
              <a:defRPr/>
            </a:pPr>
            <a:r>
              <a:rPr lang="de-DE" sz="2400"/>
              <a:t>1950</a:t>
            </a:r>
            <a:r>
              <a:rPr lang="sr-Latn-CS" sz="2400"/>
              <a:t>.</a:t>
            </a:r>
            <a:r>
              <a:rPr lang="de-DE" sz="2400"/>
              <a:t> Robert </a:t>
            </a:r>
            <a:r>
              <a:rPr lang="sr-Latn-CS" sz="2400"/>
              <a:t>Schu</a:t>
            </a:r>
            <a:r>
              <a:rPr lang="de-DE" sz="2400"/>
              <a:t>man</a:t>
            </a:r>
            <a:r>
              <a:rPr lang="sr-Latn-CS" sz="2400"/>
              <a:t> proposed creation of ECSC</a:t>
            </a:r>
            <a:r>
              <a:rPr lang="de-DE" sz="2400"/>
              <a:t> – </a:t>
            </a:r>
            <a:r>
              <a:rPr lang="sr-Latn-CS" sz="2400"/>
              <a:t>that market the begining of the political process which led to the establishment of the</a:t>
            </a:r>
            <a:r>
              <a:rPr lang="de-DE" sz="2400"/>
              <a:t> EU</a:t>
            </a:r>
          </a:p>
          <a:p>
            <a:pPr eaLnBrk="1" hangingPunct="1">
              <a:lnSpc>
                <a:spcPct val="90000"/>
              </a:lnSpc>
              <a:defRPr/>
            </a:pPr>
            <a:r>
              <a:rPr lang="sr-Latn-CS" sz="2400"/>
              <a:t>Ultimate goal: the federation of Europe</a:t>
            </a:r>
            <a:r>
              <a:rPr lang="de-DE" sz="2400"/>
              <a:t> –</a:t>
            </a:r>
            <a:r>
              <a:rPr lang="sr-Latn-CS" sz="2400"/>
              <a:t> “Europe will not be made all at once, or according to a single plan. It will be built through concrete achievements which first create a de facto solidarity”</a:t>
            </a:r>
            <a:endParaRPr lang="de-DE" sz="2400"/>
          </a:p>
          <a:p>
            <a:pPr eaLnBrk="1" hangingPunct="1">
              <a:lnSpc>
                <a:spcPct val="90000"/>
              </a:lnSpc>
              <a:defRPr/>
            </a:pPr>
            <a:r>
              <a:rPr lang="de-DE" sz="2400"/>
              <a:t>Franc</a:t>
            </a:r>
            <a:r>
              <a:rPr lang="sr-Latn-CS" sz="2400"/>
              <a:t>o-German production of coal and steel placed under a common High Authority</a:t>
            </a:r>
            <a:r>
              <a:rPr lang="de-DE" sz="2400"/>
              <a:t> </a:t>
            </a:r>
            <a:endParaRPr lang="sr-Latn-CS" sz="2400"/>
          </a:p>
          <a:p>
            <a:pPr eaLnBrk="1" hangingPunct="1">
              <a:lnSpc>
                <a:spcPct val="90000"/>
              </a:lnSpc>
              <a:defRPr/>
            </a:pPr>
            <a:r>
              <a:rPr lang="sr-Latn-CS" altLang="en-US" sz="2400"/>
              <a:t>Pooling coal and steel production  would make wars between France and Germany not only unthinkable, but materially impossible”</a:t>
            </a:r>
          </a:p>
          <a:p>
            <a:pPr eaLnBrk="1" hangingPunct="1">
              <a:lnSpc>
                <a:spcPct val="90000"/>
              </a:lnSpc>
              <a:defRPr/>
            </a:pPr>
            <a:r>
              <a:rPr lang="sr-Latn-CS" altLang="en-US" sz="2400"/>
              <a:t>New organization would be open to the participation of the other states of Europe which share the same values in respect of  democracy, rule of law, human rights and market economy</a:t>
            </a:r>
          </a:p>
          <a:p>
            <a:pPr eaLnBrk="1" hangingPunct="1">
              <a:lnSpc>
                <a:spcPct val="90000"/>
              </a:lnSpc>
              <a:buFont typeface="Wingdings" pitchFamily="2" charset="2"/>
              <a:buNone/>
              <a:defRPr/>
            </a:pPr>
            <a:endParaRPr 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sr-Latn-CS" sz="4000"/>
              <a:t>Goals of the European Union</a:t>
            </a:r>
            <a:endParaRPr lang="en-US" sz="4000"/>
          </a:p>
        </p:txBody>
      </p:sp>
      <p:sp>
        <p:nvSpPr>
          <p:cNvPr id="16387" name="Rectangle 3"/>
          <p:cNvSpPr>
            <a:spLocks noGrp="1" noChangeArrowheads="1"/>
          </p:cNvSpPr>
          <p:nvPr>
            <p:ph type="body" idx="1"/>
          </p:nvPr>
        </p:nvSpPr>
        <p:spPr/>
        <p:txBody>
          <a:bodyPr/>
          <a:lstStyle/>
          <a:p>
            <a:pPr eaLnBrk="1" hangingPunct="1">
              <a:lnSpc>
                <a:spcPct val="90000"/>
              </a:lnSpc>
              <a:defRPr/>
            </a:pPr>
            <a:r>
              <a:rPr lang="sr-Latn-CS"/>
              <a:t>Goals of the EU are defined in Art. 3 TEU </a:t>
            </a:r>
          </a:p>
          <a:p>
            <a:pPr eaLnBrk="1" hangingPunct="1">
              <a:lnSpc>
                <a:spcPct val="90000"/>
              </a:lnSpc>
              <a:defRPr/>
            </a:pPr>
            <a:r>
              <a:rPr lang="sr-Latn-CS"/>
              <a:t>Among others things, Union shall:</a:t>
            </a:r>
          </a:p>
          <a:p>
            <a:pPr eaLnBrk="1" hangingPunct="1">
              <a:lnSpc>
                <a:spcPct val="90000"/>
              </a:lnSpc>
              <a:buFontTx/>
              <a:buAutoNum type="arabicPeriod"/>
              <a:defRPr/>
            </a:pPr>
            <a:r>
              <a:rPr lang="sr-Latn-CS"/>
              <a:t>promote peace, its values and the well-being of its peoples</a:t>
            </a:r>
            <a:endParaRPr lang="en-US"/>
          </a:p>
          <a:p>
            <a:pPr eaLnBrk="1" hangingPunct="1">
              <a:lnSpc>
                <a:spcPct val="90000"/>
              </a:lnSpc>
              <a:buFontTx/>
              <a:buAutoNum type="arabicPeriod"/>
              <a:defRPr/>
            </a:pPr>
            <a:r>
              <a:rPr lang="sr-Latn-CS"/>
              <a:t>offer its citizenes an area of freedom, security and justice without internal frontiers</a:t>
            </a:r>
            <a:endParaRPr lang="en-US"/>
          </a:p>
          <a:p>
            <a:pPr eaLnBrk="1" hangingPunct="1">
              <a:lnSpc>
                <a:spcPct val="90000"/>
              </a:lnSpc>
              <a:buFontTx/>
              <a:buAutoNum type="arabicPeriod"/>
              <a:defRPr/>
            </a:pPr>
            <a:r>
              <a:rPr lang="sr-Latn-CS"/>
              <a:t>combat social exclusion and discrimination, and shall promote social justice and protection, equality between women and men, solidarity between generations and protection of the rights of the child</a:t>
            </a:r>
            <a:endParaRPr lang="en-US"/>
          </a:p>
          <a:p>
            <a:pPr eaLnBrk="1" hangingPunct="1">
              <a:lnSpc>
                <a:spcPct val="90000"/>
              </a:lnSpc>
              <a:buFont typeface="Wingdings" pitchFamily="2" charset="2"/>
              <a:buNone/>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sr-Latn-CS" sz="3200"/>
              <a:t>Reasnos for introducion of  EU values in the EU Treatis</a:t>
            </a:r>
            <a:endParaRPr lang="en-US" sz="3200"/>
          </a:p>
        </p:txBody>
      </p:sp>
      <p:sp>
        <p:nvSpPr>
          <p:cNvPr id="17411" name="Rectangle 3"/>
          <p:cNvSpPr>
            <a:spLocks noGrp="1" noChangeArrowheads="1"/>
          </p:cNvSpPr>
          <p:nvPr>
            <p:ph type="body" idx="1"/>
          </p:nvPr>
        </p:nvSpPr>
        <p:spPr/>
        <p:txBody>
          <a:bodyPr/>
          <a:lstStyle/>
          <a:p>
            <a:pPr eaLnBrk="1" hangingPunct="1">
              <a:defRPr/>
            </a:pPr>
            <a:r>
              <a:rPr lang="sr-Latn-CS" sz="2800"/>
              <a:t>Principles of the European Union for the first time mentioned in the Amsterdam Treaty (1997)</a:t>
            </a:r>
          </a:p>
          <a:p>
            <a:pPr eaLnBrk="1" hangingPunct="1">
              <a:defRPr/>
            </a:pPr>
            <a:r>
              <a:rPr lang="sr-Latn-CS" sz="2800"/>
              <a:t>Protection of basic values which are common to all Member States and on which the EU has been founded</a:t>
            </a:r>
          </a:p>
          <a:p>
            <a:pPr eaLnBrk="1" hangingPunct="1">
              <a:defRPr/>
            </a:pPr>
            <a:r>
              <a:rPr lang="sr-Latn-CS" sz="2800"/>
              <a:t>Basic principles of the EU introduced in the eve of the accession of the states from the Eastern and Central Europe with major problems related to the corruption, lack of rule of law and without recent democratic tradition</a:t>
            </a:r>
          </a:p>
          <a:p>
            <a:pPr eaLnBrk="1" hangingPunct="1">
              <a:defRPr/>
            </a:pPr>
            <a:r>
              <a:rPr lang="sr-Latn-CS" sz="2800"/>
              <a:t>Amstetdam Treaty indtroduced legal instruments for sanctioning the states which violate basic principles</a:t>
            </a:r>
            <a:endParaRPr 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sr-Latn-CS" sz="4000"/>
              <a:t>Lisbon Treaty (2007)</a:t>
            </a:r>
            <a:endParaRPr lang="en-US" sz="4000"/>
          </a:p>
        </p:txBody>
      </p:sp>
      <p:sp>
        <p:nvSpPr>
          <p:cNvPr id="18435" name="Rectangle 3"/>
          <p:cNvSpPr>
            <a:spLocks noGrp="1" noChangeArrowheads="1"/>
          </p:cNvSpPr>
          <p:nvPr>
            <p:ph type="body" idx="1"/>
          </p:nvPr>
        </p:nvSpPr>
        <p:spPr/>
        <p:txBody>
          <a:bodyPr/>
          <a:lstStyle/>
          <a:p>
            <a:pPr eaLnBrk="1" hangingPunct="1">
              <a:lnSpc>
                <a:spcPct val="70000"/>
              </a:lnSpc>
              <a:defRPr/>
            </a:pPr>
            <a:r>
              <a:rPr lang="sr-Latn-CS" altLang="en-US" sz="2800"/>
              <a:t>Article 2 TEU: The Union is founded on the values of:</a:t>
            </a:r>
          </a:p>
          <a:p>
            <a:pPr eaLnBrk="1" hangingPunct="1">
              <a:lnSpc>
                <a:spcPct val="70000"/>
              </a:lnSpc>
              <a:buFontTx/>
              <a:buAutoNum type="arabicPeriod"/>
              <a:defRPr/>
            </a:pPr>
            <a:r>
              <a:rPr lang="sr-Latn-CS" altLang="en-US" sz="2800" i="1"/>
              <a:t>Respect of human dignity</a:t>
            </a:r>
          </a:p>
          <a:p>
            <a:pPr eaLnBrk="1" hangingPunct="1">
              <a:lnSpc>
                <a:spcPct val="70000"/>
              </a:lnSpc>
              <a:buFontTx/>
              <a:buAutoNum type="arabicPeriod"/>
              <a:defRPr/>
            </a:pPr>
            <a:r>
              <a:rPr lang="sr-Latn-CS" altLang="en-US" sz="2800" i="1"/>
              <a:t>Freedom</a:t>
            </a:r>
          </a:p>
          <a:p>
            <a:pPr eaLnBrk="1" hangingPunct="1">
              <a:lnSpc>
                <a:spcPct val="70000"/>
              </a:lnSpc>
              <a:buFontTx/>
              <a:buAutoNum type="arabicPeriod"/>
              <a:defRPr/>
            </a:pPr>
            <a:r>
              <a:rPr lang="sr-Latn-CS" altLang="en-US" sz="2800" i="1"/>
              <a:t>D</a:t>
            </a:r>
            <a:r>
              <a:rPr lang="en-US" altLang="en-US" sz="2800" i="1"/>
              <a:t>e</a:t>
            </a:r>
            <a:r>
              <a:rPr lang="sr-Latn-CS" altLang="en-US" sz="2800" i="1"/>
              <a:t>mocracy</a:t>
            </a:r>
          </a:p>
          <a:p>
            <a:pPr eaLnBrk="1" hangingPunct="1">
              <a:lnSpc>
                <a:spcPct val="70000"/>
              </a:lnSpc>
              <a:buFontTx/>
              <a:buAutoNum type="arabicPeriod"/>
              <a:defRPr/>
            </a:pPr>
            <a:r>
              <a:rPr lang="sr-Latn-CS" altLang="en-US" sz="2800" i="1"/>
              <a:t>Equality</a:t>
            </a:r>
          </a:p>
          <a:p>
            <a:pPr eaLnBrk="1" hangingPunct="1">
              <a:lnSpc>
                <a:spcPct val="70000"/>
              </a:lnSpc>
              <a:buFontTx/>
              <a:buAutoNum type="arabicPeriod"/>
              <a:defRPr/>
            </a:pPr>
            <a:r>
              <a:rPr lang="sr-Latn-CS" altLang="en-US" sz="2800" i="1"/>
              <a:t>The rule of law</a:t>
            </a:r>
          </a:p>
          <a:p>
            <a:pPr eaLnBrk="1" hangingPunct="1">
              <a:lnSpc>
                <a:spcPct val="70000"/>
              </a:lnSpc>
              <a:buFontTx/>
              <a:buAutoNum type="arabicPeriod"/>
              <a:defRPr/>
            </a:pPr>
            <a:r>
              <a:rPr lang="sr-Latn-CS" altLang="en-US" sz="2800" i="1"/>
              <a:t>Reespect of human rights, including the rights of persons belonging to minorities</a:t>
            </a:r>
          </a:p>
          <a:p>
            <a:pPr eaLnBrk="1" hangingPunct="1">
              <a:lnSpc>
                <a:spcPct val="70000"/>
              </a:lnSpc>
              <a:buFontTx/>
              <a:buNone/>
              <a:defRPr/>
            </a:pPr>
            <a:endParaRPr lang="en-US" altLang="en-US" sz="2800" i="1"/>
          </a:p>
          <a:p>
            <a:pPr eaLnBrk="1" hangingPunct="1">
              <a:lnSpc>
                <a:spcPct val="70000"/>
              </a:lnSpc>
              <a:defRPr/>
            </a:pPr>
            <a:r>
              <a:rPr lang="sr-Latn-CS" altLang="en-US" sz="2800"/>
              <a:t>These values are common to the Member States in a society in which pluralism, non-discrimination, tolerance, justice, solidarity and equality between women and men prevail</a:t>
            </a:r>
          </a:p>
          <a:p>
            <a:pPr eaLnBrk="1" hangingPunct="1">
              <a:lnSpc>
                <a:spcPct val="70000"/>
              </a:lnSpc>
              <a:defRPr/>
            </a:pPr>
            <a:r>
              <a:rPr lang="sr-Latn-CS" altLang="en-US" sz="2800"/>
              <a:t>EU Court of Justice interprets the EU law in the spirit of the basic values</a:t>
            </a:r>
            <a:endParaRPr lang="en-US" sz="2800"/>
          </a:p>
          <a:p>
            <a:pPr eaLnBrk="1" hangingPunct="1">
              <a:lnSpc>
                <a:spcPct val="70000"/>
              </a:lnSpc>
              <a:buFont typeface="Wingdings" pitchFamily="2" charset="2"/>
              <a:buNone/>
              <a:defRPr/>
            </a:pPr>
            <a:endParaRPr 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sr-Latn-CS" sz="3600"/>
              <a:t>General prohibition of discrimination and principle of equality of EU cizitzens</a:t>
            </a:r>
            <a:endParaRPr lang="en-US" sz="3600"/>
          </a:p>
        </p:txBody>
      </p:sp>
      <p:sp>
        <p:nvSpPr>
          <p:cNvPr id="19459" name="Rectangle 3"/>
          <p:cNvSpPr>
            <a:spLocks noGrp="1" noChangeArrowheads="1"/>
          </p:cNvSpPr>
          <p:nvPr>
            <p:ph type="body" idx="1"/>
          </p:nvPr>
        </p:nvSpPr>
        <p:spPr/>
        <p:txBody>
          <a:bodyPr/>
          <a:lstStyle/>
          <a:p>
            <a:pPr eaLnBrk="1" hangingPunct="1">
              <a:lnSpc>
                <a:spcPct val="90000"/>
              </a:lnSpc>
              <a:defRPr/>
            </a:pPr>
            <a:r>
              <a:rPr lang="sr-Latn-CS"/>
              <a:t>In defining and implementation of its policies and activities, Union shall aim to combat discrimination based on sex, racial and ethnic origin, religion or belief, disability, age or sexual orientation (Art. 10 TFEU)</a:t>
            </a:r>
          </a:p>
          <a:p>
            <a:pPr eaLnBrk="1" hangingPunct="1">
              <a:lnSpc>
                <a:spcPct val="90000"/>
              </a:lnSpc>
              <a:defRPr/>
            </a:pPr>
            <a:r>
              <a:rPr lang="sr-Latn-CS"/>
              <a:t>Principle of equality of EU citizens (Art. 9 TEU): in all its activities, Union shall observe the principle of equality of its citizens </a:t>
            </a:r>
          </a:p>
          <a:p>
            <a:pPr eaLnBrk="1" hangingPunct="1">
              <a:lnSpc>
                <a:spcPct val="90000"/>
              </a:lnSpc>
              <a:defRPr/>
            </a:pPr>
            <a:r>
              <a:rPr lang="sr-Latn-CS"/>
              <a:t>Within the scope of application of the Treaties, any discrimination on grounds of nationality is prohibited (Art. 18 TFEU)</a:t>
            </a:r>
            <a:endParaRPr lang="en-US"/>
          </a:p>
          <a:p>
            <a:pPr eaLnBrk="1" hangingPunct="1">
              <a:lnSpc>
                <a:spcPct val="90000"/>
              </a:lnSpc>
              <a:buFont typeface="Wingdings" pitchFamily="2" charset="2"/>
              <a:buNone/>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defRPr/>
            </a:pPr>
            <a:r>
              <a:rPr lang="en-US" sz="4000"/>
              <a:t>Sanctions in case of breach of EU values</a:t>
            </a:r>
          </a:p>
        </p:txBody>
      </p:sp>
      <p:sp>
        <p:nvSpPr>
          <p:cNvPr id="20483" name="Rectangle 3"/>
          <p:cNvSpPr>
            <a:spLocks noGrp="1" noChangeArrowheads="1"/>
          </p:cNvSpPr>
          <p:nvPr>
            <p:ph type="body" idx="1"/>
          </p:nvPr>
        </p:nvSpPr>
        <p:spPr/>
        <p:txBody>
          <a:bodyPr/>
          <a:lstStyle/>
          <a:p>
            <a:pPr eaLnBrk="1" hangingPunct="1">
              <a:lnSpc>
                <a:spcPct val="90000"/>
              </a:lnSpc>
              <a:defRPr/>
            </a:pPr>
            <a:r>
              <a:rPr lang="en-US" altLang="en-US" sz="2400"/>
              <a:t>In case of serious and persistent breach</a:t>
            </a:r>
            <a:r>
              <a:rPr lang="sr-Latn-CS" altLang="en-US" sz="2400"/>
              <a:t> </a:t>
            </a:r>
            <a:r>
              <a:rPr lang="en-US" altLang="en-US" sz="2400"/>
              <a:t>of fundamental values it is possible to suspend certain rights of Member States, including the voting right in the EU Council</a:t>
            </a:r>
            <a:endParaRPr lang="sr-Latn-CS" altLang="en-US" sz="2400"/>
          </a:p>
          <a:p>
            <a:pPr eaLnBrk="1" hangingPunct="1">
              <a:lnSpc>
                <a:spcPct val="90000"/>
              </a:lnSpc>
              <a:defRPr/>
            </a:pPr>
            <a:r>
              <a:rPr lang="en-US" altLang="en-US" sz="2400"/>
              <a:t>Decision on the suspension of the certain rights does not affect obligations of Member state under the Treaties.</a:t>
            </a:r>
            <a:endParaRPr lang="sr-Latn-CS" altLang="en-US" sz="2400"/>
          </a:p>
          <a:p>
            <a:pPr eaLnBrk="1" hangingPunct="1">
              <a:lnSpc>
                <a:spcPct val="90000"/>
              </a:lnSpc>
              <a:defRPr/>
            </a:pPr>
            <a:r>
              <a:rPr lang="en-US" altLang="en-US" sz="2400"/>
              <a:t>Possibility of financial sanctions and withdrawing of EU funding in case of breach of the rule of law principle. </a:t>
            </a:r>
            <a:endParaRPr lang="sr-Latn-CS" altLang="en-US" sz="2400"/>
          </a:p>
          <a:p>
            <a:pPr eaLnBrk="1" hangingPunct="1">
              <a:lnSpc>
                <a:spcPct val="90000"/>
              </a:lnSpc>
              <a:defRPr/>
            </a:pPr>
            <a:r>
              <a:rPr lang="en-US" altLang="en-US" sz="2400"/>
              <a:t>2</a:t>
            </a:r>
            <a:r>
              <a:rPr lang="sr-Latn-CS" altLang="en-US" sz="2400"/>
              <a:t>0</a:t>
            </a:r>
            <a:r>
              <a:rPr lang="en-US" altLang="en-US" sz="2400"/>
              <a:t>18</a:t>
            </a:r>
            <a:r>
              <a:rPr lang="sr-Latn-CS" altLang="en-US" sz="2400"/>
              <a:t>.</a:t>
            </a:r>
            <a:r>
              <a:rPr lang="en-US" altLang="en-US" sz="2400"/>
              <a:t> European Commission proposed the Regulation on protection of EU budget in case of generalised deficiencies as regard the rule of law in Member States</a:t>
            </a:r>
            <a:endParaRPr lang="sr-Latn-CS" altLang="en-US" sz="2400"/>
          </a:p>
          <a:p>
            <a:pPr eaLnBrk="1" hangingPunct="1">
              <a:lnSpc>
                <a:spcPct val="90000"/>
              </a:lnSpc>
              <a:defRPr/>
            </a:pPr>
            <a:r>
              <a:rPr lang="en-US" altLang="en-US" sz="2400"/>
              <a:t>Regulation shall be adopted by the EP and EU Council in the general legislative procedure</a:t>
            </a:r>
            <a:endParaRPr lang="sr-Latn-CS" altLang="en-US" sz="2400"/>
          </a:p>
          <a:p>
            <a:pPr eaLnBrk="1" hangingPunct="1">
              <a:lnSpc>
                <a:spcPct val="90000"/>
              </a:lnSpc>
              <a:defRPr/>
            </a:pPr>
            <a:r>
              <a:rPr lang="en-US" altLang="en-US" sz="2400"/>
              <a:t>The respect for rule of law part of the proposal for new Multinational Financial Framework for</a:t>
            </a:r>
            <a:r>
              <a:rPr lang="sr-Latn-CS" altLang="en-US" sz="2400"/>
              <a:t> 20</a:t>
            </a:r>
            <a:r>
              <a:rPr lang="en-US" altLang="en-US" sz="2400"/>
              <a:t>2</a:t>
            </a:r>
            <a:r>
              <a:rPr lang="sr-Latn-CS" altLang="en-US" sz="2400"/>
              <a:t>1-2</a:t>
            </a:r>
            <a:r>
              <a:rPr lang="en-US" altLang="en-US" sz="2400"/>
              <a:t>0</a:t>
            </a:r>
            <a:r>
              <a:rPr lang="sr-Latn-CS" altLang="en-US" sz="2400"/>
              <a:t>27.</a:t>
            </a:r>
          </a:p>
          <a:p>
            <a:pPr eaLnBrk="1" hangingPunct="1">
              <a:lnSpc>
                <a:spcPct val="90000"/>
              </a:lnSpc>
              <a:buFont typeface="Wingdings" pitchFamily="2" charset="2"/>
              <a:buNone/>
              <a:defRPr/>
            </a:pPr>
            <a:endParaRPr 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sr-Latn-CS" sz="4000"/>
              <a:t>EU </a:t>
            </a:r>
            <a:r>
              <a:rPr lang="en-US" sz="4000"/>
              <a:t>values and accession of new member states</a:t>
            </a:r>
          </a:p>
        </p:txBody>
      </p:sp>
      <p:sp>
        <p:nvSpPr>
          <p:cNvPr id="21507" name="Rectangle 3"/>
          <p:cNvSpPr>
            <a:spLocks noGrp="1" noChangeArrowheads="1"/>
          </p:cNvSpPr>
          <p:nvPr>
            <p:ph type="body" idx="1"/>
          </p:nvPr>
        </p:nvSpPr>
        <p:spPr/>
        <p:txBody>
          <a:bodyPr/>
          <a:lstStyle/>
          <a:p>
            <a:pPr eaLnBrk="1" hangingPunct="1">
              <a:lnSpc>
                <a:spcPct val="80000"/>
              </a:lnSpc>
              <a:defRPr/>
            </a:pPr>
            <a:r>
              <a:rPr lang="en-US" altLang="en-US" sz="2800"/>
              <a:t>Conditions for accession of third states prescribed by art. 49 TEU: any European state which respects EU values and is committed to promoting them may apply to become member of the EU.</a:t>
            </a:r>
            <a:endParaRPr lang="sr-Latn-CS" altLang="en-US" sz="2800"/>
          </a:p>
          <a:p>
            <a:pPr eaLnBrk="1" hangingPunct="1">
              <a:lnSpc>
                <a:spcPct val="80000"/>
              </a:lnSpc>
              <a:defRPr/>
            </a:pPr>
            <a:r>
              <a:rPr lang="en-US" altLang="en-US" sz="2800"/>
              <a:t>Criteria for membership in EU</a:t>
            </a:r>
            <a:r>
              <a:rPr lang="sr-Latn-CS" altLang="en-US" sz="2800"/>
              <a:t> (</a:t>
            </a:r>
            <a:r>
              <a:rPr lang="en-US" altLang="en-US" sz="2800"/>
              <a:t>Prescribed by European Council</a:t>
            </a:r>
            <a:r>
              <a:rPr lang="sr-Latn-CS" altLang="en-US" sz="2800"/>
              <a:t>)</a:t>
            </a:r>
          </a:p>
          <a:p>
            <a:pPr eaLnBrk="1" hangingPunct="1">
              <a:lnSpc>
                <a:spcPct val="80000"/>
              </a:lnSpc>
              <a:buFont typeface="Wingdings" pitchFamily="2" charset="2"/>
              <a:buNone/>
              <a:defRPr/>
            </a:pPr>
            <a:r>
              <a:rPr lang="sr-Latn-CS" altLang="en-US" sz="2800"/>
              <a:t>    - </a:t>
            </a:r>
            <a:r>
              <a:rPr lang="en-US" altLang="en-US" sz="2800"/>
              <a:t>Copenhagen criteria,</a:t>
            </a:r>
            <a:r>
              <a:rPr lang="sr-Latn-CS" altLang="en-US" sz="2800"/>
              <a:t> 1993. </a:t>
            </a:r>
          </a:p>
          <a:p>
            <a:pPr eaLnBrk="1" hangingPunct="1">
              <a:lnSpc>
                <a:spcPct val="80000"/>
              </a:lnSpc>
              <a:buFont typeface="Wingdings" pitchFamily="2" charset="2"/>
              <a:buNone/>
              <a:defRPr/>
            </a:pPr>
            <a:r>
              <a:rPr lang="sr-Latn-CS" altLang="en-US" sz="2800"/>
              <a:t>    - </a:t>
            </a:r>
            <a:r>
              <a:rPr lang="en-US" altLang="en-US" sz="2800"/>
              <a:t>Madrid criteria,</a:t>
            </a:r>
            <a:r>
              <a:rPr lang="sr-Latn-CS" altLang="en-US" sz="2800"/>
              <a:t> 1995. </a:t>
            </a:r>
          </a:p>
          <a:p>
            <a:pPr eaLnBrk="1" hangingPunct="1">
              <a:lnSpc>
                <a:spcPct val="80000"/>
              </a:lnSpc>
              <a:buFont typeface="Wingdings" pitchFamily="2" charset="2"/>
              <a:buNone/>
              <a:defRPr/>
            </a:pPr>
            <a:r>
              <a:rPr lang="sr-Latn-CS" altLang="en-US" sz="2800"/>
              <a:t>    - </a:t>
            </a:r>
            <a:r>
              <a:rPr lang="en-US" altLang="en-US" sz="2800"/>
              <a:t>Specific criteria for each candidate state</a:t>
            </a:r>
            <a:endParaRPr lang="sr-Latn-CS" altLang="en-US" sz="2800"/>
          </a:p>
          <a:p>
            <a:pPr eaLnBrk="1" hangingPunct="1">
              <a:lnSpc>
                <a:spcPct val="80000"/>
              </a:lnSpc>
              <a:defRPr/>
            </a:pPr>
            <a:r>
              <a:rPr lang="en-US" altLang="en-US" sz="2800"/>
              <a:t>Negotiation framework for Serbia:</a:t>
            </a:r>
            <a:r>
              <a:rPr lang="sr-Latn-CS" altLang="en-US" sz="2800"/>
              <a:t> </a:t>
            </a:r>
            <a:r>
              <a:rPr lang="en-US" altLang="en-US" sz="2800"/>
              <a:t>suspension of accession negotiations in case of persistent and serious breach of EU values</a:t>
            </a:r>
          </a:p>
          <a:p>
            <a:pPr eaLnBrk="1" hangingPunct="1">
              <a:lnSpc>
                <a:spcPct val="80000"/>
              </a:lnSpc>
              <a:defRPr/>
            </a:pPr>
            <a:r>
              <a:rPr lang="en-US" altLang="en-US" sz="2800"/>
              <a:t>EU Council decides on the suspension of the accession negotiations by qualified majority, after obtaining the consent of the European parliament</a:t>
            </a:r>
          </a:p>
          <a:p>
            <a:pPr eaLnBrk="1" hangingPunct="1">
              <a:lnSpc>
                <a:spcPct val="80000"/>
              </a:lnSpc>
              <a:buFont typeface="Wingdings" pitchFamily="2" charset="2"/>
              <a:buNone/>
              <a:defRPr/>
            </a:pPr>
            <a:endParaRPr lang="en-US" sz="2800"/>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44</TotalTime>
  <Words>719</Words>
  <Application>Microsoft Office PowerPoint</Application>
  <PresentationFormat>Custom</PresentationFormat>
  <Paragraphs>56</Paragraphs>
  <Slides>8</Slides>
  <Notes>0</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8</vt:i4>
      </vt:variant>
    </vt:vector>
  </HeadingPairs>
  <TitlesOfParts>
    <vt:vector size="14" baseType="lpstr">
      <vt:lpstr>Garamond</vt:lpstr>
      <vt:lpstr>Arial</vt:lpstr>
      <vt:lpstr>Wingdings</vt:lpstr>
      <vt:lpstr>Calibri</vt:lpstr>
      <vt:lpstr>Stream</vt:lpstr>
      <vt:lpstr>Stream</vt:lpstr>
      <vt:lpstr>Slide 1</vt:lpstr>
      <vt:lpstr>European Union: a peace project</vt:lpstr>
      <vt:lpstr>Goals of the European Union</vt:lpstr>
      <vt:lpstr>Reasnos for introducion of  EU values in the EU Treatis</vt:lpstr>
      <vt:lpstr>Lisbon Treaty (2007)</vt:lpstr>
      <vt:lpstr>General prohibition of discrimination and principle of equality of EU cizitzens</vt:lpstr>
      <vt:lpstr>Sanctions in case of breach of EU values</vt:lpstr>
      <vt:lpstr>EU values and accession of new member states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Vlada</cp:lastModifiedBy>
  <cp:revision>3</cp:revision>
  <dcterms:created xsi:type="dcterms:W3CDTF">2020-11-18T09:53:25Z</dcterms:created>
  <dcterms:modified xsi:type="dcterms:W3CDTF">2020-12-10T10:24:10Z</dcterms:modified>
</cp:coreProperties>
</file>