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7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273" r:id="rId10"/>
    <p:sldId id="276" r:id="rId11"/>
    <p:sldId id="277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286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5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E3E5-2348-43F4-9463-3A82B0473261}" type="datetimeFigureOut">
              <a:rPr lang="en-US"/>
              <a:pPr>
                <a:defRPr/>
              </a:pPr>
              <a:t>12/28/2020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14F95-A5E2-4A11-8DE7-CE014575F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8182-D17A-468A-B256-D61C913AF007}" type="datetimeFigureOut">
              <a:rPr lang="en-US"/>
              <a:pPr>
                <a:defRPr/>
              </a:pPr>
              <a:t>12/28/2020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52D2F-7057-4F61-96D5-33622DA7E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CE650-C9DD-4C94-843E-12657E9A930D}" type="datetimeFigureOut">
              <a:rPr lang="en-US"/>
              <a:pPr>
                <a:defRPr/>
              </a:pPr>
              <a:t>12/28/2020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F98E2-2A0E-4131-B1ED-D290CA00D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D041D-82B2-4430-9529-1B83BC5CA7A1}" type="datetimeFigureOut">
              <a:rPr lang="en-US"/>
              <a:pPr>
                <a:defRPr/>
              </a:pPr>
              <a:t>12/28/2020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B3F2C-D438-492E-A278-FEA223C77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93F8F-6E0B-4C3A-902D-0CF53485FBFB}" type="datetimeFigureOut">
              <a:rPr lang="en-US"/>
              <a:pPr>
                <a:defRPr/>
              </a:pPr>
              <a:t>12/28/2020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66991-BAF0-41C8-8150-468FEF6C8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36887-802A-46E6-B166-39D9540715D5}" type="datetimeFigureOut">
              <a:rPr lang="en-US"/>
              <a:pPr>
                <a:defRPr/>
              </a:pPr>
              <a:t>12/28/2020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F736D-5D21-45DA-916C-E2817B02A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5F5AD-1A74-41D5-A933-FB51FAAB2270}" type="datetimeFigureOut">
              <a:rPr lang="en-US"/>
              <a:pPr>
                <a:defRPr/>
              </a:pPr>
              <a:t>12/28/2020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AC91A-3755-461F-8B1E-A29D80CA3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66B36-F772-4DFC-AF22-DAB1C36038DF}" type="datetimeFigureOut">
              <a:rPr lang="en-US"/>
              <a:pPr>
                <a:defRPr/>
              </a:pPr>
              <a:t>12/28/2020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CCADF-53DF-42B9-8652-911399FEE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DE905-FCC7-4EB6-8AB0-87A996E541D6}" type="datetimeFigureOut">
              <a:rPr lang="en-US"/>
              <a:pPr>
                <a:defRPr/>
              </a:pPr>
              <a:t>12/28/2020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2FF35-7440-4F36-8AB2-E8D957BAC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15AD6-AB14-4E4D-A724-A13DFEA019F4}" type="datetimeFigureOut">
              <a:rPr lang="en-US"/>
              <a:pPr>
                <a:defRPr/>
              </a:pPr>
              <a:t>12/28/2020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6CDE1-CA02-4169-8679-EC2662E05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A8BEB-8742-4F71-8EA7-11991618C0C2}" type="datetimeFigureOut">
              <a:rPr lang="en-US"/>
              <a:pPr>
                <a:defRPr/>
              </a:pPr>
              <a:t>12/28/2020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FA89E-1401-4694-B544-8E7E3D306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90CFD91-D728-41BC-9A7E-6645F96B0255}" type="datetimeFigureOut">
              <a:rPr lang="en-US"/>
              <a:pPr>
                <a:defRPr/>
              </a:pPr>
              <a:t>12/28/2020</a:t>
            </a:fld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03172E8-C1B6-45DD-9ED7-DE29F22DA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76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76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76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765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76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276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/>
          <a:p>
            <a:pPr eaLnBrk="1" hangingPunct="1">
              <a:defRPr/>
            </a:pPr>
            <a:endParaRPr lang="en-US" sz="8000"/>
          </a:p>
        </p:txBody>
      </p:sp>
      <p:sp>
        <p:nvSpPr>
          <p:cNvPr id="13314" name="Subtitle 2"/>
          <p:cNvSpPr>
            <a:spLocks noGrp="1"/>
          </p:cNvSpPr>
          <p:nvPr>
            <p:ph type="subTitle" idx="4294967295"/>
          </p:nvPr>
        </p:nvSpPr>
        <p:spPr>
          <a:xfrm>
            <a:off x="1325563" y="3448050"/>
            <a:ext cx="9540875" cy="172085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2800"/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219325" y="1677988"/>
            <a:ext cx="7805738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2400" b="1">
                <a:solidFill>
                  <a:schemeClr val="bg2"/>
                </a:solidFill>
                <a:latin typeface="Arial" charset="0"/>
              </a:rPr>
              <a:t>Jean Monnet Module</a:t>
            </a:r>
          </a:p>
          <a:p>
            <a:pPr algn="ctr"/>
            <a:r>
              <a:rPr lang="sr-Latn-CS" sz="2400" b="1">
                <a:solidFill>
                  <a:schemeClr val="bg2"/>
                </a:solidFill>
                <a:latin typeface="Arial" charset="0"/>
              </a:rPr>
              <a:t>Application of EU values in the policies of candidate states / AEUPCS</a:t>
            </a:r>
          </a:p>
          <a:p>
            <a:pPr algn="ctr"/>
            <a:endParaRPr lang="sr-Latn-CS" sz="2400" b="1">
              <a:solidFill>
                <a:schemeClr val="bg2"/>
              </a:solidFill>
              <a:latin typeface="Arial" charset="0"/>
            </a:endParaRPr>
          </a:p>
          <a:p>
            <a:pPr algn="ctr"/>
            <a:r>
              <a:rPr lang="sr-Latn-CS" sz="2400">
                <a:solidFill>
                  <a:schemeClr val="bg2"/>
                </a:solidFill>
                <a:latin typeface="Arial" charset="0"/>
              </a:rPr>
              <a:t>Vladimir Medović</a:t>
            </a:r>
          </a:p>
          <a:p>
            <a:pPr algn="ctr"/>
            <a:endParaRPr lang="sr-Latn-CS" sz="2400" b="1">
              <a:solidFill>
                <a:schemeClr val="bg2"/>
              </a:solidFill>
              <a:latin typeface="Arial" charset="0"/>
            </a:endParaRPr>
          </a:p>
          <a:p>
            <a:pPr algn="ctr"/>
            <a:r>
              <a:rPr lang="sr-Latn-CS" sz="2000" b="1">
                <a:solidFill>
                  <a:schemeClr val="bg2"/>
                </a:solidFill>
                <a:latin typeface="Arial" charset="0"/>
              </a:rPr>
              <a:t>European Union a Union based on rule of law:</a:t>
            </a:r>
          </a:p>
          <a:p>
            <a:pPr algn="ctr"/>
            <a:endParaRPr lang="sr-Latn-CS" sz="2000" b="1">
              <a:solidFill>
                <a:schemeClr val="bg2"/>
              </a:solidFill>
              <a:latin typeface="Arial" charset="0"/>
            </a:endParaRPr>
          </a:p>
          <a:p>
            <a:pPr algn="ctr"/>
            <a:r>
              <a:rPr lang="sr-Latn-CS" sz="2400" b="1">
                <a:solidFill>
                  <a:schemeClr val="bg2"/>
                </a:solidFill>
                <a:latin typeface="Arial" charset="0"/>
              </a:rPr>
              <a:t>Chapter 24: Justice, freedom and security</a:t>
            </a:r>
          </a:p>
          <a:p>
            <a:pPr algn="ctr"/>
            <a:endParaRPr lang="en-US" sz="2400" b="1">
              <a:solidFill>
                <a:schemeClr val="bg2"/>
              </a:solidFill>
              <a:latin typeface="Arial" charset="0"/>
            </a:endParaRPr>
          </a:p>
          <a:p>
            <a:pPr algn="ctr"/>
            <a:endParaRPr lang="en-US" sz="3200" b="1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600" smtClean="0">
                <a:effectLst/>
                <a:latin typeface="Arial" charset="0"/>
              </a:rPr>
              <a:t>New metodolgy – </a:t>
            </a:r>
            <a:r>
              <a:rPr lang="sr-Latn-CS" sz="3600" i="1" smtClean="0">
                <a:effectLst/>
                <a:latin typeface="Arial" charset="0"/>
              </a:rPr>
              <a:t>phasing in</a:t>
            </a:r>
            <a:r>
              <a:rPr lang="sr-Latn-CS" sz="3600" smtClean="0">
                <a:effectLst/>
                <a:latin typeface="Arial" charset="0"/>
              </a:rPr>
              <a:t> to individual EU policies, programmes and EU market</a:t>
            </a:r>
            <a:endParaRPr lang="en-US" sz="3600" smtClean="0">
              <a:effectLst/>
              <a:latin typeface="Arial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smtClean="0">
                <a:effectLst/>
              </a:rPr>
              <a:t>More predictability and credibility of accession process</a:t>
            </a:r>
          </a:p>
          <a:p>
            <a:pPr marL="609600" indent="-609600"/>
            <a:r>
              <a:rPr lang="en-US" smtClean="0">
                <a:effectLst/>
              </a:rPr>
              <a:t>Principle of conditionality - positive and negative conditionality</a:t>
            </a:r>
          </a:p>
          <a:p>
            <a:pPr marL="609600" indent="-609600"/>
            <a:r>
              <a:rPr lang="en-US" smtClean="0">
                <a:effectLst/>
              </a:rPr>
              <a:t>If the candidate country implements the agreed reforms: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mtClean="0">
                <a:effectLst/>
              </a:rPr>
              <a:t>Closer integration into certain EU policies and program</a:t>
            </a:r>
            <a:r>
              <a:rPr lang="sr-Latn-CS" smtClean="0">
                <a:effectLst/>
              </a:rPr>
              <a:t>me</a:t>
            </a:r>
            <a:r>
              <a:rPr lang="en-US" smtClean="0">
                <a:effectLst/>
              </a:rPr>
              <a:t>s, as well as into the internal market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mtClean="0">
                <a:effectLst/>
              </a:rPr>
              <a:t>Increased funds and investments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600" smtClean="0">
                <a:effectLst/>
                <a:latin typeface="Arial" charset="0"/>
              </a:rPr>
              <a:t>New metodology: possible sancionts</a:t>
            </a:r>
            <a:endParaRPr lang="en-US" sz="3600" smtClean="0">
              <a:effectLst/>
              <a:latin typeface="Arial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400" smtClean="0">
                <a:effectLst/>
              </a:rPr>
              <a:t>More decisive action in the case of serious and prolonged stagnation or even backsliding in reform implementation, especially in the area of ​​fundamental issues and the rule of law</a:t>
            </a:r>
          </a:p>
          <a:p>
            <a:pPr marL="533400" indent="-533400">
              <a:lnSpc>
                <a:spcPct val="90000"/>
              </a:lnSpc>
            </a:pPr>
            <a:r>
              <a:rPr lang="en-US" sz="2400" smtClean="0">
                <a:effectLst/>
              </a:rPr>
              <a:t>In serious cases, the EC, on its own initiative or at the request of a Member State, may propose:</a:t>
            </a:r>
          </a:p>
          <a:p>
            <a:pPr marL="533400" indent="-533400">
              <a:lnSpc>
                <a:spcPct val="90000"/>
              </a:lnSpc>
            </a:pPr>
            <a:r>
              <a:rPr lang="en-US" sz="2400" smtClean="0">
                <a:effectLst/>
              </a:rPr>
              <a:t>Suspension of negotiations in certain areas or, in the most serious cases, suspension of the entire negotiations</a:t>
            </a:r>
          </a:p>
          <a:p>
            <a:pPr marL="533400" indent="-533400">
              <a:lnSpc>
                <a:spcPct val="90000"/>
              </a:lnSpc>
            </a:pPr>
            <a:r>
              <a:rPr lang="en-US" sz="2400" smtClean="0">
                <a:effectLst/>
              </a:rPr>
              <a:t>Already closed chapters can be reopened</a:t>
            </a:r>
          </a:p>
          <a:p>
            <a:pPr marL="533400" indent="-533400">
              <a:lnSpc>
                <a:spcPct val="90000"/>
              </a:lnSpc>
            </a:pPr>
            <a:r>
              <a:rPr lang="en-US" sz="2400" smtClean="0">
                <a:effectLst/>
              </a:rPr>
              <a:t>Reduction of EU funds, except for support to civil society</a:t>
            </a:r>
          </a:p>
          <a:p>
            <a:pPr marL="533400" indent="-533400">
              <a:lnSpc>
                <a:spcPct val="90000"/>
              </a:lnSpc>
            </a:pPr>
            <a:r>
              <a:rPr lang="en-US" sz="2400" smtClean="0">
                <a:effectLst/>
              </a:rPr>
              <a:t>The benefits of closer integration (access to EU programs, etc.) can be suspended or withdrawn</a:t>
            </a:r>
          </a:p>
          <a:p>
            <a:pPr marL="533400" indent="-533400">
              <a:lnSpc>
                <a:spcPct val="90000"/>
              </a:lnSpc>
            </a:pPr>
            <a:r>
              <a:rPr lang="en-US" sz="2400" smtClean="0">
                <a:effectLst/>
              </a:rPr>
              <a:t>The decision is made by the EU Council by reverse qualified majority voting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600" smtClean="0">
                <a:effectLst/>
                <a:latin typeface="Arial" charset="0"/>
              </a:rPr>
              <a:t>Clusters of negotiating chapters</a:t>
            </a:r>
            <a:endParaRPr lang="en-US" sz="3600" smtClean="0">
              <a:effectLst/>
              <a:latin typeface="Arial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smtClean="0">
                <a:effectLst/>
              </a:rPr>
              <a:t>Negotiating chapters organized in 6 thematic clusters: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mtClean="0">
                <a:effectLst/>
              </a:rPr>
              <a:t>Fundamentals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mtClean="0">
                <a:effectLst/>
              </a:rPr>
              <a:t>Internal market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mtClean="0">
                <a:effectLst/>
              </a:rPr>
              <a:t>Competitiveness and inclusive growth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mtClean="0">
                <a:effectLst/>
              </a:rPr>
              <a:t>Green agenda and sustainable connectivity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mtClean="0">
                <a:effectLst/>
              </a:rPr>
              <a:t>Resources, agriculture and cohesion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mtClean="0">
                <a:effectLst/>
              </a:rPr>
              <a:t>External relations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600" smtClean="0">
                <a:effectLst/>
              </a:rPr>
              <a:t>Claster 1 – Fundamentals</a:t>
            </a:r>
            <a:endParaRPr lang="en-US" sz="3600" smtClean="0">
              <a:effectLst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sr-Latn-CS" smtClean="0">
                <a:effectLst/>
                <a:latin typeface="Arial" charset="0"/>
              </a:rPr>
              <a:t>Claster 1 – Fundamentals: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mtClean="0">
                <a:effectLst/>
              </a:rPr>
              <a:t>Chapter 23: Judiciary and Fundamental Rights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mtClean="0">
                <a:effectLst/>
              </a:rPr>
              <a:t>Chapter 24: Justice, Freedom and Security</a:t>
            </a:r>
            <a:endParaRPr lang="fr-FR" smtClean="0">
              <a:effectLst/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fr-FR" smtClean="0">
                <a:effectLst/>
              </a:rPr>
              <a:t>Chapter 5: Public Procurement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fr-FR" smtClean="0">
                <a:effectLst/>
              </a:rPr>
              <a:t>Chapter 18: Statistics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fr-FR" smtClean="0">
                <a:effectLst/>
              </a:rPr>
              <a:t>Chapter 32: Financial control</a:t>
            </a:r>
            <a:endParaRPr lang="en-US" smtClean="0"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600" smtClean="0">
                <a:effectLst/>
                <a:latin typeface="Arial" charset="0"/>
              </a:rPr>
              <a:t>Chapter 24: Justice, freedom, security</a:t>
            </a:r>
            <a:endParaRPr lang="en-US" sz="3600" smtClean="0">
              <a:effectLst/>
              <a:latin typeface="Arial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Migration, asylum, visas, external border control and Schengen</a:t>
            </a:r>
          </a:p>
          <a:p>
            <a:r>
              <a:rPr lang="en-US" smtClean="0">
                <a:effectLst/>
              </a:rPr>
              <a:t>Judicial cooperation in civil, commercial and criminal matters</a:t>
            </a:r>
          </a:p>
          <a:p>
            <a:r>
              <a:rPr lang="en-US" smtClean="0">
                <a:effectLst/>
              </a:rPr>
              <a:t>Police cooperation and the fight against organized crime</a:t>
            </a:r>
          </a:p>
          <a:p>
            <a:r>
              <a:rPr lang="en-US" smtClean="0">
                <a:effectLst/>
              </a:rPr>
              <a:t>Fight against terrorism</a:t>
            </a:r>
          </a:p>
          <a:p>
            <a:r>
              <a:rPr lang="en-US" smtClean="0">
                <a:effectLst/>
              </a:rPr>
              <a:t>Fight against drug</a:t>
            </a:r>
            <a:r>
              <a:rPr lang="sr-Latn-CS" smtClean="0">
                <a:effectLst/>
              </a:rPr>
              <a:t>s</a:t>
            </a:r>
            <a:r>
              <a:rPr lang="en-US" smtClean="0">
                <a:effectLst/>
              </a:rPr>
              <a:t> </a:t>
            </a:r>
          </a:p>
          <a:p>
            <a:r>
              <a:rPr lang="en-US" smtClean="0">
                <a:effectLst/>
              </a:rPr>
              <a:t>Customs cooperation</a:t>
            </a:r>
          </a:p>
          <a:p>
            <a:r>
              <a:rPr lang="en-US" smtClean="0">
                <a:effectLst/>
              </a:rPr>
              <a:t>Prevention of euro counterfeiting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600" smtClean="0">
                <a:effectLst/>
                <a:latin typeface="Arial" charset="0"/>
              </a:rPr>
              <a:t>Migrations, visas, asylum, control of external borders and Schengen</a:t>
            </a:r>
            <a:endParaRPr lang="en-US" sz="3600" smtClean="0">
              <a:effectLst/>
              <a:latin typeface="Arial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ffectLst/>
              </a:rPr>
              <a:t>Implementation of the 2007 </a:t>
            </a:r>
            <a:r>
              <a:rPr lang="sr-Latn-CS" smtClean="0">
                <a:effectLst/>
              </a:rPr>
              <a:t> Readmisision </a:t>
            </a:r>
            <a:r>
              <a:rPr lang="en-US" smtClean="0">
                <a:effectLst/>
              </a:rPr>
              <a:t>Agreement </a:t>
            </a:r>
          </a:p>
          <a:p>
            <a:pPr>
              <a:lnSpc>
                <a:spcPct val="90000"/>
              </a:lnSpc>
            </a:pPr>
            <a:r>
              <a:rPr lang="sr-Latn-CS" smtClean="0">
                <a:effectLst/>
              </a:rPr>
              <a:t>Harmonisation</a:t>
            </a:r>
            <a:r>
              <a:rPr lang="en-US" smtClean="0">
                <a:effectLst/>
              </a:rPr>
              <a:t> of asylum legislation with the </a:t>
            </a:r>
            <a:r>
              <a:rPr lang="sr-Latn-CS" smtClean="0">
                <a:effectLst/>
              </a:rPr>
              <a:t>EU law</a:t>
            </a:r>
            <a:endParaRPr lang="en-US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sr-Latn-CS" smtClean="0">
                <a:effectLst/>
              </a:rPr>
              <a:t>Harmonisation</a:t>
            </a:r>
            <a:r>
              <a:rPr lang="en-US" smtClean="0">
                <a:effectLst/>
              </a:rPr>
              <a:t> </a:t>
            </a:r>
            <a:r>
              <a:rPr lang="sr-Latn-CS" smtClean="0">
                <a:effectLst/>
              </a:rPr>
              <a:t>of Serbias visa policy </a:t>
            </a:r>
            <a:r>
              <a:rPr lang="en-US" smtClean="0">
                <a:effectLst/>
              </a:rPr>
              <a:t>with EU visa policy</a:t>
            </a:r>
          </a:p>
          <a:p>
            <a:pPr>
              <a:lnSpc>
                <a:spcPct val="90000"/>
              </a:lnSpc>
            </a:pPr>
            <a:r>
              <a:rPr lang="en-US" smtClean="0">
                <a:effectLst/>
              </a:rPr>
              <a:t>Cooperation with FRONTEX in accordance with the Agreement between Serbia and the EU from 2019.</a:t>
            </a:r>
          </a:p>
          <a:p>
            <a:pPr>
              <a:lnSpc>
                <a:spcPct val="90000"/>
              </a:lnSpc>
            </a:pPr>
            <a:r>
              <a:rPr lang="en-US" smtClean="0">
                <a:effectLst/>
              </a:rPr>
              <a:t>Cooperation with EULEX and implementation of the Agreement on Integrated Border Management with Kosovo *</a:t>
            </a:r>
          </a:p>
          <a:p>
            <a:pPr>
              <a:lnSpc>
                <a:spcPct val="90000"/>
              </a:lnSpc>
            </a:pPr>
            <a:r>
              <a:rPr lang="en-US" smtClean="0">
                <a:effectLst/>
              </a:rPr>
              <a:t>Adoption and implementation of the Schengen Action Plan and </a:t>
            </a:r>
            <a:r>
              <a:rPr lang="sr-Latn-CS" smtClean="0">
                <a:effectLst/>
              </a:rPr>
              <a:t>haronisation</a:t>
            </a:r>
            <a:r>
              <a:rPr lang="en-US" smtClean="0">
                <a:effectLst/>
              </a:rPr>
              <a:t> </a:t>
            </a:r>
            <a:r>
              <a:rPr lang="sr-Latn-CS" smtClean="0">
                <a:effectLst/>
              </a:rPr>
              <a:t>of legislation </a:t>
            </a:r>
            <a:r>
              <a:rPr lang="en-US" smtClean="0">
                <a:effectLst/>
              </a:rPr>
              <a:t>with the </a:t>
            </a:r>
            <a:r>
              <a:rPr lang="sr-Latn-CS" smtClean="0">
                <a:effectLst/>
              </a:rPr>
              <a:t>EU law</a:t>
            </a:r>
            <a:endParaRPr lang="en-US" smtClean="0"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600" smtClean="0">
                <a:effectLst/>
                <a:latin typeface="Arial" charset="0"/>
              </a:rPr>
              <a:t>Judicial cooperation in civil, commercial and criminal matters</a:t>
            </a:r>
            <a:endParaRPr lang="en-US" sz="3600" smtClean="0">
              <a:effectLst/>
              <a:latin typeface="Arial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>
                <a:effectLst/>
              </a:rPr>
              <a:t>Harmonisation of legislation with the EU law</a:t>
            </a:r>
          </a:p>
          <a:p>
            <a:r>
              <a:rPr lang="en-US" sz="2800" smtClean="0">
                <a:effectLst/>
              </a:rPr>
              <a:t>Strengthening the capacity of the Ministry of Justice, courts and public prosecutors' offices to provide international legal assistance and international cooperation</a:t>
            </a:r>
          </a:p>
          <a:p>
            <a:r>
              <a:rPr lang="en-US" sz="2800" smtClean="0">
                <a:effectLst/>
              </a:rPr>
              <a:t>Establishing mutual trust as a condition for mutual recognition of judicial decisions in the field of criminal law (European Arrest Warrant)</a:t>
            </a:r>
          </a:p>
          <a:p>
            <a:r>
              <a:rPr lang="en-US" sz="2800" smtClean="0">
                <a:effectLst/>
              </a:rPr>
              <a:t>Cooperation with the Eurojust</a:t>
            </a:r>
          </a:p>
          <a:p>
            <a:r>
              <a:rPr lang="en-US" sz="2800" smtClean="0">
                <a:effectLst/>
              </a:rPr>
              <a:t>Agreement on cooperation between Serbia and Eurojust from 2019 (exchange of liaison officers)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600" smtClean="0">
                <a:effectLst/>
                <a:latin typeface="Arial" charset="0"/>
              </a:rPr>
              <a:t>Police cooperation and fight against </a:t>
            </a:r>
            <a:br>
              <a:rPr lang="sr-Latn-CS" sz="3600" smtClean="0">
                <a:effectLst/>
                <a:latin typeface="Arial" charset="0"/>
              </a:rPr>
            </a:br>
            <a:r>
              <a:rPr lang="sr-Latn-CS" sz="3600" smtClean="0">
                <a:effectLst/>
                <a:latin typeface="Arial" charset="0"/>
              </a:rPr>
              <a:t>organised crime</a:t>
            </a:r>
            <a:endParaRPr lang="en-US" sz="3600" smtClean="0">
              <a:effectLst/>
              <a:latin typeface="Arial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Harmonization of the Law on Police and criminal </a:t>
            </a:r>
            <a:r>
              <a:rPr lang="sr-Latn-CS" smtClean="0">
                <a:effectLst/>
              </a:rPr>
              <a:t>laws</a:t>
            </a:r>
            <a:r>
              <a:rPr lang="en-US" smtClean="0">
                <a:effectLst/>
              </a:rPr>
              <a:t> with the EU law </a:t>
            </a:r>
            <a:endParaRPr lang="sr-Latn-CS" smtClean="0">
              <a:effectLst/>
            </a:endParaRPr>
          </a:p>
          <a:p>
            <a:r>
              <a:rPr lang="en-US" smtClean="0">
                <a:effectLst/>
              </a:rPr>
              <a:t>Cooperation with the European Police Agency (Europol)</a:t>
            </a:r>
          </a:p>
          <a:p>
            <a:r>
              <a:rPr lang="en-US" smtClean="0">
                <a:effectLst/>
              </a:rPr>
              <a:t>Agreement on operational and strategic cooperation between Serbia and Europol fr</a:t>
            </a:r>
            <a:r>
              <a:rPr lang="sr-Latn-CS" smtClean="0">
                <a:effectLst/>
              </a:rPr>
              <a:t>om </a:t>
            </a:r>
            <a:r>
              <a:rPr lang="en-US" smtClean="0">
                <a:effectLst/>
              </a:rPr>
              <a:t>2014.</a:t>
            </a:r>
          </a:p>
          <a:p>
            <a:r>
              <a:rPr lang="en-US" smtClean="0">
                <a:effectLst/>
              </a:rPr>
              <a:t>Cooperation with the CEPOL</a:t>
            </a:r>
          </a:p>
          <a:p>
            <a:r>
              <a:rPr lang="en-US" smtClean="0">
                <a:effectLst/>
              </a:rPr>
              <a:t>Agreement between the Ministry of Interior and CEPOL from 2017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4000" smtClean="0">
                <a:effectLst/>
                <a:latin typeface="Arial" charset="0"/>
              </a:rPr>
              <a:t>Fight against terorism and drugs</a:t>
            </a:r>
            <a:endParaRPr lang="en-US" sz="4000" smtClean="0">
              <a:effectLst/>
              <a:latin typeface="Arial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Obligation under the Stabilization and Association Agreement</a:t>
            </a:r>
          </a:p>
          <a:p>
            <a:r>
              <a:rPr lang="en-US" smtClean="0">
                <a:effectLst/>
              </a:rPr>
              <a:t>Harmonisation  of legislation with the EU law</a:t>
            </a:r>
          </a:p>
          <a:p>
            <a:r>
              <a:rPr lang="en-US" smtClean="0">
                <a:effectLst/>
              </a:rPr>
              <a:t>Cooperation with EU agencies and agencies of Member States</a:t>
            </a:r>
          </a:p>
          <a:p>
            <a:r>
              <a:rPr lang="en-US" smtClean="0">
                <a:effectLst/>
              </a:rPr>
              <a:t>Establishment of a legal framework for the effective prosecution of perpetrators of terrorism and drug trafficking</a:t>
            </a:r>
          </a:p>
          <a:p>
            <a:r>
              <a:rPr lang="en-US" smtClean="0">
                <a:effectLst/>
              </a:rPr>
              <a:t>Fight against money laundering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600" smtClean="0">
                <a:effectLst/>
                <a:latin typeface="Arial" charset="0"/>
              </a:rPr>
              <a:t>Customs cooperation</a:t>
            </a:r>
            <a:endParaRPr lang="en-US" sz="3600" smtClean="0">
              <a:effectLst/>
              <a:latin typeface="Arial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Strengthening the administrative and institutional capacity to implement the Convention on Mutual Assistance and Cooperation  (Naples II) and the Convention on the Use of Information Technology for Customs Purposes</a:t>
            </a:r>
          </a:p>
          <a:p>
            <a:r>
              <a:rPr lang="en-US" smtClean="0">
                <a:effectLst/>
              </a:rPr>
              <a:t>Harmonisation of legislation with EU law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600" smtClean="0">
                <a:effectLst/>
                <a:latin typeface="Arial" charset="0"/>
              </a:rPr>
              <a:t> Prevention of euro counterfeiting</a:t>
            </a:r>
            <a:endParaRPr lang="en-US" sz="3600" smtClean="0">
              <a:effectLst/>
              <a:latin typeface="Arial" charset="0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Harmonization of criminal legislation with the EU law</a:t>
            </a:r>
          </a:p>
          <a:p>
            <a:r>
              <a:rPr lang="en-US" smtClean="0">
                <a:effectLst/>
              </a:rPr>
              <a:t>Serbia's accession to the International Convention for the </a:t>
            </a:r>
            <a:r>
              <a:rPr lang="sr-Latn-CS" smtClean="0">
                <a:effectLst/>
              </a:rPr>
              <a:t>Suppression</a:t>
            </a:r>
            <a:r>
              <a:rPr lang="en-US" smtClean="0">
                <a:effectLst/>
              </a:rPr>
              <a:t> of Counterfeiting</a:t>
            </a:r>
            <a:r>
              <a:rPr lang="sr-Latn-CS" smtClean="0">
                <a:effectLst/>
              </a:rPr>
              <a:t> Currency</a:t>
            </a:r>
            <a:endParaRPr lang="en-US" smtClean="0">
              <a:effectLst/>
            </a:endParaRPr>
          </a:p>
          <a:p>
            <a:r>
              <a:rPr lang="en-US" smtClean="0">
                <a:effectLst/>
              </a:rPr>
              <a:t>Establishment of the National Central Service for </a:t>
            </a:r>
            <a:r>
              <a:rPr lang="sr-Latn-CS" smtClean="0">
                <a:effectLst/>
              </a:rPr>
              <a:t>the fight against</a:t>
            </a:r>
            <a:r>
              <a:rPr lang="en-US" smtClean="0">
                <a:effectLst/>
              </a:rPr>
              <a:t> Euro Counterfeiting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600" smtClean="0">
                <a:effectLst/>
                <a:latin typeface="Arial" charset="0"/>
              </a:rPr>
              <a:t>Accession negotiations: new metodology</a:t>
            </a:r>
            <a:endParaRPr lang="en-US" sz="3600" smtClean="0">
              <a:effectLst/>
              <a:latin typeface="Arial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effectLst/>
              </a:rPr>
              <a:t>February 2020 - EC adopted a new methodology for the negotiation process 5.2.2020.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ffectLst/>
              </a:rPr>
              <a:t>Stronger focus on fundamental reforms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ffectLst/>
              </a:rPr>
              <a:t>Negotiations on fundamental issues are the first to open and the last to close, determine the pace of overall negotiations</a:t>
            </a:r>
          </a:p>
          <a:p>
            <a:pPr>
              <a:lnSpc>
                <a:spcPct val="90000"/>
              </a:lnSpc>
            </a:pPr>
            <a:r>
              <a:rPr lang="sr-Latn-CS" sz="2800" smtClean="0">
                <a:effectLst/>
              </a:rPr>
              <a:t>Roadmap for the</a:t>
            </a:r>
            <a:r>
              <a:rPr lang="en-US" sz="2800" smtClean="0">
                <a:effectLst/>
              </a:rPr>
              <a:t> the rule of law </a:t>
            </a:r>
            <a:r>
              <a:rPr lang="sr-Latn-CS" sz="2800" smtClean="0">
                <a:effectLst/>
              </a:rPr>
              <a:t>with clear opening, interim and closing benchmakrs</a:t>
            </a:r>
            <a:endParaRPr lang="en-US" sz="280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sr-Latn-CS" sz="2800" smtClean="0">
                <a:effectLst/>
              </a:rPr>
              <a:t>Roadmap on the </a:t>
            </a:r>
            <a:r>
              <a:rPr lang="en-US" sz="2800" smtClean="0">
                <a:effectLst/>
              </a:rPr>
              <a:t>functioning of democratic </a:t>
            </a:r>
            <a:r>
              <a:rPr lang="sr-Latn-CS" sz="2800" smtClean="0">
                <a:effectLst/>
              </a:rPr>
              <a:t>institutions</a:t>
            </a:r>
            <a:endParaRPr lang="en-US" sz="280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800" smtClean="0">
                <a:effectLst/>
              </a:rPr>
              <a:t>EC to establish precise, objective and workable criteria for monitoring candidate states progress</a:t>
            </a:r>
            <a:endParaRPr lang="sr-Latn-CS" sz="2800" smtClean="0">
              <a:effectLst/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800" smtClean="0"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627</TotalTime>
  <Words>700</Words>
  <Application>Microsoft Office PowerPoint</Application>
  <PresentationFormat>Custom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Garamond</vt:lpstr>
      <vt:lpstr>Arial</vt:lpstr>
      <vt:lpstr>Wingdings</vt:lpstr>
      <vt:lpstr>Calibri</vt:lpstr>
      <vt:lpstr>Stream</vt:lpstr>
      <vt:lpstr>Stream</vt:lpstr>
      <vt:lpstr>Slide 1</vt:lpstr>
      <vt:lpstr>Chapter 24: Justice, freedom, security</vt:lpstr>
      <vt:lpstr>Migrations, visas, asylum, control of external borders and Schengen</vt:lpstr>
      <vt:lpstr>Judicial cooperation in civil, commercial and criminal matters</vt:lpstr>
      <vt:lpstr>Police cooperation and fight against  organised crime</vt:lpstr>
      <vt:lpstr>Fight against terorism and drugs</vt:lpstr>
      <vt:lpstr>Customs cooperation</vt:lpstr>
      <vt:lpstr> Prevention of euro counterfeiting</vt:lpstr>
      <vt:lpstr>Accession negotiations: new metodology</vt:lpstr>
      <vt:lpstr>New metodolgy – phasing in to individual EU policies, programmes and EU market</vt:lpstr>
      <vt:lpstr>New metodology: possible sancionts</vt:lpstr>
      <vt:lpstr>Clusters of negotiating chapters</vt:lpstr>
      <vt:lpstr>Claster 1 – Fundamentals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Vlada</cp:lastModifiedBy>
  <cp:revision>21</cp:revision>
  <dcterms:created xsi:type="dcterms:W3CDTF">2020-11-18T09:53:25Z</dcterms:created>
  <dcterms:modified xsi:type="dcterms:W3CDTF">2020-12-28T17:21:54Z</dcterms:modified>
</cp:coreProperties>
</file>