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66" r:id="rId3"/>
    <p:sldId id="272" r:id="rId4"/>
    <p:sldId id="268" r:id="rId5"/>
    <p:sldId id="279" r:id="rId6"/>
    <p:sldId id="280" r:id="rId7"/>
    <p:sldId id="283" r:id="rId8"/>
    <p:sldId id="284" r:id="rId9"/>
    <p:sldId id="285" r:id="rId10"/>
    <p:sldId id="286" r:id="rId11"/>
    <p:sldId id="293" r:id="rId12"/>
    <p:sldId id="287" r:id="rId13"/>
    <p:sldId id="289" r:id="rId14"/>
    <p:sldId id="290" r:id="rId15"/>
    <p:sldId id="291" r:id="rId16"/>
    <p:sldId id="292" r:id="rId17"/>
    <p:sldId id="281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46AC-E036-4C38-9707-D9084F615DC3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3BD9-012E-44FE-B014-AA77BB7AC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06C8-310C-419C-BF50-378B81676608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CE55-39A2-4854-BE47-276DB75B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B8BB-99D7-4A09-824C-25ED64381A68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9029-5B58-423E-BB49-AD53C9F9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487C-9636-4C0C-A540-8386FF39F2B6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572E-6845-47AB-8653-0386D596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0573-A6FB-4B75-B1A0-E9894187DEC0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236E-DB2E-4F63-A76B-E8846C3EF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FB31-8B3B-4912-B203-9A627D61A774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C5A8-684D-4B04-8A6F-1181A82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4099-B831-47BE-B76E-49AD11C389BE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7297-8B2C-43F0-B94B-08E2368F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D8F7-C480-44F8-854B-5A385BD8F474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5E7-CF0F-45B5-AA0C-273F1469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5C59-3CAA-47BD-B914-680B021FEC01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EB7D-104B-4505-937B-597FFCB9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C9F5-C492-4AAE-A106-03C0F7FC9C5B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C080-6EFB-4CEF-803D-B6286862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FCFA-3A5E-4551-BE44-3AF8E4AB3D09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A776-3FFF-4339-A060-48CC9F4A2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F0382BC-53AD-485C-AA5C-A9164F4C75D4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E8B07F-4EE4-4CAE-861A-6079FC2F5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0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19325" y="1677988"/>
            <a:ext cx="78057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400" b="1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>
                <a:solidFill>
                  <a:schemeClr val="bg2"/>
                </a:solidFill>
                <a:latin typeface="Arial" charset="0"/>
              </a:rPr>
              <a:t>Vladimir Medović</a:t>
            </a:r>
          </a:p>
          <a:p>
            <a:pPr algn="ctr"/>
            <a:endParaRPr lang="sr-Latn-CS" sz="2400" b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>
                <a:solidFill>
                  <a:schemeClr val="bg2"/>
                </a:solidFill>
                <a:latin typeface="Arial" charset="0"/>
              </a:rPr>
              <a:t>European Union a Union based on rule of law:</a:t>
            </a:r>
          </a:p>
          <a:p>
            <a:pPr algn="ctr"/>
            <a:endParaRPr lang="sr-Latn-CS" sz="240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 b="1">
                <a:solidFill>
                  <a:schemeClr val="bg2"/>
                </a:solidFill>
                <a:latin typeface="Arial" charset="0"/>
              </a:rPr>
              <a:t>Chapter 23: Judiciary and fundamental freedoms: </a:t>
            </a:r>
          </a:p>
          <a:p>
            <a:pPr algn="ctr"/>
            <a:r>
              <a:rPr lang="sr-Latn-CS" sz="2400" b="1">
                <a:solidFill>
                  <a:schemeClr val="bg2"/>
                </a:solidFill>
                <a:latin typeface="Arial" charset="0"/>
              </a:rPr>
              <a:t>Main problems and challenges</a:t>
            </a:r>
            <a:endParaRPr lang="en-US" sz="24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War crimes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ffectLst/>
              </a:rPr>
              <a:t>Cooperation with the International Residual Mechanism for Criminal Tribunals, including the recognition and enforcement of its decisions</a:t>
            </a:r>
          </a:p>
          <a:p>
            <a:r>
              <a:rPr lang="en-US" sz="2800" smtClean="0">
                <a:effectLst/>
              </a:rPr>
              <a:t>Cooperation with the states of the former SFRY</a:t>
            </a:r>
          </a:p>
          <a:p>
            <a:r>
              <a:rPr lang="en-US" sz="2800" smtClean="0">
                <a:effectLst/>
              </a:rPr>
              <a:t>Strengthening the capacity of investigative, prosecutorial and judicial bodies, proactive approach in prosecuting war crimes perpetrators</a:t>
            </a:r>
          </a:p>
          <a:p>
            <a:r>
              <a:rPr lang="en-US" sz="2800" smtClean="0">
                <a:effectLst/>
              </a:rPr>
              <a:t>Proportionality of sanctions and harmonization of penal policy in accordance with international criminal standards</a:t>
            </a:r>
          </a:p>
          <a:p>
            <a:r>
              <a:rPr lang="en-US" sz="2800" smtClean="0">
                <a:effectLst/>
              </a:rPr>
              <a:t>Application of the principle of non-discrimination in the prosecution of perpetrators of war crimes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 smtClean="0">
                <a:effectLst/>
                <a:latin typeface="Arial" charset="0"/>
              </a:rPr>
              <a:t>Chapter 23: fundamental rights</a:t>
            </a:r>
            <a:endParaRPr lang="en-US" sz="3200" smtClean="0">
              <a:effectLst/>
              <a:latin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Human rights</a:t>
            </a:r>
          </a:p>
          <a:p>
            <a:r>
              <a:rPr lang="en-US" smtClean="0">
                <a:effectLst/>
              </a:rPr>
              <a:t>Procedural </a:t>
            </a:r>
            <a:r>
              <a:rPr lang="sr-Latn-CS" smtClean="0">
                <a:effectLst/>
              </a:rPr>
              <a:t>safeguards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Protection of minority and cultural rights</a:t>
            </a:r>
          </a:p>
          <a:p>
            <a:r>
              <a:rPr lang="en-US" smtClean="0">
                <a:effectLst/>
              </a:rPr>
              <a:t>Measures against racism and xenophobia</a:t>
            </a:r>
          </a:p>
          <a:p>
            <a:r>
              <a:rPr lang="en-US" smtClean="0">
                <a:effectLst/>
              </a:rPr>
              <a:t>Protection of personal data</a:t>
            </a:r>
            <a:endParaRPr lang="sr-Latn-CS" smtClean="0">
              <a:effectLst/>
              <a:latin typeface="Arial" charset="0"/>
            </a:endParaRPr>
          </a:p>
          <a:p>
            <a:endParaRPr lang="en-US" smtClean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Human rights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Strengthening the capacity of independent</a:t>
            </a:r>
            <a:r>
              <a:rPr lang="sr-Latn-CS" sz="2800" smtClean="0">
                <a:effectLst/>
              </a:rPr>
              <a:t> bodies for protection of</a:t>
            </a:r>
            <a:r>
              <a:rPr lang="en-US" sz="2800" smtClean="0">
                <a:effectLst/>
              </a:rPr>
              <a:t> human rights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F</a:t>
            </a:r>
            <a:r>
              <a:rPr lang="sr-Latn-CS" sz="2800" smtClean="0">
                <a:effectLst/>
              </a:rPr>
              <a:t>reedom of </a:t>
            </a:r>
            <a:r>
              <a:rPr lang="en-US" sz="2800" smtClean="0">
                <a:effectLst/>
              </a:rPr>
              <a:t>media</a:t>
            </a:r>
            <a:r>
              <a:rPr lang="sr-Latn-CS" sz="2800" smtClean="0">
                <a:effectLst/>
              </a:rPr>
              <a:t>:</a:t>
            </a:r>
            <a:r>
              <a:rPr lang="en-US" sz="2800" smtClean="0">
                <a:effectLst/>
              </a:rPr>
              <a:t> zero tolerance for threats and attacks on journalists, priority in prosecution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Creating favorable conditions for freedom of expression, based on transparency (media ownership), integrity and pluralism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Ensuring fair and transparent media co-financing and increasing advertising transparency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Application of the principle of non-discrimination in accordance with the EU acquis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Procedural safeguards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Adoption of the law on legal aid</a:t>
            </a:r>
          </a:p>
          <a:p>
            <a:r>
              <a:rPr lang="en-US" smtClean="0">
                <a:effectLst/>
              </a:rPr>
              <a:t>Establishment of an appropriate legal aid system with sufficient resources</a:t>
            </a:r>
          </a:p>
          <a:p>
            <a:r>
              <a:rPr lang="en-US" smtClean="0">
                <a:effectLst/>
              </a:rPr>
              <a:t>Amendments to the Criminal Procedure Code and its harmonization with the EU acquis regarding the procedural rights of victims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Protection of minority and cultural rights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Implementation of the recommendations of the Advisory Body of the Council of Europe  European Framework Convention for the Protection of National Minorities </a:t>
            </a:r>
          </a:p>
          <a:p>
            <a:r>
              <a:rPr lang="en-US" smtClean="0">
                <a:effectLst/>
              </a:rPr>
              <a:t>Education, use of the language of national minorities, access to the media, religious services in the language of minorities, adequate representation in public administration</a:t>
            </a:r>
          </a:p>
          <a:p>
            <a:r>
              <a:rPr lang="en-US" smtClean="0">
                <a:effectLst/>
              </a:rPr>
              <a:t>Greater transparency in the registration of religious communities</a:t>
            </a:r>
          </a:p>
          <a:p>
            <a:r>
              <a:rPr lang="en-US" smtClean="0">
                <a:effectLst/>
              </a:rPr>
              <a:t>Action plan for improving the living conditions of Rom</a:t>
            </a:r>
            <a:r>
              <a:rPr lang="sr-Latn-CS" smtClean="0">
                <a:effectLst/>
              </a:rPr>
              <a:t>a</a:t>
            </a:r>
            <a:r>
              <a:rPr lang="en-US" smtClean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Measures against rasism and xenophobia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Harmonisation of legislation with the EU acquis</a:t>
            </a:r>
          </a:p>
          <a:p>
            <a:r>
              <a:rPr lang="en-US" smtClean="0">
                <a:effectLst/>
              </a:rPr>
              <a:t>Effective enforcement of legal measures, including criminal sanctions, against the promotion of racism and xenophobia</a:t>
            </a:r>
          </a:p>
          <a:p>
            <a:r>
              <a:rPr lang="en-US" smtClean="0">
                <a:effectLst/>
              </a:rPr>
              <a:t>Preventive measures, strengthening the culture of dialogue, tolerance, effective investigations in cases of racism and xenophobia</a:t>
            </a:r>
          </a:p>
          <a:p>
            <a:r>
              <a:rPr lang="en-US" smtClean="0">
                <a:effectLst/>
              </a:rPr>
              <a:t>Fight against violence at sports events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Protection of personal data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Harmonisation of legislation with the EU acquis (obligation under the SAA)</a:t>
            </a:r>
          </a:p>
          <a:p>
            <a:r>
              <a:rPr lang="en-US" smtClean="0">
                <a:effectLst/>
              </a:rPr>
              <a:t>Strengthening the independence, financial and administrative capacity of the Office of the Commissioner for Personal Data Protection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Chapter 23: fight against corruption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Preventive measures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Repressive measures against corruption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Required: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Improve records of investigations, indictments and final judgments in cases of “high corruption”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Implement the recommendations of the Council of Europe Group of States against Corruption (GRECO)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Adopt a new strategy and a realistic action plan </a:t>
            </a:r>
            <a:r>
              <a:rPr lang="sr-Latn-CS" smtClean="0">
                <a:effectLst/>
              </a:rPr>
              <a:t>for the</a:t>
            </a:r>
            <a:r>
              <a:rPr lang="en-US" smtClean="0">
                <a:effectLst/>
              </a:rPr>
              <a:t> fight </a:t>
            </a:r>
            <a:r>
              <a:rPr lang="sr-Latn-CS" smtClean="0">
                <a:effectLst/>
              </a:rPr>
              <a:t>against </a:t>
            </a:r>
            <a:r>
              <a:rPr lang="en-US" smtClean="0">
                <a:effectLst/>
              </a:rPr>
              <a:t>corruption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Accession negotiations: main principles 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The opening of negotiations is based on the fact that Serbia respects the </a:t>
            </a:r>
            <a:r>
              <a:rPr lang="sr-Latn-CS" sz="2800" b="1" smtClean="0">
                <a:effectLst/>
              </a:rPr>
              <a:t>EU </a:t>
            </a:r>
            <a:r>
              <a:rPr lang="en-US" sz="2800" b="1" smtClean="0">
                <a:effectLst/>
              </a:rPr>
              <a:t>values and is committed to their </a:t>
            </a:r>
            <a:r>
              <a:rPr lang="sr-Latn-CS" sz="2800" b="1" smtClean="0">
                <a:effectLst/>
              </a:rPr>
              <a:t>promotion</a:t>
            </a:r>
            <a:endParaRPr lang="en-US" sz="2800" b="1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Serbia is expected to respect the values on which the EU is based at all stages of the negotiation process.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In the event that Serbia seriously and continuously violates the </a:t>
            </a:r>
            <a:r>
              <a:rPr lang="sr-Latn-CS" sz="2800" b="1" smtClean="0">
                <a:effectLst/>
              </a:rPr>
              <a:t>EU </a:t>
            </a:r>
            <a:r>
              <a:rPr lang="en-US" sz="2800" b="1" smtClean="0">
                <a:effectLst/>
              </a:rPr>
              <a:t>values, the EC </a:t>
            </a:r>
            <a:r>
              <a:rPr lang="sr-Latn-CS" sz="2800" b="1" smtClean="0">
                <a:effectLst/>
              </a:rPr>
              <a:t>shall</a:t>
            </a:r>
            <a:r>
              <a:rPr lang="en-US" sz="2800" b="1" smtClean="0">
                <a:effectLst/>
              </a:rPr>
              <a:t>, on its own initiative or at the request of one third of the member states, give a recommendation for temporary suspension of negotiations and propose conditions for their possible resumption.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After hearing the views of Serbia, the Council decides by a qualified majority on the temporary suspension of negotiations and the conditions for their resumption.</a:t>
            </a:r>
            <a:r>
              <a:rPr lang="sr-Latn-CS" altLang="en-US" sz="2400" b="1" smtClean="0">
                <a:effectLst/>
                <a:latin typeface="Arial" charset="0"/>
              </a:rPr>
              <a:t> </a:t>
            </a:r>
            <a:endParaRPr lang="en-US" sz="2400" b="1" smtClean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Accession negotiations: membership criteria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ffectLst/>
              </a:rPr>
              <a:t>Copenhagen criteria</a:t>
            </a:r>
          </a:p>
          <a:p>
            <a:r>
              <a:rPr lang="en-US" sz="2800" smtClean="0">
                <a:effectLst/>
              </a:rPr>
              <a:t>Requirements of Stabilisation and Association Process: good neighborly relations and the regional cooperation </a:t>
            </a:r>
          </a:p>
          <a:p>
            <a:r>
              <a:rPr lang="en-US" sz="2800" smtClean="0">
                <a:effectLst/>
              </a:rPr>
              <a:t>Peaceful settlement of border disputes, if necessary, the compulsory jurisdiction of the International Court of Justice or arbitration mechanisms </a:t>
            </a:r>
          </a:p>
          <a:p>
            <a:r>
              <a:rPr lang="en-US" sz="2800" smtClean="0">
                <a:effectLst/>
              </a:rPr>
              <a:t>Timely and effective implementation of the Stabilisation and Association Agreement</a:t>
            </a:r>
            <a:endParaRPr lang="sr-Latn-CS" sz="2800" smtClean="0">
              <a:effectLst/>
            </a:endParaRPr>
          </a:p>
          <a:p>
            <a:r>
              <a:rPr lang="sr-Latn-CS" sz="2800" smtClean="0">
                <a:effectLst/>
              </a:rPr>
              <a:t>Visible and sustainable improvement in relations with Kosovo</a:t>
            </a:r>
            <a:r>
              <a:rPr lang="en-US" sz="2800" smtClean="0">
                <a:effectLst/>
              </a:rPr>
              <a:t>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Accession negotiations: substance and procedure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mtClean="0">
                <a:effectLst/>
              </a:rPr>
              <a:t>Serbia must accept rights and obligations attached to the Union and its institutional framework (</a:t>
            </a:r>
            <a:r>
              <a:rPr lang="en-US" i="1" smtClean="0">
                <a:effectLst/>
              </a:rPr>
              <a:t>acquis)</a:t>
            </a:r>
          </a:p>
          <a:p>
            <a:pPr marL="609600" indent="-609600"/>
            <a:r>
              <a:rPr lang="en-US" i="1" smtClean="0">
                <a:effectLst/>
              </a:rPr>
              <a:t>Acquis </a:t>
            </a:r>
            <a:r>
              <a:rPr lang="en-US" smtClean="0">
                <a:effectLst/>
              </a:rPr>
              <a:t>is</a:t>
            </a:r>
            <a:r>
              <a:rPr lang="en-US" i="1" smtClean="0">
                <a:effectLst/>
              </a:rPr>
              <a:t> </a:t>
            </a:r>
            <a:r>
              <a:rPr lang="en-US" smtClean="0">
                <a:effectLst/>
              </a:rPr>
              <a:t>divided on 35 chapters</a:t>
            </a:r>
          </a:p>
          <a:p>
            <a:pPr marL="609600" indent="-609600"/>
            <a:r>
              <a:rPr lang="en-US" smtClean="0">
                <a:effectLst/>
              </a:rPr>
              <a:t>Priority chapters: 23 – Judiciary and fundamental rights; 24 – Justice, freedom and security; 35 – Other issues (normalization of relations with Kosovo*)</a:t>
            </a:r>
          </a:p>
          <a:p>
            <a:pPr marL="609600" indent="-609600"/>
            <a:r>
              <a:rPr lang="en-US" smtClean="0">
                <a:effectLst/>
              </a:rPr>
              <a:t>An overall balance in the progress of negotiations across chapters should be ensured.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Chapter 23</a:t>
            </a:r>
            <a:r>
              <a:rPr lang="sr-Latn-CS" sz="3600" smtClean="0">
                <a:effectLst/>
                <a:latin typeface="Arial" charset="0"/>
              </a:rPr>
              <a:t>: </a:t>
            </a:r>
            <a:r>
              <a:rPr lang="en-US" sz="3600" smtClean="0">
                <a:effectLst/>
                <a:latin typeface="Arial" charset="0"/>
              </a:rPr>
              <a:t>substance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Judiciary</a:t>
            </a:r>
            <a:endParaRPr lang="sr-Latn-CS" smtClean="0">
              <a:effectLst/>
              <a:latin typeface="Arial" charset="0"/>
            </a:endParaRPr>
          </a:p>
          <a:p>
            <a:r>
              <a:rPr lang="en-US" smtClean="0">
                <a:effectLst/>
                <a:latin typeface="Arial" charset="0"/>
              </a:rPr>
              <a:t>Fight against corruption</a:t>
            </a:r>
            <a:endParaRPr lang="sr-Latn-CS" smtClean="0">
              <a:effectLst/>
              <a:latin typeface="Arial" charset="0"/>
            </a:endParaRPr>
          </a:p>
          <a:p>
            <a:r>
              <a:rPr lang="en-US" smtClean="0">
                <a:effectLst/>
                <a:latin typeface="Arial" charset="0"/>
              </a:rPr>
              <a:t>Fundamental rights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Chapter</a:t>
            </a:r>
            <a:r>
              <a:rPr lang="sr-Latn-CS" sz="3600" smtClean="0">
                <a:effectLst/>
                <a:latin typeface="Arial" charset="0"/>
              </a:rPr>
              <a:t> 23: </a:t>
            </a:r>
            <a:r>
              <a:rPr lang="en-US" sz="3600" smtClean="0">
                <a:effectLst/>
                <a:latin typeface="Arial" charset="0"/>
              </a:rPr>
              <a:t>judiciary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Independence of judiciary</a:t>
            </a:r>
            <a:endParaRPr lang="sr-Latn-CS" smtClean="0">
              <a:effectLst/>
              <a:latin typeface="Arial" charset="0"/>
            </a:endParaRPr>
          </a:p>
          <a:p>
            <a:r>
              <a:rPr lang="en-US" smtClean="0">
                <a:effectLst/>
                <a:latin typeface="Arial" charset="0"/>
              </a:rPr>
              <a:t>Impartiality and responsibility</a:t>
            </a:r>
            <a:endParaRPr lang="sr-Latn-CS" smtClean="0">
              <a:effectLst/>
              <a:latin typeface="Arial" charset="0"/>
            </a:endParaRPr>
          </a:p>
          <a:p>
            <a:r>
              <a:rPr lang="sr-Latn-CS" smtClean="0">
                <a:effectLst/>
                <a:latin typeface="Arial" charset="0"/>
              </a:rPr>
              <a:t>Profes</a:t>
            </a:r>
            <a:r>
              <a:rPr lang="en-US" smtClean="0">
                <a:effectLst/>
                <a:latin typeface="Arial" charset="0"/>
              </a:rPr>
              <a:t>s</a:t>
            </a:r>
            <a:r>
              <a:rPr lang="sr-Latn-CS" smtClean="0">
                <a:effectLst/>
                <a:latin typeface="Arial" charset="0"/>
              </a:rPr>
              <a:t>ionali</a:t>
            </a:r>
            <a:r>
              <a:rPr lang="en-US" smtClean="0">
                <a:effectLst/>
                <a:latin typeface="Arial" charset="0"/>
              </a:rPr>
              <a:t>sm, competence, efficency</a:t>
            </a:r>
            <a:endParaRPr lang="sr-Latn-CS" smtClean="0">
              <a:effectLst/>
              <a:latin typeface="Arial" charset="0"/>
            </a:endParaRPr>
          </a:p>
          <a:p>
            <a:r>
              <a:rPr lang="en-US" smtClean="0">
                <a:effectLst/>
                <a:latin typeface="Arial" charset="0"/>
              </a:rPr>
              <a:t>War crimes trials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Independence of judiciary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Amendments to the Constitution: elimination of political influence on the election of judges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Establishment of fair and transparent merit-based system for the career management of judges and prosecutors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Ensuring adequate administrative capacity and own budget of the High Judicial Council (HJC) and the State Prosecutors' Council (DVT)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Establishment of a mechanism for responding to political interference, ensuring full respect for court decisions and refraining from commenting on the work of courts and prosecutors' offices by other branches of government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Amendments to the laws ondHJC and DVT that would allow the HJC and DVT take a role in the proactive defense of the independence of the judiciary and autonomy of prosecutors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Impartibility and accountability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Application of IT tools for random allocation of cases and provision under the by VSS and DVT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Strengthening the accountability of judges and prosecutors - obligation to report property, implementation of conflict of interest rules, implementation of code of ethics, functional immunity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Effective disciplinary procedure, with a guarantee of a fair trial, the right to appeal against decisions of disciplinary courts and the effective application of sanctions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 smtClean="0">
                <a:effectLst/>
                <a:latin typeface="Arial" charset="0"/>
              </a:rPr>
              <a:t>Pro</a:t>
            </a:r>
            <a:r>
              <a:rPr lang="en-US" sz="3200" smtClean="0">
                <a:effectLst/>
                <a:latin typeface="Arial" charset="0"/>
              </a:rPr>
              <a:t>ffesionalism</a:t>
            </a:r>
            <a:r>
              <a:rPr lang="sr-Latn-CS" sz="3200" smtClean="0">
                <a:effectLst/>
                <a:latin typeface="Arial" charset="0"/>
              </a:rPr>
              <a:t>, </a:t>
            </a:r>
            <a:r>
              <a:rPr lang="en-US" sz="3200" smtClean="0">
                <a:effectLst/>
                <a:latin typeface="Arial" charset="0"/>
              </a:rPr>
              <a:t>competence and efficiency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Strengthening the professional and financial capacities of the Judicial Academy, elimination of undue political influence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Adoption and implementation of a human resources strategy for the entire justice system and the establishment of a single, centralized case management system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Comprehensive assessment of the functioning of existing networks of courts and prosecutors' offices in order to establish the most efficient system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Implementation of a national program to reduce the number of old cases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Adoption and implementation of measures for consistency of jurisprudence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623</TotalTime>
  <Words>960</Words>
  <Application>Microsoft Office PowerPoint</Application>
  <PresentationFormat>Custom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Garamond</vt:lpstr>
      <vt:lpstr>Arial</vt:lpstr>
      <vt:lpstr>Wingdings</vt:lpstr>
      <vt:lpstr>Calibri</vt:lpstr>
      <vt:lpstr>Stream</vt:lpstr>
      <vt:lpstr>Stream</vt:lpstr>
      <vt:lpstr>Slide 1</vt:lpstr>
      <vt:lpstr>Accession negotiations: main principles </vt:lpstr>
      <vt:lpstr>Accession negotiations: membership criteria</vt:lpstr>
      <vt:lpstr>Accession negotiations: substance and procedure</vt:lpstr>
      <vt:lpstr>Chapter 23: substance</vt:lpstr>
      <vt:lpstr>Chapter 23: judiciary</vt:lpstr>
      <vt:lpstr>Independence of judiciary</vt:lpstr>
      <vt:lpstr>Impartibility and accountability</vt:lpstr>
      <vt:lpstr>Proffesionalism, competence and efficiency </vt:lpstr>
      <vt:lpstr>War crimes</vt:lpstr>
      <vt:lpstr>Chapter 23: fundamental rights</vt:lpstr>
      <vt:lpstr>Human rights</vt:lpstr>
      <vt:lpstr>Procedural safeguards</vt:lpstr>
      <vt:lpstr>Protection of minority and cultural rights</vt:lpstr>
      <vt:lpstr>Measures against rasism and xenophobia</vt:lpstr>
      <vt:lpstr>Protection of personal data</vt:lpstr>
      <vt:lpstr>Chapter 23: fight against corruption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Vlada</cp:lastModifiedBy>
  <cp:revision>22</cp:revision>
  <dcterms:created xsi:type="dcterms:W3CDTF">2020-11-18T09:53:25Z</dcterms:created>
  <dcterms:modified xsi:type="dcterms:W3CDTF">2020-12-29T16:41:13Z</dcterms:modified>
</cp:coreProperties>
</file>