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56" r:id="rId3"/>
    <p:sldId id="260" r:id="rId4"/>
    <p:sldId id="261" r:id="rId5"/>
    <p:sldId id="265" r:id="rId6"/>
    <p:sldId id="267" r:id="rId7"/>
    <p:sldId id="270" r:id="rId8"/>
    <p:sldId id="259" r:id="rId9"/>
    <p:sldId id="27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2C783-0900-4D44-96A1-C02A984108ED}"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en-US"/>
        </a:p>
      </dgm:t>
    </dgm:pt>
    <dgm:pt modelId="{DC031BA7-9645-49AF-87CB-766C7A5FAFEA}">
      <dgm:prSet phldrT="[Text]"/>
      <dgm:spPr/>
      <dgm:t>
        <a:bodyPr/>
        <a:lstStyle/>
        <a:p>
          <a:r>
            <a:rPr lang="en-US" b="0" i="0" dirty="0"/>
            <a:t>the Lisbon Treaty</a:t>
          </a:r>
          <a:endParaRPr lang="en-US" dirty="0"/>
        </a:p>
      </dgm:t>
    </dgm:pt>
    <dgm:pt modelId="{F60F6067-6191-4A77-91A7-24169DD1A54D}" type="parTrans" cxnId="{BACC8BE0-1D67-4BA8-8581-96BAA84C6B26}">
      <dgm:prSet/>
      <dgm:spPr/>
      <dgm:t>
        <a:bodyPr/>
        <a:lstStyle/>
        <a:p>
          <a:endParaRPr lang="en-US"/>
        </a:p>
      </dgm:t>
    </dgm:pt>
    <dgm:pt modelId="{AE647067-E85F-4F6F-AC18-C084073B231B}" type="sibTrans" cxnId="{BACC8BE0-1D67-4BA8-8581-96BAA84C6B26}">
      <dgm:prSet/>
      <dgm:spPr/>
      <dgm:t>
        <a:bodyPr/>
        <a:lstStyle/>
        <a:p>
          <a:endParaRPr lang="en-US"/>
        </a:p>
      </dgm:t>
    </dgm:pt>
    <dgm:pt modelId="{B1114EB1-358A-446E-8024-8DFAC09C9332}">
      <dgm:prSet phldrT="[Text]"/>
      <dgm:spPr/>
      <dgm:t>
        <a:bodyPr/>
        <a:lstStyle/>
        <a:p>
          <a:r>
            <a:rPr lang="en-US" b="0" i="0" dirty="0"/>
            <a:t>Protocol 14 to the ECHR</a:t>
          </a:r>
          <a:endParaRPr lang="en-US" dirty="0"/>
        </a:p>
      </dgm:t>
    </dgm:pt>
    <dgm:pt modelId="{12CDB621-E600-4E40-B3F7-28835180362A}" type="parTrans" cxnId="{2902E067-32DD-4A08-AC98-FB7DC0015A40}">
      <dgm:prSet/>
      <dgm:spPr/>
      <dgm:t>
        <a:bodyPr/>
        <a:lstStyle/>
        <a:p>
          <a:endParaRPr lang="en-US"/>
        </a:p>
      </dgm:t>
    </dgm:pt>
    <dgm:pt modelId="{B76376A7-3743-4CD1-AB2F-16605C7216C8}" type="sibTrans" cxnId="{2902E067-32DD-4A08-AC98-FB7DC0015A40}">
      <dgm:prSet/>
      <dgm:spPr/>
      <dgm:t>
        <a:bodyPr/>
        <a:lstStyle/>
        <a:p>
          <a:endParaRPr lang="en-US"/>
        </a:p>
      </dgm:t>
    </dgm:pt>
    <dgm:pt modelId="{030AE599-678C-435A-9BEF-A6C7A580BF07}">
      <dgm:prSet phldrT="[Text]"/>
      <dgm:spPr/>
      <dgm:t>
        <a:bodyPr/>
        <a:lstStyle/>
        <a:p>
          <a:r>
            <a:rPr lang="en-US" dirty="0"/>
            <a:t>LEGAL BASIS</a:t>
          </a:r>
        </a:p>
      </dgm:t>
    </dgm:pt>
    <dgm:pt modelId="{29B61829-62C1-4113-B63D-1A042CC4A6B3}" type="parTrans" cxnId="{2A1BC464-BEC1-46DE-B773-FD6049CDC40A}">
      <dgm:prSet/>
      <dgm:spPr/>
      <dgm:t>
        <a:bodyPr/>
        <a:lstStyle/>
        <a:p>
          <a:endParaRPr lang="en-US"/>
        </a:p>
      </dgm:t>
    </dgm:pt>
    <dgm:pt modelId="{E2F540B9-198B-4171-9A8F-89946F92EA98}" type="sibTrans" cxnId="{2A1BC464-BEC1-46DE-B773-FD6049CDC40A}">
      <dgm:prSet/>
      <dgm:spPr/>
      <dgm:t>
        <a:bodyPr/>
        <a:lstStyle/>
        <a:p>
          <a:endParaRPr lang="en-US"/>
        </a:p>
      </dgm:t>
    </dgm:pt>
    <dgm:pt modelId="{1DE9F167-90C4-4BBE-AAE3-CD2E4CBE70CB}" type="pres">
      <dgm:prSet presAssocID="{ADF2C783-0900-4D44-96A1-C02A984108ED}" presName="diagram" presStyleCnt="0">
        <dgm:presLayoutVars>
          <dgm:dir/>
          <dgm:resizeHandles val="exact"/>
        </dgm:presLayoutVars>
      </dgm:prSet>
      <dgm:spPr/>
    </dgm:pt>
    <dgm:pt modelId="{FF4D85E5-6F38-44E8-8BDE-5CB9640D00BE}" type="pres">
      <dgm:prSet presAssocID="{DC031BA7-9645-49AF-87CB-766C7A5FAFEA}" presName="node" presStyleLbl="node1" presStyleIdx="0" presStyleCnt="3">
        <dgm:presLayoutVars>
          <dgm:bulletEnabled val="1"/>
        </dgm:presLayoutVars>
      </dgm:prSet>
      <dgm:spPr/>
    </dgm:pt>
    <dgm:pt modelId="{761742D8-1DB6-4762-BB5F-B28FFF050662}" type="pres">
      <dgm:prSet presAssocID="{AE647067-E85F-4F6F-AC18-C084073B231B}" presName="sibTrans" presStyleCnt="0"/>
      <dgm:spPr/>
    </dgm:pt>
    <dgm:pt modelId="{ADCB6A95-CA2D-4596-9F6B-EE7E48C31D77}" type="pres">
      <dgm:prSet presAssocID="{B1114EB1-358A-446E-8024-8DFAC09C9332}" presName="node" presStyleLbl="node1" presStyleIdx="1" presStyleCnt="3">
        <dgm:presLayoutVars>
          <dgm:bulletEnabled val="1"/>
        </dgm:presLayoutVars>
      </dgm:prSet>
      <dgm:spPr/>
    </dgm:pt>
    <dgm:pt modelId="{1789C1ED-BB87-430F-B9C6-E03C0B69C474}" type="pres">
      <dgm:prSet presAssocID="{B76376A7-3743-4CD1-AB2F-16605C7216C8}" presName="sibTrans" presStyleCnt="0"/>
      <dgm:spPr/>
    </dgm:pt>
    <dgm:pt modelId="{E4F38A2A-5E25-4759-91F0-55DA1410902B}" type="pres">
      <dgm:prSet presAssocID="{030AE599-678C-435A-9BEF-A6C7A580BF07}" presName="node" presStyleLbl="node1" presStyleIdx="2" presStyleCnt="3">
        <dgm:presLayoutVars>
          <dgm:bulletEnabled val="1"/>
        </dgm:presLayoutVars>
      </dgm:prSet>
      <dgm:spPr/>
    </dgm:pt>
  </dgm:ptLst>
  <dgm:cxnLst>
    <dgm:cxn modelId="{3696AC38-346F-4F0A-941D-648245E022FE}" type="presOf" srcId="{DC031BA7-9645-49AF-87CB-766C7A5FAFEA}" destId="{FF4D85E5-6F38-44E8-8BDE-5CB9640D00BE}" srcOrd="0" destOrd="0" presId="urn:microsoft.com/office/officeart/2005/8/layout/default"/>
    <dgm:cxn modelId="{2A1BC464-BEC1-46DE-B773-FD6049CDC40A}" srcId="{ADF2C783-0900-4D44-96A1-C02A984108ED}" destId="{030AE599-678C-435A-9BEF-A6C7A580BF07}" srcOrd="2" destOrd="0" parTransId="{29B61829-62C1-4113-B63D-1A042CC4A6B3}" sibTransId="{E2F540B9-198B-4171-9A8F-89946F92EA98}"/>
    <dgm:cxn modelId="{2902E067-32DD-4A08-AC98-FB7DC0015A40}" srcId="{ADF2C783-0900-4D44-96A1-C02A984108ED}" destId="{B1114EB1-358A-446E-8024-8DFAC09C9332}" srcOrd="1" destOrd="0" parTransId="{12CDB621-E600-4E40-B3F7-28835180362A}" sibTransId="{B76376A7-3743-4CD1-AB2F-16605C7216C8}"/>
    <dgm:cxn modelId="{5152C169-7BC8-41F3-B4D7-310BC7A653DF}" type="presOf" srcId="{030AE599-678C-435A-9BEF-A6C7A580BF07}" destId="{E4F38A2A-5E25-4759-91F0-55DA1410902B}" srcOrd="0" destOrd="0" presId="urn:microsoft.com/office/officeart/2005/8/layout/default"/>
    <dgm:cxn modelId="{98225BA3-1A1A-4D99-A607-C8E69703AAA1}" type="presOf" srcId="{B1114EB1-358A-446E-8024-8DFAC09C9332}" destId="{ADCB6A95-CA2D-4596-9F6B-EE7E48C31D77}" srcOrd="0" destOrd="0" presId="urn:microsoft.com/office/officeart/2005/8/layout/default"/>
    <dgm:cxn modelId="{BACC8BE0-1D67-4BA8-8581-96BAA84C6B26}" srcId="{ADF2C783-0900-4D44-96A1-C02A984108ED}" destId="{DC031BA7-9645-49AF-87CB-766C7A5FAFEA}" srcOrd="0" destOrd="0" parTransId="{F60F6067-6191-4A77-91A7-24169DD1A54D}" sibTransId="{AE647067-E85F-4F6F-AC18-C084073B231B}"/>
    <dgm:cxn modelId="{6823E7F9-E283-4043-98CC-61D002CAD51C}" type="presOf" srcId="{ADF2C783-0900-4D44-96A1-C02A984108ED}" destId="{1DE9F167-90C4-4BBE-AAE3-CD2E4CBE70CB}" srcOrd="0" destOrd="0" presId="urn:microsoft.com/office/officeart/2005/8/layout/default"/>
    <dgm:cxn modelId="{20F3525E-2BDC-45FC-B31B-1E9967D3C105}" type="presParOf" srcId="{1DE9F167-90C4-4BBE-AAE3-CD2E4CBE70CB}" destId="{FF4D85E5-6F38-44E8-8BDE-5CB9640D00BE}" srcOrd="0" destOrd="0" presId="urn:microsoft.com/office/officeart/2005/8/layout/default"/>
    <dgm:cxn modelId="{DFDF104D-0B09-4909-8D80-472AFAFBAA1C}" type="presParOf" srcId="{1DE9F167-90C4-4BBE-AAE3-CD2E4CBE70CB}" destId="{761742D8-1DB6-4762-BB5F-B28FFF050662}" srcOrd="1" destOrd="0" presId="urn:microsoft.com/office/officeart/2005/8/layout/default"/>
    <dgm:cxn modelId="{F1276080-EEDD-4A14-8C70-73E4E8FC9EF8}" type="presParOf" srcId="{1DE9F167-90C4-4BBE-AAE3-CD2E4CBE70CB}" destId="{ADCB6A95-CA2D-4596-9F6B-EE7E48C31D77}" srcOrd="2" destOrd="0" presId="urn:microsoft.com/office/officeart/2005/8/layout/default"/>
    <dgm:cxn modelId="{E7D7BA87-384E-416F-B1A9-BDF6558BFC2A}" type="presParOf" srcId="{1DE9F167-90C4-4BBE-AAE3-CD2E4CBE70CB}" destId="{1789C1ED-BB87-430F-B9C6-E03C0B69C474}" srcOrd="3" destOrd="0" presId="urn:microsoft.com/office/officeart/2005/8/layout/default"/>
    <dgm:cxn modelId="{CA60EA57-6BB2-425C-8128-A9959B6BF9AD}" type="presParOf" srcId="{1DE9F167-90C4-4BBE-AAE3-CD2E4CBE70CB}" destId="{E4F38A2A-5E25-4759-91F0-55DA1410902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0E120-4DA1-4037-B69B-271D2A82D72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C4F65E4-1146-4A5F-AAC8-7BB4368E8DF6}">
      <dgm:prSet phldrT="[Text]" custT="1"/>
      <dgm:spPr/>
      <dgm:t>
        <a:bodyPr/>
        <a:lstStyle/>
        <a:p>
          <a:r>
            <a:rPr lang="en-US" sz="2800" b="1" dirty="0"/>
            <a:t>BACKGROUND</a:t>
          </a:r>
          <a:endParaRPr lang="en-US" sz="2800" dirty="0"/>
        </a:p>
      </dgm:t>
    </dgm:pt>
    <dgm:pt modelId="{9EE26D96-2309-4A29-9F32-75595035FE48}" type="parTrans" cxnId="{5286595A-F594-4230-A916-71F8839BD151}">
      <dgm:prSet/>
      <dgm:spPr/>
      <dgm:t>
        <a:bodyPr/>
        <a:lstStyle/>
        <a:p>
          <a:endParaRPr lang="en-US"/>
        </a:p>
      </dgm:t>
    </dgm:pt>
    <dgm:pt modelId="{1C58A887-8350-47A4-9F18-12DB839F6B4F}" type="sibTrans" cxnId="{5286595A-F594-4230-A916-71F8839BD151}">
      <dgm:prSet/>
      <dgm:spPr/>
      <dgm:t>
        <a:bodyPr/>
        <a:lstStyle/>
        <a:p>
          <a:endParaRPr lang="en-US"/>
        </a:p>
      </dgm:t>
    </dgm:pt>
    <dgm:pt modelId="{7331A3D8-2F9F-4C20-B15B-BC37F11632A2}">
      <dgm:prSet phldrT="[Text]"/>
      <dgm:spPr/>
      <dgm:t>
        <a:bodyPr/>
        <a:lstStyle/>
        <a:p>
          <a:r>
            <a:rPr lang="en-US" b="0" i="0" dirty="0"/>
            <a:t>The Explanatory Report to Protocol No. 14 to the Convention for the Protection of Human Rights and Fundamental Freedoms states:</a:t>
          </a:r>
        </a:p>
        <a:p>
          <a:r>
            <a:rPr lang="en-US" b="0" i="0" dirty="0"/>
            <a:t>EU accession to the ECHR: How to square the circle?</a:t>
          </a:r>
          <a:endParaRPr lang="en-US" dirty="0"/>
        </a:p>
      </dgm:t>
    </dgm:pt>
    <dgm:pt modelId="{5475B7FA-4FEC-437B-8655-A2C746B4AD25}" type="parTrans" cxnId="{21A71AA1-A84E-4881-BC91-BCF4A054795A}">
      <dgm:prSet/>
      <dgm:spPr/>
      <dgm:t>
        <a:bodyPr/>
        <a:lstStyle/>
        <a:p>
          <a:endParaRPr lang="en-US"/>
        </a:p>
      </dgm:t>
    </dgm:pt>
    <dgm:pt modelId="{7D921D5D-187F-4DA3-B02C-93B7FA8A7BD9}" type="sibTrans" cxnId="{21A71AA1-A84E-4881-BC91-BCF4A054795A}">
      <dgm:prSet/>
      <dgm:spPr/>
      <dgm:t>
        <a:bodyPr/>
        <a:lstStyle/>
        <a:p>
          <a:endParaRPr lang="en-US"/>
        </a:p>
      </dgm:t>
    </dgm:pt>
    <dgm:pt modelId="{EA3BB366-9A0F-45FC-813A-3E6517ABE7FF}">
      <dgm:prSet phldrT="[Text]"/>
      <dgm:spPr/>
      <dgm:t>
        <a:bodyPr/>
        <a:lstStyle/>
        <a:p>
          <a:r>
            <a:rPr lang="en-US" b="0" i="0" dirty="0"/>
            <a:t>Article 59 has been amended in view of possible accession by the European Union to</a:t>
          </a:r>
          <a:r>
            <a:rPr lang="sr-Latn-RS" b="0" i="0" dirty="0"/>
            <a:t> </a:t>
          </a:r>
          <a:r>
            <a:rPr lang="en-US" b="0" i="0" dirty="0"/>
            <a:t>the Convention. ...</a:t>
          </a:r>
          <a:endParaRPr lang="en-US" dirty="0"/>
        </a:p>
      </dgm:t>
    </dgm:pt>
    <dgm:pt modelId="{3BBBA6BA-D95B-4FB6-8B19-3C4CA803AB30}" type="parTrans" cxnId="{4BA181B2-B429-4F4B-97DE-B2FB497AF9C9}">
      <dgm:prSet/>
      <dgm:spPr/>
      <dgm:t>
        <a:bodyPr/>
        <a:lstStyle/>
        <a:p>
          <a:endParaRPr lang="en-US"/>
        </a:p>
      </dgm:t>
    </dgm:pt>
    <dgm:pt modelId="{49531B93-9324-47BD-8F7E-7BF8428AAB97}" type="sibTrans" cxnId="{4BA181B2-B429-4F4B-97DE-B2FB497AF9C9}">
      <dgm:prSet/>
      <dgm:spPr/>
      <dgm:t>
        <a:bodyPr/>
        <a:lstStyle/>
        <a:p>
          <a:endParaRPr lang="en-US"/>
        </a:p>
      </dgm:t>
    </dgm:pt>
    <dgm:pt modelId="{E5E630E2-66A5-472B-A7EC-F70ADEDFA368}">
      <dgm:prSet phldrT="[Text]"/>
      <dgm:spPr/>
      <dgm:t>
        <a:bodyPr/>
        <a:lstStyle/>
        <a:p>
          <a:r>
            <a:rPr lang="en-US" dirty="0"/>
            <a:t> </a:t>
          </a:r>
          <a:r>
            <a:rPr lang="en-US" b="0" i="0" dirty="0"/>
            <a:t>Article 6 (2) of the TEU : “The European Union shall accede to the European Convention for the Protection of Human Rights and Fundamental Freedoms.”</a:t>
          </a:r>
        </a:p>
        <a:p>
          <a:endParaRPr lang="en-US" b="0" i="0" dirty="0"/>
        </a:p>
      </dgm:t>
    </dgm:pt>
    <dgm:pt modelId="{955F1161-C728-4ED4-9E51-5036BCAC9900}" type="parTrans" cxnId="{B8767314-2BCF-41F1-B8AA-3791EEA2AB07}">
      <dgm:prSet/>
      <dgm:spPr/>
      <dgm:t>
        <a:bodyPr/>
        <a:lstStyle/>
        <a:p>
          <a:endParaRPr lang="en-US"/>
        </a:p>
      </dgm:t>
    </dgm:pt>
    <dgm:pt modelId="{7035420F-B542-4713-9103-28D540BD486A}" type="sibTrans" cxnId="{B8767314-2BCF-41F1-B8AA-3791EEA2AB07}">
      <dgm:prSet/>
      <dgm:spPr/>
      <dgm:t>
        <a:bodyPr/>
        <a:lstStyle/>
        <a:p>
          <a:endParaRPr lang="en-US"/>
        </a:p>
      </dgm:t>
    </dgm:pt>
    <dgm:pt modelId="{075ACAFC-9EC0-4532-AA6E-094F26E9E3A2}">
      <dgm:prSet phldrT="[Text]"/>
      <dgm:spPr/>
      <dgm:t>
        <a:bodyPr/>
        <a:lstStyle/>
        <a:p>
          <a:r>
            <a:rPr lang="en-US" b="0" i="0" dirty="0"/>
            <a:t>Article 59 (2) of the ECHR: "The European Union may accede to this Convention"</a:t>
          </a:r>
          <a:endParaRPr lang="en-US" dirty="0"/>
        </a:p>
      </dgm:t>
    </dgm:pt>
    <dgm:pt modelId="{29EB73B0-FD38-4950-B7D2-3832F3CB6043}" type="sibTrans" cxnId="{3C4B195D-5422-466B-B2F7-3C1860573A0E}">
      <dgm:prSet/>
      <dgm:spPr/>
      <dgm:t>
        <a:bodyPr/>
        <a:lstStyle/>
        <a:p>
          <a:endParaRPr lang="en-US"/>
        </a:p>
      </dgm:t>
    </dgm:pt>
    <dgm:pt modelId="{E327C46F-9016-4917-8FCA-11956CA29444}" type="parTrans" cxnId="{3C4B195D-5422-466B-B2F7-3C1860573A0E}">
      <dgm:prSet/>
      <dgm:spPr/>
      <dgm:t>
        <a:bodyPr/>
        <a:lstStyle/>
        <a:p>
          <a:endParaRPr lang="en-US"/>
        </a:p>
      </dgm:t>
    </dgm:pt>
    <dgm:pt modelId="{7F444D63-8975-46B8-945E-2F317BD52748}" type="pres">
      <dgm:prSet presAssocID="{C020E120-4DA1-4037-B69B-271D2A82D72C}" presName="diagram" presStyleCnt="0">
        <dgm:presLayoutVars>
          <dgm:chMax val="1"/>
          <dgm:dir/>
          <dgm:animLvl val="ctr"/>
          <dgm:resizeHandles val="exact"/>
        </dgm:presLayoutVars>
      </dgm:prSet>
      <dgm:spPr/>
    </dgm:pt>
    <dgm:pt modelId="{0644F93C-1EDA-4E00-A0D1-377A67A19849}" type="pres">
      <dgm:prSet presAssocID="{C020E120-4DA1-4037-B69B-271D2A82D72C}" presName="matrix" presStyleCnt="0"/>
      <dgm:spPr/>
    </dgm:pt>
    <dgm:pt modelId="{F8406A6A-565E-42CF-8281-CCC0F62431B9}" type="pres">
      <dgm:prSet presAssocID="{C020E120-4DA1-4037-B69B-271D2A82D72C}" presName="tile1" presStyleLbl="node1" presStyleIdx="0" presStyleCnt="4"/>
      <dgm:spPr/>
    </dgm:pt>
    <dgm:pt modelId="{C5C28931-EB33-48F7-BCB9-437EAB273A27}" type="pres">
      <dgm:prSet presAssocID="{C020E120-4DA1-4037-B69B-271D2A82D72C}" presName="tile1text" presStyleLbl="node1" presStyleIdx="0" presStyleCnt="4">
        <dgm:presLayoutVars>
          <dgm:chMax val="0"/>
          <dgm:chPref val="0"/>
          <dgm:bulletEnabled val="1"/>
        </dgm:presLayoutVars>
      </dgm:prSet>
      <dgm:spPr/>
    </dgm:pt>
    <dgm:pt modelId="{3276B024-8675-4671-89BC-63E098F932A9}" type="pres">
      <dgm:prSet presAssocID="{C020E120-4DA1-4037-B69B-271D2A82D72C}" presName="tile2" presStyleLbl="node1" presStyleIdx="1" presStyleCnt="4"/>
      <dgm:spPr/>
    </dgm:pt>
    <dgm:pt modelId="{13434ED1-ECC8-48CA-82E0-CD869349AA6E}" type="pres">
      <dgm:prSet presAssocID="{C020E120-4DA1-4037-B69B-271D2A82D72C}" presName="tile2text" presStyleLbl="node1" presStyleIdx="1" presStyleCnt="4">
        <dgm:presLayoutVars>
          <dgm:chMax val="0"/>
          <dgm:chPref val="0"/>
          <dgm:bulletEnabled val="1"/>
        </dgm:presLayoutVars>
      </dgm:prSet>
      <dgm:spPr/>
    </dgm:pt>
    <dgm:pt modelId="{E637DDD7-40FF-443A-AABF-4045EDF1FB79}" type="pres">
      <dgm:prSet presAssocID="{C020E120-4DA1-4037-B69B-271D2A82D72C}" presName="tile3" presStyleLbl="node1" presStyleIdx="2" presStyleCnt="4"/>
      <dgm:spPr/>
    </dgm:pt>
    <dgm:pt modelId="{D0CFA530-860F-42EE-87D5-01E594112654}" type="pres">
      <dgm:prSet presAssocID="{C020E120-4DA1-4037-B69B-271D2A82D72C}" presName="tile3text" presStyleLbl="node1" presStyleIdx="2" presStyleCnt="4">
        <dgm:presLayoutVars>
          <dgm:chMax val="0"/>
          <dgm:chPref val="0"/>
          <dgm:bulletEnabled val="1"/>
        </dgm:presLayoutVars>
      </dgm:prSet>
      <dgm:spPr/>
    </dgm:pt>
    <dgm:pt modelId="{D34504B5-9900-4329-973F-E11CD249B2EB}" type="pres">
      <dgm:prSet presAssocID="{C020E120-4DA1-4037-B69B-271D2A82D72C}" presName="tile4" presStyleLbl="node1" presStyleIdx="3" presStyleCnt="4"/>
      <dgm:spPr/>
    </dgm:pt>
    <dgm:pt modelId="{056F9CD1-F81A-4B69-AE71-54985B9B25D3}" type="pres">
      <dgm:prSet presAssocID="{C020E120-4DA1-4037-B69B-271D2A82D72C}" presName="tile4text" presStyleLbl="node1" presStyleIdx="3" presStyleCnt="4">
        <dgm:presLayoutVars>
          <dgm:chMax val="0"/>
          <dgm:chPref val="0"/>
          <dgm:bulletEnabled val="1"/>
        </dgm:presLayoutVars>
      </dgm:prSet>
      <dgm:spPr/>
    </dgm:pt>
    <dgm:pt modelId="{5B4196E8-1EC0-495E-8EF6-1B332FE729A1}" type="pres">
      <dgm:prSet presAssocID="{C020E120-4DA1-4037-B69B-271D2A82D72C}" presName="centerTile" presStyleLbl="fgShp" presStyleIdx="0" presStyleCnt="1" custLinFactNeighborX="-309" custLinFactNeighborY="2564">
        <dgm:presLayoutVars>
          <dgm:chMax val="0"/>
          <dgm:chPref val="0"/>
        </dgm:presLayoutVars>
      </dgm:prSet>
      <dgm:spPr/>
    </dgm:pt>
  </dgm:ptLst>
  <dgm:cxnLst>
    <dgm:cxn modelId="{AB76E606-AEBC-4FB9-8AC1-4C2CD1421CB0}" type="presOf" srcId="{EA3BB366-9A0F-45FC-813A-3E6517ABE7FF}" destId="{D34504B5-9900-4329-973F-E11CD249B2EB}" srcOrd="0" destOrd="0" presId="urn:microsoft.com/office/officeart/2005/8/layout/matrix1"/>
    <dgm:cxn modelId="{B8767314-2BCF-41F1-B8AA-3791EEA2AB07}" srcId="{0C4F65E4-1146-4A5F-AAC8-7BB4368E8DF6}" destId="{E5E630E2-66A5-472B-A7EC-F70ADEDFA368}" srcOrd="0" destOrd="0" parTransId="{955F1161-C728-4ED4-9E51-5036BCAC9900}" sibTransId="{7035420F-B542-4713-9103-28D540BD486A}"/>
    <dgm:cxn modelId="{1E8D433F-6409-484A-ACC9-6FFD2022F222}" type="presOf" srcId="{0C4F65E4-1146-4A5F-AAC8-7BB4368E8DF6}" destId="{5B4196E8-1EC0-495E-8EF6-1B332FE729A1}" srcOrd="0" destOrd="0" presId="urn:microsoft.com/office/officeart/2005/8/layout/matrix1"/>
    <dgm:cxn modelId="{3C4B195D-5422-466B-B2F7-3C1860573A0E}" srcId="{0C4F65E4-1146-4A5F-AAC8-7BB4368E8DF6}" destId="{075ACAFC-9EC0-4532-AA6E-094F26E9E3A2}" srcOrd="1" destOrd="0" parTransId="{E327C46F-9016-4917-8FCA-11956CA29444}" sibTransId="{29EB73B0-FD38-4950-B7D2-3832F3CB6043}"/>
    <dgm:cxn modelId="{6E7FF747-6377-40E4-ADB8-A4A3501F57BC}" type="presOf" srcId="{7331A3D8-2F9F-4C20-B15B-BC37F11632A2}" destId="{E637DDD7-40FF-443A-AABF-4045EDF1FB79}" srcOrd="0" destOrd="0" presId="urn:microsoft.com/office/officeart/2005/8/layout/matrix1"/>
    <dgm:cxn modelId="{2D018548-6922-4D51-8C7D-12CFE708D549}" type="presOf" srcId="{EA3BB366-9A0F-45FC-813A-3E6517ABE7FF}" destId="{056F9CD1-F81A-4B69-AE71-54985B9B25D3}" srcOrd="1" destOrd="0" presId="urn:microsoft.com/office/officeart/2005/8/layout/matrix1"/>
    <dgm:cxn modelId="{5286595A-F594-4230-A916-71F8839BD151}" srcId="{C020E120-4DA1-4037-B69B-271D2A82D72C}" destId="{0C4F65E4-1146-4A5F-AAC8-7BB4368E8DF6}" srcOrd="0" destOrd="0" parTransId="{9EE26D96-2309-4A29-9F32-75595035FE48}" sibTransId="{1C58A887-8350-47A4-9F18-12DB839F6B4F}"/>
    <dgm:cxn modelId="{3B47377E-7849-47C9-BF47-F981280003C1}" type="presOf" srcId="{E5E630E2-66A5-472B-A7EC-F70ADEDFA368}" destId="{F8406A6A-565E-42CF-8281-CCC0F62431B9}" srcOrd="0" destOrd="0" presId="urn:microsoft.com/office/officeart/2005/8/layout/matrix1"/>
    <dgm:cxn modelId="{50645B91-2FB1-4025-91D9-F45551F6FA0D}" type="presOf" srcId="{E5E630E2-66A5-472B-A7EC-F70ADEDFA368}" destId="{C5C28931-EB33-48F7-BCB9-437EAB273A27}" srcOrd="1" destOrd="0" presId="urn:microsoft.com/office/officeart/2005/8/layout/matrix1"/>
    <dgm:cxn modelId="{21A71AA1-A84E-4881-BC91-BCF4A054795A}" srcId="{0C4F65E4-1146-4A5F-AAC8-7BB4368E8DF6}" destId="{7331A3D8-2F9F-4C20-B15B-BC37F11632A2}" srcOrd="2" destOrd="0" parTransId="{5475B7FA-4FEC-437B-8655-A2C746B4AD25}" sibTransId="{7D921D5D-187F-4DA3-B02C-93B7FA8A7BD9}"/>
    <dgm:cxn modelId="{68ABFEA3-C2A4-4918-91D1-544AB1AED70D}" type="presOf" srcId="{075ACAFC-9EC0-4532-AA6E-094F26E9E3A2}" destId="{13434ED1-ECC8-48CA-82E0-CD869349AA6E}" srcOrd="1" destOrd="0" presId="urn:microsoft.com/office/officeart/2005/8/layout/matrix1"/>
    <dgm:cxn modelId="{4BA181B2-B429-4F4B-97DE-B2FB497AF9C9}" srcId="{0C4F65E4-1146-4A5F-AAC8-7BB4368E8DF6}" destId="{EA3BB366-9A0F-45FC-813A-3E6517ABE7FF}" srcOrd="3" destOrd="0" parTransId="{3BBBA6BA-D95B-4FB6-8B19-3C4CA803AB30}" sibTransId="{49531B93-9324-47BD-8F7E-7BF8428AAB97}"/>
    <dgm:cxn modelId="{5CF224B3-8097-468B-A165-9DA2AB6624CD}" type="presOf" srcId="{7331A3D8-2F9F-4C20-B15B-BC37F11632A2}" destId="{D0CFA530-860F-42EE-87D5-01E594112654}" srcOrd="1" destOrd="0" presId="urn:microsoft.com/office/officeart/2005/8/layout/matrix1"/>
    <dgm:cxn modelId="{842F7ED0-3CC1-40AB-ABDA-F2DF6036D772}" type="presOf" srcId="{075ACAFC-9EC0-4532-AA6E-094F26E9E3A2}" destId="{3276B024-8675-4671-89BC-63E098F932A9}" srcOrd="0" destOrd="0" presId="urn:microsoft.com/office/officeart/2005/8/layout/matrix1"/>
    <dgm:cxn modelId="{662DBEE5-2187-444C-B27F-7E4A4D341498}" type="presOf" srcId="{C020E120-4DA1-4037-B69B-271D2A82D72C}" destId="{7F444D63-8975-46B8-945E-2F317BD52748}" srcOrd="0" destOrd="0" presId="urn:microsoft.com/office/officeart/2005/8/layout/matrix1"/>
    <dgm:cxn modelId="{1698BA8F-43D8-4BA9-9112-2CDEDB1345FF}" type="presParOf" srcId="{7F444D63-8975-46B8-945E-2F317BD52748}" destId="{0644F93C-1EDA-4E00-A0D1-377A67A19849}" srcOrd="0" destOrd="0" presId="urn:microsoft.com/office/officeart/2005/8/layout/matrix1"/>
    <dgm:cxn modelId="{5B38B397-E094-465E-A872-ED5CBB3AD9BF}" type="presParOf" srcId="{0644F93C-1EDA-4E00-A0D1-377A67A19849}" destId="{F8406A6A-565E-42CF-8281-CCC0F62431B9}" srcOrd="0" destOrd="0" presId="urn:microsoft.com/office/officeart/2005/8/layout/matrix1"/>
    <dgm:cxn modelId="{69AF57AD-5E3F-431A-B9CF-7921FFA49578}" type="presParOf" srcId="{0644F93C-1EDA-4E00-A0D1-377A67A19849}" destId="{C5C28931-EB33-48F7-BCB9-437EAB273A27}" srcOrd="1" destOrd="0" presId="urn:microsoft.com/office/officeart/2005/8/layout/matrix1"/>
    <dgm:cxn modelId="{3B8480E0-DF15-4E83-9AB2-2213067D1882}" type="presParOf" srcId="{0644F93C-1EDA-4E00-A0D1-377A67A19849}" destId="{3276B024-8675-4671-89BC-63E098F932A9}" srcOrd="2" destOrd="0" presId="urn:microsoft.com/office/officeart/2005/8/layout/matrix1"/>
    <dgm:cxn modelId="{CAB22BEA-F471-412F-89C2-186BFC028B91}" type="presParOf" srcId="{0644F93C-1EDA-4E00-A0D1-377A67A19849}" destId="{13434ED1-ECC8-48CA-82E0-CD869349AA6E}" srcOrd="3" destOrd="0" presId="urn:microsoft.com/office/officeart/2005/8/layout/matrix1"/>
    <dgm:cxn modelId="{12C92E0F-70D3-4C62-B107-34CF47E6BEF1}" type="presParOf" srcId="{0644F93C-1EDA-4E00-A0D1-377A67A19849}" destId="{E637DDD7-40FF-443A-AABF-4045EDF1FB79}" srcOrd="4" destOrd="0" presId="urn:microsoft.com/office/officeart/2005/8/layout/matrix1"/>
    <dgm:cxn modelId="{C22D29EB-1987-4069-A856-967D93BDF021}" type="presParOf" srcId="{0644F93C-1EDA-4E00-A0D1-377A67A19849}" destId="{D0CFA530-860F-42EE-87D5-01E594112654}" srcOrd="5" destOrd="0" presId="urn:microsoft.com/office/officeart/2005/8/layout/matrix1"/>
    <dgm:cxn modelId="{DDCD8238-8612-42E8-BC56-1B58C36A9DDF}" type="presParOf" srcId="{0644F93C-1EDA-4E00-A0D1-377A67A19849}" destId="{D34504B5-9900-4329-973F-E11CD249B2EB}" srcOrd="6" destOrd="0" presId="urn:microsoft.com/office/officeart/2005/8/layout/matrix1"/>
    <dgm:cxn modelId="{47E873EF-3F9A-4C39-BEA6-E6F2EA25EB82}" type="presParOf" srcId="{0644F93C-1EDA-4E00-A0D1-377A67A19849}" destId="{056F9CD1-F81A-4B69-AE71-54985B9B25D3}" srcOrd="7" destOrd="0" presId="urn:microsoft.com/office/officeart/2005/8/layout/matrix1"/>
    <dgm:cxn modelId="{AB421200-0BD8-48E4-97B1-23CC6B368E74}" type="presParOf" srcId="{7F444D63-8975-46B8-945E-2F317BD52748}" destId="{5B4196E8-1EC0-495E-8EF6-1B332FE729A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A7E83-40BF-423C-9C5A-3F26E55E8934}" type="doc">
      <dgm:prSet loTypeId="urn:microsoft.com/office/officeart/2005/8/layout/gear1" loCatId="cycle" qsTypeId="urn:microsoft.com/office/officeart/2005/8/quickstyle/simple1" qsCatId="simple" csTypeId="urn:microsoft.com/office/officeart/2005/8/colors/accent1_2" csCatId="accent1" phldr="1"/>
      <dgm:spPr/>
    </dgm:pt>
    <dgm:pt modelId="{1F8BB75E-80CD-48D2-8BEE-C5461632A698}">
      <dgm:prSet phldrT="[Text]" custT="1"/>
      <dgm:spPr/>
      <dgm:t>
        <a:bodyPr/>
        <a:lstStyle/>
        <a:p>
          <a:r>
            <a:rPr lang="en-US" sz="1400" b="0" i="0" dirty="0"/>
            <a:t>The EU will be integrated into the fundamental rights protection system of the ECHR., the EU will be bound to respect the ECHR and will be placed under the external control of the European Court of Human Rights.</a:t>
          </a:r>
          <a:endParaRPr lang="en-US" sz="1400" dirty="0"/>
        </a:p>
      </dgm:t>
    </dgm:pt>
    <dgm:pt modelId="{F53E67B9-97AF-4FC9-A804-7FB24DF9E4E6}" type="parTrans" cxnId="{9E2D24CD-AD37-457E-A8E9-CB04F560B476}">
      <dgm:prSet/>
      <dgm:spPr/>
      <dgm:t>
        <a:bodyPr/>
        <a:lstStyle/>
        <a:p>
          <a:endParaRPr lang="en-US"/>
        </a:p>
      </dgm:t>
    </dgm:pt>
    <dgm:pt modelId="{D47A700C-9355-47FB-B98E-275E0B67A056}" type="sibTrans" cxnId="{9E2D24CD-AD37-457E-A8E9-CB04F560B476}">
      <dgm:prSet/>
      <dgm:spPr/>
      <dgm:t>
        <a:bodyPr/>
        <a:lstStyle/>
        <a:p>
          <a:endParaRPr lang="en-US"/>
        </a:p>
      </dgm:t>
    </dgm:pt>
    <dgm:pt modelId="{7D30FC20-9D54-4245-8AF4-BBB5FD50242E}">
      <dgm:prSet phldrT="[Text]" custT="1"/>
      <dgm:spPr/>
      <dgm:t>
        <a:bodyPr/>
        <a:lstStyle/>
        <a:p>
          <a:r>
            <a:rPr lang="en-US" sz="1400" b="0" i="0" dirty="0"/>
            <a:t>This will enhance consistency between the Strasbourg and the Luxembourg Courts</a:t>
          </a:r>
          <a:endParaRPr lang="en-US" sz="1400" dirty="0"/>
        </a:p>
      </dgm:t>
    </dgm:pt>
    <dgm:pt modelId="{C172B612-AB69-4139-9CBF-EB97F530988A}" type="parTrans" cxnId="{3ED56DAD-A0F2-4AB6-A1A4-091B551213CE}">
      <dgm:prSet/>
      <dgm:spPr/>
      <dgm:t>
        <a:bodyPr/>
        <a:lstStyle/>
        <a:p>
          <a:endParaRPr lang="en-US"/>
        </a:p>
      </dgm:t>
    </dgm:pt>
    <dgm:pt modelId="{E7BB120B-3428-4EB3-A398-865CBD1350CD}" type="sibTrans" cxnId="{3ED56DAD-A0F2-4AB6-A1A4-091B551213CE}">
      <dgm:prSet/>
      <dgm:spPr/>
      <dgm:t>
        <a:bodyPr/>
        <a:lstStyle/>
        <a:p>
          <a:endParaRPr lang="en-US"/>
        </a:p>
      </dgm:t>
    </dgm:pt>
    <dgm:pt modelId="{10E3681B-43C6-4537-A7B5-C7B85E95421D}">
      <dgm:prSet phldrT="[Text]" custT="1"/>
      <dgm:spPr/>
      <dgm:t>
        <a:bodyPr/>
        <a:lstStyle/>
        <a:p>
          <a:r>
            <a:rPr lang="en-US" sz="1400" b="0" i="0" dirty="0"/>
            <a:t>the EU will be bound to respect the ECHR and will be placed under the external control of the European Court of Human Rights</a:t>
          </a:r>
          <a:endParaRPr lang="en-US" sz="1400" dirty="0"/>
        </a:p>
      </dgm:t>
    </dgm:pt>
    <dgm:pt modelId="{4B9FC054-BF97-4560-94D4-488F67F92D93}" type="sibTrans" cxnId="{FFEC2727-DB8F-4382-A3C2-7AD3CE43ED0F}">
      <dgm:prSet/>
      <dgm:spPr/>
      <dgm:t>
        <a:bodyPr/>
        <a:lstStyle/>
        <a:p>
          <a:endParaRPr lang="en-US"/>
        </a:p>
      </dgm:t>
    </dgm:pt>
    <dgm:pt modelId="{321DDF40-56BA-4A05-B7B4-09E960892512}" type="parTrans" cxnId="{FFEC2727-DB8F-4382-A3C2-7AD3CE43ED0F}">
      <dgm:prSet/>
      <dgm:spPr/>
      <dgm:t>
        <a:bodyPr/>
        <a:lstStyle/>
        <a:p>
          <a:endParaRPr lang="en-US"/>
        </a:p>
      </dgm:t>
    </dgm:pt>
    <dgm:pt modelId="{FF3E06B3-C85F-4695-822B-A2953DFBC33C}" type="pres">
      <dgm:prSet presAssocID="{3DDA7E83-40BF-423C-9C5A-3F26E55E8934}" presName="composite" presStyleCnt="0">
        <dgm:presLayoutVars>
          <dgm:chMax val="3"/>
          <dgm:animLvl val="lvl"/>
          <dgm:resizeHandles val="exact"/>
        </dgm:presLayoutVars>
      </dgm:prSet>
      <dgm:spPr/>
    </dgm:pt>
    <dgm:pt modelId="{09FD6303-A08A-46F6-8879-B92414871D5F}" type="pres">
      <dgm:prSet presAssocID="{1F8BB75E-80CD-48D2-8BEE-C5461632A698}" presName="gear1" presStyleLbl="node1" presStyleIdx="0" presStyleCnt="3" custScaleX="190216" custScaleY="161244" custLinFactNeighborX="29550" custLinFactNeighborY="0">
        <dgm:presLayoutVars>
          <dgm:chMax val="1"/>
          <dgm:bulletEnabled val="1"/>
        </dgm:presLayoutVars>
      </dgm:prSet>
      <dgm:spPr/>
    </dgm:pt>
    <dgm:pt modelId="{5025D850-0238-4B16-8B4A-C615AE00EA7F}" type="pres">
      <dgm:prSet presAssocID="{1F8BB75E-80CD-48D2-8BEE-C5461632A698}" presName="gear1srcNode" presStyleLbl="node1" presStyleIdx="0" presStyleCnt="3"/>
      <dgm:spPr/>
    </dgm:pt>
    <dgm:pt modelId="{1F81A871-5CAD-4297-BB85-7EF17200E454}" type="pres">
      <dgm:prSet presAssocID="{1F8BB75E-80CD-48D2-8BEE-C5461632A698}" presName="gear1dstNode" presStyleLbl="node1" presStyleIdx="0" presStyleCnt="3"/>
      <dgm:spPr/>
    </dgm:pt>
    <dgm:pt modelId="{41B2DCA5-514C-42FC-ADBF-24193C9DB9BD}" type="pres">
      <dgm:prSet presAssocID="{10E3681B-43C6-4537-A7B5-C7B85E95421D}" presName="gear2" presStyleLbl="node1" presStyleIdx="1" presStyleCnt="3" custScaleX="237172" custLinFactNeighborX="-77095" custLinFactNeighborY="38275">
        <dgm:presLayoutVars>
          <dgm:chMax val="1"/>
          <dgm:bulletEnabled val="1"/>
        </dgm:presLayoutVars>
      </dgm:prSet>
      <dgm:spPr/>
    </dgm:pt>
    <dgm:pt modelId="{EB27EA84-CE65-43A7-8E6F-18DFE3418D39}" type="pres">
      <dgm:prSet presAssocID="{10E3681B-43C6-4537-A7B5-C7B85E95421D}" presName="gear2srcNode" presStyleLbl="node1" presStyleIdx="1" presStyleCnt="3"/>
      <dgm:spPr/>
    </dgm:pt>
    <dgm:pt modelId="{52CEA430-CEA0-4272-9FBD-882B2B32284F}" type="pres">
      <dgm:prSet presAssocID="{10E3681B-43C6-4537-A7B5-C7B85E95421D}" presName="gear2dstNode" presStyleLbl="node1" presStyleIdx="1" presStyleCnt="3"/>
      <dgm:spPr/>
    </dgm:pt>
    <dgm:pt modelId="{3E79C30C-FD30-4168-AAF9-49D58B954905}" type="pres">
      <dgm:prSet presAssocID="{7D30FC20-9D54-4245-8AF4-BBB5FD50242E}" presName="gear3" presStyleLbl="node1" presStyleIdx="2" presStyleCnt="3" custScaleX="188884" custScaleY="138608" custLinFactNeighborX="-18622" custLinFactNeighborY="0"/>
      <dgm:spPr/>
    </dgm:pt>
    <dgm:pt modelId="{509030E7-E267-40DA-A588-FBFA84403CC9}" type="pres">
      <dgm:prSet presAssocID="{7D30FC20-9D54-4245-8AF4-BBB5FD50242E}" presName="gear3tx" presStyleLbl="node1" presStyleIdx="2" presStyleCnt="3">
        <dgm:presLayoutVars>
          <dgm:chMax val="1"/>
          <dgm:bulletEnabled val="1"/>
        </dgm:presLayoutVars>
      </dgm:prSet>
      <dgm:spPr/>
    </dgm:pt>
    <dgm:pt modelId="{D3DD4A7B-3E66-4D59-B837-0BA7E12FC54B}" type="pres">
      <dgm:prSet presAssocID="{7D30FC20-9D54-4245-8AF4-BBB5FD50242E}" presName="gear3srcNode" presStyleLbl="node1" presStyleIdx="2" presStyleCnt="3"/>
      <dgm:spPr/>
    </dgm:pt>
    <dgm:pt modelId="{C80507D2-E7B3-4FB2-AF12-E2F2B6D77572}" type="pres">
      <dgm:prSet presAssocID="{7D30FC20-9D54-4245-8AF4-BBB5FD50242E}" presName="gear3dstNode" presStyleLbl="node1" presStyleIdx="2" presStyleCnt="3"/>
      <dgm:spPr/>
    </dgm:pt>
    <dgm:pt modelId="{FB5E390A-E0B5-4C29-AB54-9D7873036F0B}" type="pres">
      <dgm:prSet presAssocID="{D47A700C-9355-47FB-B98E-275E0B67A056}" presName="connector1" presStyleLbl="sibTrans2D1" presStyleIdx="0" presStyleCnt="3" custLinFactNeighborX="60083" custLinFactNeighborY="-15687"/>
      <dgm:spPr/>
    </dgm:pt>
    <dgm:pt modelId="{0146BA30-FC28-4086-8FAC-D62B7ABD6616}" type="pres">
      <dgm:prSet presAssocID="{4B9FC054-BF97-4560-94D4-488F67F92D93}" presName="connector2" presStyleLbl="sibTrans2D1" presStyleIdx="1" presStyleCnt="3" custLinFactNeighborX="-27701" custLinFactNeighborY="-11406"/>
      <dgm:spPr/>
    </dgm:pt>
    <dgm:pt modelId="{7AF18428-AEEA-4720-B5E0-E6498899E016}" type="pres">
      <dgm:prSet presAssocID="{E7BB120B-3428-4EB3-A398-865CBD1350CD}" presName="connector3" presStyleLbl="sibTrans2D1" presStyleIdx="2" presStyleCnt="3" custLinFactNeighborX="6423" custLinFactNeighborY="55753"/>
      <dgm:spPr/>
    </dgm:pt>
  </dgm:ptLst>
  <dgm:cxnLst>
    <dgm:cxn modelId="{627FEF07-1F03-4362-BD85-3649C4318BE0}" type="presOf" srcId="{4B9FC054-BF97-4560-94D4-488F67F92D93}" destId="{0146BA30-FC28-4086-8FAC-D62B7ABD6616}" srcOrd="0" destOrd="0" presId="urn:microsoft.com/office/officeart/2005/8/layout/gear1"/>
    <dgm:cxn modelId="{9F376D0C-77EE-442D-AE27-4F0F6FBC4EDE}" type="presOf" srcId="{7D30FC20-9D54-4245-8AF4-BBB5FD50242E}" destId="{D3DD4A7B-3E66-4D59-B837-0BA7E12FC54B}" srcOrd="2" destOrd="0" presId="urn:microsoft.com/office/officeart/2005/8/layout/gear1"/>
    <dgm:cxn modelId="{1FC4C811-D96D-4A1D-B5E0-B191D8690B18}" type="presOf" srcId="{7D30FC20-9D54-4245-8AF4-BBB5FD50242E}" destId="{C80507D2-E7B3-4FB2-AF12-E2F2B6D77572}" srcOrd="3" destOrd="0" presId="urn:microsoft.com/office/officeart/2005/8/layout/gear1"/>
    <dgm:cxn modelId="{CAA7BA1E-C82E-4B84-8015-B4B42C9896E9}" type="presOf" srcId="{1F8BB75E-80CD-48D2-8BEE-C5461632A698}" destId="{1F81A871-5CAD-4297-BB85-7EF17200E454}" srcOrd="2" destOrd="0" presId="urn:microsoft.com/office/officeart/2005/8/layout/gear1"/>
    <dgm:cxn modelId="{FFEC2727-DB8F-4382-A3C2-7AD3CE43ED0F}" srcId="{3DDA7E83-40BF-423C-9C5A-3F26E55E8934}" destId="{10E3681B-43C6-4537-A7B5-C7B85E95421D}" srcOrd="1" destOrd="0" parTransId="{321DDF40-56BA-4A05-B7B4-09E960892512}" sibTransId="{4B9FC054-BF97-4560-94D4-488F67F92D93}"/>
    <dgm:cxn modelId="{92469232-F4A2-4C2C-BF57-BB09548A81F0}" type="presOf" srcId="{1F8BB75E-80CD-48D2-8BEE-C5461632A698}" destId="{09FD6303-A08A-46F6-8879-B92414871D5F}" srcOrd="0" destOrd="0" presId="urn:microsoft.com/office/officeart/2005/8/layout/gear1"/>
    <dgm:cxn modelId="{8CB43337-BCB4-4FD6-9A2F-11F091F575C9}" type="presOf" srcId="{7D30FC20-9D54-4245-8AF4-BBB5FD50242E}" destId="{509030E7-E267-40DA-A588-FBFA84403CC9}" srcOrd="1" destOrd="0" presId="urn:microsoft.com/office/officeart/2005/8/layout/gear1"/>
    <dgm:cxn modelId="{E87ADA45-3D9B-4ED9-9065-B930CA522129}" type="presOf" srcId="{7D30FC20-9D54-4245-8AF4-BBB5FD50242E}" destId="{3E79C30C-FD30-4168-AAF9-49D58B954905}" srcOrd="0" destOrd="0" presId="urn:microsoft.com/office/officeart/2005/8/layout/gear1"/>
    <dgm:cxn modelId="{6C118E4E-0631-4BB9-AFF1-1E709FE9789B}" type="presOf" srcId="{10E3681B-43C6-4537-A7B5-C7B85E95421D}" destId="{41B2DCA5-514C-42FC-ADBF-24193C9DB9BD}" srcOrd="0" destOrd="0" presId="urn:microsoft.com/office/officeart/2005/8/layout/gear1"/>
    <dgm:cxn modelId="{3ED56DAD-A0F2-4AB6-A1A4-091B551213CE}" srcId="{3DDA7E83-40BF-423C-9C5A-3F26E55E8934}" destId="{7D30FC20-9D54-4245-8AF4-BBB5FD50242E}" srcOrd="2" destOrd="0" parTransId="{C172B612-AB69-4139-9CBF-EB97F530988A}" sibTransId="{E7BB120B-3428-4EB3-A398-865CBD1350CD}"/>
    <dgm:cxn modelId="{5A5B12B2-25F0-4498-8B3A-3D995B784FBE}" type="presOf" srcId="{10E3681B-43C6-4537-A7B5-C7B85E95421D}" destId="{52CEA430-CEA0-4272-9FBD-882B2B32284F}" srcOrd="2" destOrd="0" presId="urn:microsoft.com/office/officeart/2005/8/layout/gear1"/>
    <dgm:cxn modelId="{E23AB5BF-641A-4307-808E-601E6E5C028E}" type="presOf" srcId="{3DDA7E83-40BF-423C-9C5A-3F26E55E8934}" destId="{FF3E06B3-C85F-4695-822B-A2953DFBC33C}" srcOrd="0" destOrd="0" presId="urn:microsoft.com/office/officeart/2005/8/layout/gear1"/>
    <dgm:cxn modelId="{1BBEE5BF-E512-447B-BC7E-5735BB3BD9B3}" type="presOf" srcId="{E7BB120B-3428-4EB3-A398-865CBD1350CD}" destId="{7AF18428-AEEA-4720-B5E0-E6498899E016}" srcOrd="0" destOrd="0" presId="urn:microsoft.com/office/officeart/2005/8/layout/gear1"/>
    <dgm:cxn modelId="{70581BC9-23BD-4D38-9CA1-CA0428DFE3A1}" type="presOf" srcId="{10E3681B-43C6-4537-A7B5-C7B85E95421D}" destId="{EB27EA84-CE65-43A7-8E6F-18DFE3418D39}" srcOrd="1" destOrd="0" presId="urn:microsoft.com/office/officeart/2005/8/layout/gear1"/>
    <dgm:cxn modelId="{9E2D24CD-AD37-457E-A8E9-CB04F560B476}" srcId="{3DDA7E83-40BF-423C-9C5A-3F26E55E8934}" destId="{1F8BB75E-80CD-48D2-8BEE-C5461632A698}" srcOrd="0" destOrd="0" parTransId="{F53E67B9-97AF-4FC9-A804-7FB24DF9E4E6}" sibTransId="{D47A700C-9355-47FB-B98E-275E0B67A056}"/>
    <dgm:cxn modelId="{E70F0BD7-393F-4082-99AA-8DDC9F0F3A00}" type="presOf" srcId="{1F8BB75E-80CD-48D2-8BEE-C5461632A698}" destId="{5025D850-0238-4B16-8B4A-C615AE00EA7F}" srcOrd="1" destOrd="0" presId="urn:microsoft.com/office/officeart/2005/8/layout/gear1"/>
    <dgm:cxn modelId="{1933BFFE-7DD0-4CC6-9EC3-32A686936B78}" type="presOf" srcId="{D47A700C-9355-47FB-B98E-275E0B67A056}" destId="{FB5E390A-E0B5-4C29-AB54-9D7873036F0B}" srcOrd="0" destOrd="0" presId="urn:microsoft.com/office/officeart/2005/8/layout/gear1"/>
    <dgm:cxn modelId="{4A493D46-780D-4729-95B7-F05D208FAB89}" type="presParOf" srcId="{FF3E06B3-C85F-4695-822B-A2953DFBC33C}" destId="{09FD6303-A08A-46F6-8879-B92414871D5F}" srcOrd="0" destOrd="0" presId="urn:microsoft.com/office/officeart/2005/8/layout/gear1"/>
    <dgm:cxn modelId="{FAA4E7DC-2AAD-480C-BA38-D2525388F625}" type="presParOf" srcId="{FF3E06B3-C85F-4695-822B-A2953DFBC33C}" destId="{5025D850-0238-4B16-8B4A-C615AE00EA7F}" srcOrd="1" destOrd="0" presId="urn:microsoft.com/office/officeart/2005/8/layout/gear1"/>
    <dgm:cxn modelId="{631E2685-BE46-4A94-A115-D18C158066E3}" type="presParOf" srcId="{FF3E06B3-C85F-4695-822B-A2953DFBC33C}" destId="{1F81A871-5CAD-4297-BB85-7EF17200E454}" srcOrd="2" destOrd="0" presId="urn:microsoft.com/office/officeart/2005/8/layout/gear1"/>
    <dgm:cxn modelId="{8C3A325A-CC77-4F4D-A07E-D6D958EEAAC6}" type="presParOf" srcId="{FF3E06B3-C85F-4695-822B-A2953DFBC33C}" destId="{41B2DCA5-514C-42FC-ADBF-24193C9DB9BD}" srcOrd="3" destOrd="0" presId="urn:microsoft.com/office/officeart/2005/8/layout/gear1"/>
    <dgm:cxn modelId="{420C2AB1-0235-45E8-A9E1-15D4CEE7482C}" type="presParOf" srcId="{FF3E06B3-C85F-4695-822B-A2953DFBC33C}" destId="{EB27EA84-CE65-43A7-8E6F-18DFE3418D39}" srcOrd="4" destOrd="0" presId="urn:microsoft.com/office/officeart/2005/8/layout/gear1"/>
    <dgm:cxn modelId="{70FF1F64-59B6-406E-A1DA-33C43E29C6A8}" type="presParOf" srcId="{FF3E06B3-C85F-4695-822B-A2953DFBC33C}" destId="{52CEA430-CEA0-4272-9FBD-882B2B32284F}" srcOrd="5" destOrd="0" presId="urn:microsoft.com/office/officeart/2005/8/layout/gear1"/>
    <dgm:cxn modelId="{A38C6562-F16F-45A4-B5C3-FEF04B437392}" type="presParOf" srcId="{FF3E06B3-C85F-4695-822B-A2953DFBC33C}" destId="{3E79C30C-FD30-4168-AAF9-49D58B954905}" srcOrd="6" destOrd="0" presId="urn:microsoft.com/office/officeart/2005/8/layout/gear1"/>
    <dgm:cxn modelId="{3EE3AEDA-E1F4-4F88-88DB-F5CF0AFEFDD1}" type="presParOf" srcId="{FF3E06B3-C85F-4695-822B-A2953DFBC33C}" destId="{509030E7-E267-40DA-A588-FBFA84403CC9}" srcOrd="7" destOrd="0" presId="urn:microsoft.com/office/officeart/2005/8/layout/gear1"/>
    <dgm:cxn modelId="{E00895F1-6783-47D1-B98C-C148066D6FD5}" type="presParOf" srcId="{FF3E06B3-C85F-4695-822B-A2953DFBC33C}" destId="{D3DD4A7B-3E66-4D59-B837-0BA7E12FC54B}" srcOrd="8" destOrd="0" presId="urn:microsoft.com/office/officeart/2005/8/layout/gear1"/>
    <dgm:cxn modelId="{03E29BCE-2910-4245-8F5B-70D804DD425C}" type="presParOf" srcId="{FF3E06B3-C85F-4695-822B-A2953DFBC33C}" destId="{C80507D2-E7B3-4FB2-AF12-E2F2B6D77572}" srcOrd="9" destOrd="0" presId="urn:microsoft.com/office/officeart/2005/8/layout/gear1"/>
    <dgm:cxn modelId="{B9D6DC9B-43C5-4572-B54A-AB476B3905E7}" type="presParOf" srcId="{FF3E06B3-C85F-4695-822B-A2953DFBC33C}" destId="{FB5E390A-E0B5-4C29-AB54-9D7873036F0B}" srcOrd="10" destOrd="0" presId="urn:microsoft.com/office/officeart/2005/8/layout/gear1"/>
    <dgm:cxn modelId="{C154E4C6-6961-4A83-BA74-0B5748B5505A}" type="presParOf" srcId="{FF3E06B3-C85F-4695-822B-A2953DFBC33C}" destId="{0146BA30-FC28-4086-8FAC-D62B7ABD6616}" srcOrd="11" destOrd="0" presId="urn:microsoft.com/office/officeart/2005/8/layout/gear1"/>
    <dgm:cxn modelId="{551884A8-B033-4BAB-8345-E3CE1ADC0E42}" type="presParOf" srcId="{FF3E06B3-C85F-4695-822B-A2953DFBC33C}" destId="{7AF18428-AEEA-4720-B5E0-E6498899E01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pt>
  </dgm:ptLst>
  <dgm:cxnLst>
    <dgm:cxn modelId="{BE2F14CF-8FC1-4A72-8D77-6E5C28BD06D9}" type="presOf" srcId="{30F7985E-665B-490A-9A4A-C19E5E9152EC}" destId="{B994FABB-7901-4AFC-B39B-C0A538BBE824}"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pt>
  </dgm:ptLst>
  <dgm:cxnLst>
    <dgm:cxn modelId="{BE2F14CF-8FC1-4A72-8D77-6E5C28BD06D9}" type="presOf" srcId="{30F7985E-665B-490A-9A4A-C19E5E9152EC}" destId="{B994FABB-7901-4AFC-B39B-C0A538BBE824}"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D8E411F-5510-4AFE-97C7-74AA82B6CF9D}">
      <dgm:prSet phldrT="[Text]" custT="1"/>
      <dgm:spPr/>
      <dgm:t>
        <a:bodyPr/>
        <a:lstStyle/>
        <a:p>
          <a:r>
            <a:rPr lang="en-US" sz="3600" b="1" u="sng" dirty="0">
              <a:solidFill>
                <a:srgbClr val="FFFF00"/>
              </a:solidFill>
              <a:effectLst>
                <a:outerShdw blurRad="38100" dist="38100" dir="2700000" algn="tl">
                  <a:srgbClr val="000000">
                    <a:alpha val="43137"/>
                  </a:srgbClr>
                </a:outerShdw>
              </a:effectLst>
            </a:rPr>
            <a:t>Discussion topic</a:t>
          </a: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68A92F52-AE64-42CF-8429-9C4170126E72}">
      <dgm:prSet phldrT="[Text]" custT="1"/>
      <dgm:spPr/>
      <dgm:t>
        <a:bodyPr/>
        <a:lstStyle/>
        <a:p>
          <a:r>
            <a:rPr lang="en-US" sz="2800" b="0" i="0" dirty="0"/>
            <a:t>How to square the circle?</a:t>
          </a:r>
          <a:endParaRPr lang="en-US" sz="2800" b="0" dirty="0">
            <a:solidFill>
              <a:schemeClr val="bg1"/>
            </a:solidFill>
            <a:latin typeface="+mn-lt"/>
          </a:endParaRPr>
        </a:p>
      </dgm:t>
    </dgm:pt>
    <dgm:pt modelId="{F07B9335-4D27-49DA-8726-9B94DC2BCB49}" type="sibTrans" cxnId="{46A865CC-DD90-45D5-B1FF-AE721E1D51C5}">
      <dgm:prSet/>
      <dgm:spPr/>
      <dgm:t>
        <a:bodyPr/>
        <a:lstStyle/>
        <a:p>
          <a:endParaRPr lang="en-US"/>
        </a:p>
      </dgm:t>
    </dgm:pt>
    <dgm:pt modelId="{4EF62251-3F6A-4D2A-A15C-D4B2365A578D}" type="par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custLinFactNeighborX="-26650" custLinFactNeighborY="20686"/>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EC51D23B-21D8-4771-A49C-217FA2374649}" type="pres">
      <dgm:prSet presAssocID="{6D8E411F-5510-4AFE-97C7-74AA82B6CF9D}" presName="item1" presStyleLbl="node1" presStyleIdx="0" presStyleCnt="1" custScaleX="194470">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1"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833E58AE-36FB-48D5-BFAB-09F887EBEB6F}" type="presOf" srcId="{68A92F52-AE64-42CF-8429-9C4170126E72}" destId="{EC51D23B-21D8-4771-A49C-217FA2374649}" srcOrd="0" destOrd="0" presId="urn:microsoft.com/office/officeart/2005/8/layout/funnel1"/>
    <dgm:cxn modelId="{46A865CC-DD90-45D5-B1FF-AE721E1D51C5}" srcId="{0AC90581-3F4F-4894-894B-6187ACCF8485}" destId="{68A92F52-AE64-42CF-8429-9C4170126E72}" srcOrd="0" destOrd="0" parTransId="{4EF62251-3F6A-4D2A-A15C-D4B2365A578D}" sibTransId="{F07B9335-4D27-49DA-8726-9B94DC2BCB49}"/>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3E16145B-D582-4D97-B528-DE471E08244D}" type="presParOf" srcId="{94C04552-EC0B-4B02-BE2F-23164B9E8097}" destId="{EC51D23B-21D8-4771-A49C-217FA2374649}" srcOrd="3" destOrd="0" presId="urn:microsoft.com/office/officeart/2005/8/layout/funnel1"/>
    <dgm:cxn modelId="{6BB949E3-3081-4EB2-A5D8-256C198EE1E8}" type="presParOf" srcId="{94C04552-EC0B-4B02-BE2F-23164B9E8097}" destId="{51F1339A-577E-44AC-BF2B-B883BE8191B1}" srcOrd="4"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85E5-6F38-44E8-8BDE-5CB9640D00BE}">
      <dsp:nvSpPr>
        <dsp:cNvPr id="0" name=""/>
        <dsp:cNvSpPr/>
      </dsp:nvSpPr>
      <dsp:spPr>
        <a:xfrm>
          <a:off x="476237" y="1281"/>
          <a:ext cx="3384827" cy="20308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0" i="0" kern="1200" dirty="0"/>
            <a:t>the Lisbon Treaty</a:t>
          </a:r>
          <a:endParaRPr lang="en-US" sz="4900" kern="1200" dirty="0"/>
        </a:p>
      </dsp:txBody>
      <dsp:txXfrm>
        <a:off x="476237" y="1281"/>
        <a:ext cx="3384827" cy="2030896"/>
      </dsp:txXfrm>
    </dsp:sp>
    <dsp:sp modelId="{ADCB6A95-CA2D-4596-9F6B-EE7E48C31D77}">
      <dsp:nvSpPr>
        <dsp:cNvPr id="0" name=""/>
        <dsp:cNvSpPr/>
      </dsp:nvSpPr>
      <dsp:spPr>
        <a:xfrm>
          <a:off x="4199547" y="1281"/>
          <a:ext cx="3384827" cy="20308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0" i="0" kern="1200" dirty="0"/>
            <a:t>Protocol 14 to the ECHR</a:t>
          </a:r>
          <a:endParaRPr lang="en-US" sz="4900" kern="1200" dirty="0"/>
        </a:p>
      </dsp:txBody>
      <dsp:txXfrm>
        <a:off x="4199547" y="1281"/>
        <a:ext cx="3384827" cy="2030896"/>
      </dsp:txXfrm>
    </dsp:sp>
    <dsp:sp modelId="{E4F38A2A-5E25-4759-91F0-55DA1410902B}">
      <dsp:nvSpPr>
        <dsp:cNvPr id="0" name=""/>
        <dsp:cNvSpPr/>
      </dsp:nvSpPr>
      <dsp:spPr>
        <a:xfrm>
          <a:off x="2337892" y="2370660"/>
          <a:ext cx="3384827" cy="20308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LEGAL BASIS</a:t>
          </a:r>
        </a:p>
      </dsp:txBody>
      <dsp:txXfrm>
        <a:off x="2337892" y="2370660"/>
        <a:ext cx="3384827" cy="2030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06A6A-565E-42CF-8281-CCC0F62431B9}">
      <dsp:nvSpPr>
        <dsp:cNvPr id="0" name=""/>
        <dsp:cNvSpPr/>
      </dsp:nvSpPr>
      <dsp:spPr>
        <a:xfrm rot="16200000">
          <a:off x="1420287" y="-1420287"/>
          <a:ext cx="2273493" cy="511406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 </a:t>
          </a:r>
          <a:r>
            <a:rPr lang="en-US" sz="1900" b="0" i="0" kern="1200" dirty="0"/>
            <a:t>Article 6 (2) of the TEU : “The European Union shall accede to the European Convention for the Protection of Human Rights and Fundamental Freedoms.”</a:t>
          </a:r>
        </a:p>
        <a:p>
          <a:pPr marL="0" lvl="0" indent="0" algn="ctr" defTabSz="844550">
            <a:lnSpc>
              <a:spcPct val="90000"/>
            </a:lnSpc>
            <a:spcBef>
              <a:spcPct val="0"/>
            </a:spcBef>
            <a:spcAft>
              <a:spcPct val="35000"/>
            </a:spcAft>
            <a:buNone/>
          </a:pPr>
          <a:endParaRPr lang="en-US" sz="1900" b="0" i="0" kern="1200" dirty="0"/>
        </a:p>
      </dsp:txBody>
      <dsp:txXfrm rot="5400000">
        <a:off x="0" y="0"/>
        <a:ext cx="5114068" cy="1705119"/>
      </dsp:txXfrm>
    </dsp:sp>
    <dsp:sp modelId="{3276B024-8675-4671-89BC-63E098F932A9}">
      <dsp:nvSpPr>
        <dsp:cNvPr id="0" name=""/>
        <dsp:cNvSpPr/>
      </dsp:nvSpPr>
      <dsp:spPr>
        <a:xfrm>
          <a:off x="5114068" y="0"/>
          <a:ext cx="5114068" cy="22734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dirty="0"/>
            <a:t>Article 59 (2) of the ECHR: "The European Union may accede to this Convention"</a:t>
          </a:r>
          <a:endParaRPr lang="en-US" sz="1900" kern="1200" dirty="0"/>
        </a:p>
      </dsp:txBody>
      <dsp:txXfrm>
        <a:off x="5114068" y="0"/>
        <a:ext cx="5114068" cy="1705119"/>
      </dsp:txXfrm>
    </dsp:sp>
    <dsp:sp modelId="{E637DDD7-40FF-443A-AABF-4045EDF1FB79}">
      <dsp:nvSpPr>
        <dsp:cNvPr id="0" name=""/>
        <dsp:cNvSpPr/>
      </dsp:nvSpPr>
      <dsp:spPr>
        <a:xfrm rot="10800000">
          <a:off x="0" y="2273493"/>
          <a:ext cx="5114068" cy="22734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dirty="0"/>
            <a:t>The Explanatory Report to Protocol No. 14 to the Convention for the Protection of Human Rights and Fundamental Freedoms states:</a:t>
          </a:r>
        </a:p>
        <a:p>
          <a:pPr marL="0" lvl="0" indent="0" algn="ctr" defTabSz="844550">
            <a:lnSpc>
              <a:spcPct val="90000"/>
            </a:lnSpc>
            <a:spcBef>
              <a:spcPct val="0"/>
            </a:spcBef>
            <a:spcAft>
              <a:spcPct val="35000"/>
            </a:spcAft>
            <a:buNone/>
          </a:pPr>
          <a:r>
            <a:rPr lang="en-US" sz="1900" b="0" i="0" kern="1200" dirty="0"/>
            <a:t>EU accession to the ECHR: How to square the circle?</a:t>
          </a:r>
          <a:endParaRPr lang="en-US" sz="1900" kern="1200" dirty="0"/>
        </a:p>
      </dsp:txBody>
      <dsp:txXfrm rot="10800000">
        <a:off x="0" y="2841866"/>
        <a:ext cx="5114068" cy="1705119"/>
      </dsp:txXfrm>
    </dsp:sp>
    <dsp:sp modelId="{D34504B5-9900-4329-973F-E11CD249B2EB}">
      <dsp:nvSpPr>
        <dsp:cNvPr id="0" name=""/>
        <dsp:cNvSpPr/>
      </dsp:nvSpPr>
      <dsp:spPr>
        <a:xfrm rot="5400000">
          <a:off x="6534356" y="853205"/>
          <a:ext cx="2273493" cy="511406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dirty="0"/>
            <a:t>Article 59 has been amended in view of possible accession by the European Union to</a:t>
          </a:r>
          <a:r>
            <a:rPr lang="sr-Latn-RS" sz="1900" b="0" i="0" kern="1200" dirty="0"/>
            <a:t> </a:t>
          </a:r>
          <a:r>
            <a:rPr lang="en-US" sz="1900" b="0" i="0" kern="1200" dirty="0"/>
            <a:t>the Convention. ...</a:t>
          </a:r>
          <a:endParaRPr lang="en-US" sz="1900" kern="1200" dirty="0"/>
        </a:p>
      </dsp:txBody>
      <dsp:txXfrm rot="-5400000">
        <a:off x="5114068" y="2841865"/>
        <a:ext cx="5114068" cy="1705119"/>
      </dsp:txXfrm>
    </dsp:sp>
    <dsp:sp modelId="{5B4196E8-1EC0-495E-8EF6-1B332FE729A1}">
      <dsp:nvSpPr>
        <dsp:cNvPr id="0" name=""/>
        <dsp:cNvSpPr/>
      </dsp:nvSpPr>
      <dsp:spPr>
        <a:xfrm>
          <a:off x="3570366" y="1734265"/>
          <a:ext cx="3068441" cy="113674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BACKGROUND</a:t>
          </a:r>
          <a:endParaRPr lang="en-US" sz="2800" kern="1200" dirty="0"/>
        </a:p>
      </dsp:txBody>
      <dsp:txXfrm>
        <a:off x="3625857" y="1789756"/>
        <a:ext cx="2957459" cy="1025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D6303-A08A-46F6-8879-B92414871D5F}">
      <dsp:nvSpPr>
        <dsp:cNvPr id="0" name=""/>
        <dsp:cNvSpPr/>
      </dsp:nvSpPr>
      <dsp:spPr>
        <a:xfrm>
          <a:off x="5398084" y="1067090"/>
          <a:ext cx="4580986" cy="388325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The EU will be integrated into the fundamental rights protection system of the ECHR., the EU will be bound to respect the ECHR and will be placed under the external control of the European Court of Human Rights.</a:t>
          </a:r>
          <a:endParaRPr lang="en-US" sz="1400" kern="1200" dirty="0"/>
        </a:p>
      </dsp:txBody>
      <dsp:txXfrm>
        <a:off x="6266918" y="1976723"/>
        <a:ext cx="2843318" cy="1996071"/>
      </dsp:txXfrm>
    </dsp:sp>
    <dsp:sp modelId="{41B2DCA5-514C-42FC-ADBF-24193C9DB9BD}">
      <dsp:nvSpPr>
        <dsp:cNvPr id="0" name=""/>
        <dsp:cNvSpPr/>
      </dsp:nvSpPr>
      <dsp:spPr>
        <a:xfrm>
          <a:off x="1819974" y="1905711"/>
          <a:ext cx="4154059" cy="175149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the EU will be bound to respect the ECHR and will be placed under the external control of the European Court of Human Rights</a:t>
          </a:r>
          <a:endParaRPr lang="en-US" sz="1400" kern="1200" dirty="0"/>
        </a:p>
      </dsp:txBody>
      <dsp:txXfrm>
        <a:off x="2610158" y="2349320"/>
        <a:ext cx="2573691" cy="864278"/>
      </dsp:txXfrm>
    </dsp:sp>
    <dsp:sp modelId="{3E79C30C-FD30-4168-AAF9-49D58B954905}">
      <dsp:nvSpPr>
        <dsp:cNvPr id="0" name=""/>
        <dsp:cNvSpPr/>
      </dsp:nvSpPr>
      <dsp:spPr>
        <a:xfrm rot="20700000">
          <a:off x="4040617" y="-146403"/>
          <a:ext cx="3557258" cy="206286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This will enhance consistency between the Strasbourg and the Luxembourg Courts</a:t>
          </a:r>
          <a:endParaRPr lang="en-US" sz="1400" kern="1200" dirty="0"/>
        </a:p>
      </dsp:txBody>
      <dsp:txXfrm rot="-20700000">
        <a:off x="4909464" y="217405"/>
        <a:ext cx="1819563" cy="1335242"/>
      </dsp:txXfrm>
    </dsp:sp>
    <dsp:sp modelId="{FB5E390A-E0B5-4C29-AB54-9D7873036F0B}">
      <dsp:nvSpPr>
        <dsp:cNvPr id="0" name=""/>
        <dsp:cNvSpPr/>
      </dsp:nvSpPr>
      <dsp:spPr>
        <a:xfrm>
          <a:off x="7441751" y="956427"/>
          <a:ext cx="3082633" cy="3082633"/>
        </a:xfrm>
        <a:prstGeom prst="circularArrow">
          <a:avLst>
            <a:gd name="adj1" fmla="val 4688"/>
            <a:gd name="adj2" fmla="val 299029"/>
            <a:gd name="adj3" fmla="val 2520440"/>
            <a:gd name="adj4" fmla="val 1585209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6BA30-FC28-4086-8FAC-D62B7ABD6616}">
      <dsp:nvSpPr>
        <dsp:cNvPr id="0" name=""/>
        <dsp:cNvSpPr/>
      </dsp:nvSpPr>
      <dsp:spPr>
        <a:xfrm>
          <a:off x="3440958" y="591531"/>
          <a:ext cx="2239726" cy="223972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F18428-AEEA-4720-B5E0-E6498899E016}">
      <dsp:nvSpPr>
        <dsp:cNvPr id="0" name=""/>
        <dsp:cNvSpPr/>
      </dsp:nvSpPr>
      <dsp:spPr>
        <a:xfrm>
          <a:off x="5110742" y="996654"/>
          <a:ext cx="2414875" cy="241487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1921767" y="423590"/>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rgbClr val="FFFF00"/>
              </a:solidFill>
              <a:effectLst>
                <a:outerShdw blurRad="38100" dist="38100" dir="2700000" algn="tl">
                  <a:srgbClr val="000000">
                    <a:alpha val="43137"/>
                  </a:srgbClr>
                </a:outerShdw>
              </a:effectLst>
            </a:rPr>
            <a:t>Discussion topic</a:t>
          </a:r>
        </a:p>
      </dsp:txBody>
      <dsp:txXfrm>
        <a:off x="3193402" y="4108239"/>
        <a:ext cx="3904861" cy="976215"/>
      </dsp:txXfrm>
    </dsp:sp>
    <dsp:sp modelId="{EC51D23B-21D8-4771-A49C-217FA2374649}">
      <dsp:nvSpPr>
        <dsp:cNvPr id="0" name=""/>
        <dsp:cNvSpPr/>
      </dsp:nvSpPr>
      <dsp:spPr>
        <a:xfrm>
          <a:off x="2605574" y="203378"/>
          <a:ext cx="4429707" cy="2277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i="0" kern="1200" dirty="0"/>
            <a:t>How to square the circle?</a:t>
          </a:r>
          <a:endParaRPr lang="en-US" sz="2800" b="0" kern="1200" dirty="0">
            <a:solidFill>
              <a:schemeClr val="bg1"/>
            </a:solidFill>
            <a:latin typeface="+mn-lt"/>
          </a:endParaRPr>
        </a:p>
      </dsp:txBody>
      <dsp:txXfrm>
        <a:off x="3254290" y="536959"/>
        <a:ext cx="3132275" cy="1610673"/>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96E53-971E-4E6C-A8D5-2B29AF7FAD66}"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8B4E7-D904-4414-8086-9669A6FBE125}" type="slidenum">
              <a:rPr lang="en-US" smtClean="0"/>
              <a:t>‹#›</a:t>
            </a:fld>
            <a:endParaRPr lang="en-US"/>
          </a:p>
        </p:txBody>
      </p:sp>
    </p:spTree>
    <p:extLst>
      <p:ext uri="{BB962C8B-B14F-4D97-AF65-F5344CB8AC3E}">
        <p14:creationId xmlns:p14="http://schemas.microsoft.com/office/powerpoint/2010/main" val="334239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625AC-10A4-49ED-BDF0-7C20F990C12D}" type="slidenum">
              <a:rPr lang="en-US" smtClean="0"/>
              <a:t>9</a:t>
            </a:fld>
            <a:endParaRPr lang="en-US"/>
          </a:p>
        </p:txBody>
      </p:sp>
    </p:spTree>
    <p:extLst>
      <p:ext uri="{BB962C8B-B14F-4D97-AF65-F5344CB8AC3E}">
        <p14:creationId xmlns:p14="http://schemas.microsoft.com/office/powerpoint/2010/main" val="32397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267445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1524000" y="1122363"/>
            <a:ext cx="9144000" cy="3832192"/>
          </a:xfrm>
        </p:spPr>
        <p:txBody>
          <a:bodyPr>
            <a:normAutofit/>
          </a:bodyPr>
          <a:lstStyle/>
          <a:p>
            <a:r>
              <a:rPr lang="en-US" sz="4800" dirty="0"/>
              <a:t>Accession of the European Union to European Convention on Human Rights</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786603"/>
            <a:ext cx="6690049" cy="1268963"/>
          </a:xfrm>
        </p:spPr>
        <p:txBody>
          <a:bodyPr>
            <a:normAutofit/>
          </a:bodyPr>
          <a:lstStyle/>
          <a:p>
            <a:pPr algn="r"/>
            <a:r>
              <a:rPr lang="sr-Latn-RS" dirty="0"/>
              <a:t>Doc. dr Marijana Mladenov</a:t>
            </a:r>
          </a:p>
          <a:p>
            <a:pPr algn="r"/>
            <a:r>
              <a:rPr lang="sr-Latn-RS" dirty="0"/>
              <a:t>E-mail: alavuk</a:t>
            </a:r>
            <a:r>
              <a:rPr lang="en-US" dirty="0"/>
              <a:t>@pravni-fakultet.info</a:t>
            </a:r>
            <a:endParaRPr lang="sr-Latn-R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1614196"/>
            <a:ext cx="11402007" cy="4460032"/>
          </a:xfrm>
        </p:spPr>
        <p:txBody>
          <a:bodyPr>
            <a:normAutofit fontScale="92500" lnSpcReduction="10000"/>
          </a:bodyPr>
          <a:lstStyle/>
          <a:p>
            <a:pPr marL="342900" indent="-342900" algn="just">
              <a:lnSpc>
                <a:spcPct val="150000"/>
              </a:lnSpc>
              <a:buFont typeface="Wingdings" panose="05000000000000000000" pitchFamily="2" charset="2"/>
              <a:buChar char="Ø"/>
            </a:pPr>
            <a:r>
              <a:rPr lang="en-US" dirty="0"/>
              <a:t>The issue of the EU accession to the ECHR may have been discussed for a long time</a:t>
            </a:r>
          </a:p>
          <a:p>
            <a:pPr marL="342900" indent="-342900" algn="just">
              <a:lnSpc>
                <a:spcPct val="150000"/>
              </a:lnSpc>
              <a:buFont typeface="Wingdings" panose="05000000000000000000" pitchFamily="2" charset="2"/>
              <a:buChar char="Ø"/>
            </a:pPr>
            <a:r>
              <a:rPr lang="en-US" b="0" i="0" dirty="0">
                <a:solidFill>
                  <a:srgbClr val="161616"/>
                </a:solidFill>
                <a:effectLst/>
                <a:latin typeface="Open Sans"/>
              </a:rPr>
              <a:t>Formal and informal talks on the ways to achieve the accession of the EU to the ECHR had taken place within both </a:t>
            </a:r>
            <a:r>
              <a:rPr lang="en-US" b="0" i="0" dirty="0" err="1">
                <a:solidFill>
                  <a:srgbClr val="161616"/>
                </a:solidFill>
                <a:effectLst/>
                <a:latin typeface="Open Sans"/>
              </a:rPr>
              <a:t>organisations</a:t>
            </a:r>
            <a:r>
              <a:rPr lang="en-US" b="0" i="0" dirty="0">
                <a:solidFill>
                  <a:srgbClr val="161616"/>
                </a:solidFill>
                <a:effectLst/>
                <a:latin typeface="Open Sans"/>
              </a:rPr>
              <a:t> in the late 1970s</a:t>
            </a:r>
          </a:p>
          <a:p>
            <a:pPr marL="342900" indent="-342900" algn="just">
              <a:lnSpc>
                <a:spcPct val="150000"/>
              </a:lnSpc>
              <a:buFont typeface="Wingdings" panose="05000000000000000000" pitchFamily="2" charset="2"/>
              <a:buChar char="Ø"/>
            </a:pPr>
            <a:r>
              <a:rPr lang="en-US" dirty="0"/>
              <a:t>the Solange I decision of the German Constitutional Court</a:t>
            </a:r>
          </a:p>
          <a:p>
            <a:pPr marL="342900" indent="-342900" algn="just">
              <a:lnSpc>
                <a:spcPct val="150000"/>
              </a:lnSpc>
              <a:buFont typeface="Wingdings" panose="05000000000000000000" pitchFamily="2" charset="2"/>
              <a:buChar char="Ø"/>
            </a:pPr>
            <a:r>
              <a:rPr lang="en-US" dirty="0"/>
              <a:t>Commission adopted a memorandum recommending accession in 19792 and a formal proposal was made to the Council in 1990</a:t>
            </a:r>
          </a:p>
          <a:p>
            <a:pPr marL="342900" indent="-342900" algn="just">
              <a:lnSpc>
                <a:spcPct val="150000"/>
              </a:lnSpc>
              <a:buFont typeface="Wingdings" panose="05000000000000000000" pitchFamily="2" charset="2"/>
              <a:buChar char="Ø"/>
            </a:pPr>
            <a:r>
              <a:rPr lang="en-US" dirty="0"/>
              <a:t>In its opinion 2/94, the Court of Justice held that the European Community had no competence in the field of fundamental rights</a:t>
            </a:r>
          </a:p>
          <a:p>
            <a:pPr marL="342900" indent="-342900" algn="just">
              <a:lnSpc>
                <a:spcPct val="150000"/>
              </a:lnSpc>
              <a:buFont typeface="Wingdings" panose="05000000000000000000" pitchFamily="2" charset="2"/>
              <a:buChar char="Ø"/>
            </a:pPr>
            <a:endParaRPr lang="en-US" b="0" i="1" dirty="0">
              <a:solidFill>
                <a:srgbClr val="161616"/>
              </a:solidFill>
              <a:effectLst/>
              <a:latin typeface="Open Sans"/>
            </a:endParaRPr>
          </a:p>
          <a:p>
            <a:pPr marL="342900" indent="-342900" algn="just">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93511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en-US" dirty="0">
              <a:solidFill>
                <a:srgbClr val="002060"/>
              </a:solidFill>
            </a:endParaRPr>
          </a:p>
          <a:p>
            <a:pPr algn="just">
              <a:lnSpc>
                <a:spcPct val="150000"/>
              </a:lnSpc>
            </a:pPr>
            <a:endParaRPr lang="en-US" dirty="0">
              <a:solidFill>
                <a:srgbClr val="002060"/>
              </a:solidFill>
              <a:highlight>
                <a:srgbClr val="FFFF00"/>
              </a:highlight>
            </a:endParaRPr>
          </a:p>
          <a:p>
            <a:pPr algn="just">
              <a:lnSpc>
                <a:spcPct val="150000"/>
              </a:lnSpc>
            </a:pPr>
            <a:endParaRPr lang="sr-Latn-RS" dirty="0">
              <a:solidFill>
                <a:srgbClr val="002060"/>
              </a:solidFill>
              <a:highlight>
                <a:srgbClr val="FFFF00"/>
              </a:highlight>
            </a:endParaRPr>
          </a:p>
          <a:p>
            <a:pPr algn="just">
              <a:lnSpc>
                <a:spcPct val="150000"/>
              </a:lnSpc>
            </a:pPr>
            <a:endParaRPr lang="sr-Latn-RS" dirty="0">
              <a:solidFill>
                <a:srgbClr val="002060"/>
              </a:solidFill>
              <a:highlight>
                <a:srgbClr val="FFFF00"/>
              </a:highlight>
            </a:endParaRPr>
          </a:p>
        </p:txBody>
      </p:sp>
      <p:graphicFrame>
        <p:nvGraphicFramePr>
          <p:cNvPr id="2" name="Diagram 1">
            <a:extLst>
              <a:ext uri="{FF2B5EF4-FFF2-40B4-BE49-F238E27FC236}">
                <a16:creationId xmlns:a16="http://schemas.microsoft.com/office/drawing/2014/main" id="{41316456-6935-4E8C-AA90-9660CFBBFE03}"/>
              </a:ext>
            </a:extLst>
          </p:cNvPr>
          <p:cNvGraphicFramePr/>
          <p:nvPr>
            <p:extLst>
              <p:ext uri="{D42A27DB-BD31-4B8C-83A1-F6EECF244321}">
                <p14:modId xmlns:p14="http://schemas.microsoft.com/office/powerpoint/2010/main" val="350227276"/>
              </p:ext>
            </p:extLst>
          </p:nvPr>
        </p:nvGraphicFramePr>
        <p:xfrm>
          <a:off x="2211355" y="1922107"/>
          <a:ext cx="8060612" cy="440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30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2F6B0032-BE54-449E-AD86-43475405A8CB}"/>
              </a:ext>
            </a:extLst>
          </p:cNvPr>
          <p:cNvGraphicFramePr/>
          <p:nvPr>
            <p:extLst>
              <p:ext uri="{D42A27DB-BD31-4B8C-83A1-F6EECF244321}">
                <p14:modId xmlns:p14="http://schemas.microsoft.com/office/powerpoint/2010/main" val="2873778724"/>
              </p:ext>
            </p:extLst>
          </p:nvPr>
        </p:nvGraphicFramePr>
        <p:xfrm>
          <a:off x="1017037" y="1698171"/>
          <a:ext cx="10228137" cy="454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50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en-US" dirty="0"/>
          </a:p>
        </p:txBody>
      </p:sp>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06"/>
            <a:ext cx="12367826" cy="6956903"/>
          </a:xfrm>
          <a:prstGeom prst="rect">
            <a:avLst/>
          </a:prstGeom>
          <a:solidFill>
            <a:schemeClr val="accent4">
              <a:lumMod val="60000"/>
              <a:lumOff val="40000"/>
            </a:schemeClr>
          </a:solidFill>
          <a:ln w="76200">
            <a:solidFill>
              <a:schemeClr val="accent1"/>
            </a:solidFill>
          </a:ln>
        </p:spPr>
      </p:pic>
      <p:sp>
        <p:nvSpPr>
          <p:cNvPr id="10" name="TextBox 9">
            <a:extLst>
              <a:ext uri="{FF2B5EF4-FFF2-40B4-BE49-F238E27FC236}">
                <a16:creationId xmlns:a16="http://schemas.microsoft.com/office/drawing/2014/main" id="{24DBEB3F-80DE-4FC8-818B-6251831ADC60}"/>
              </a:ext>
            </a:extLst>
          </p:cNvPr>
          <p:cNvSpPr txBox="1"/>
          <p:nvPr/>
        </p:nvSpPr>
        <p:spPr>
          <a:xfrm>
            <a:off x="1595535" y="1644871"/>
            <a:ext cx="9302620" cy="523220"/>
          </a:xfrm>
          <a:prstGeom prst="rect">
            <a:avLst/>
          </a:prstGeom>
          <a:noFill/>
        </p:spPr>
        <p:txBody>
          <a:bodyPr wrap="square">
            <a:spAutoFit/>
          </a:bodyPr>
          <a:lstStyle/>
          <a:p>
            <a:r>
              <a:rPr lang="en-US" sz="2800" b="0" i="0" dirty="0">
                <a:solidFill>
                  <a:schemeClr val="tx2"/>
                </a:solidFill>
                <a:effectLst/>
                <a:latin typeface="Open Sans"/>
              </a:rPr>
              <a:t>             Results of the EU accession to the ECHR</a:t>
            </a:r>
            <a:endParaRPr lang="en-US" sz="2800" dirty="0">
              <a:solidFill>
                <a:schemeClr val="tx2"/>
              </a:solidFill>
            </a:endParaRPr>
          </a:p>
        </p:txBody>
      </p:sp>
      <p:graphicFrame>
        <p:nvGraphicFramePr>
          <p:cNvPr id="2" name="Diagram 1">
            <a:extLst>
              <a:ext uri="{FF2B5EF4-FFF2-40B4-BE49-F238E27FC236}">
                <a16:creationId xmlns:a16="http://schemas.microsoft.com/office/drawing/2014/main" id="{4AEA4F2A-1491-4076-B520-5A5BC1555E29}"/>
              </a:ext>
            </a:extLst>
          </p:cNvPr>
          <p:cNvGraphicFramePr/>
          <p:nvPr>
            <p:extLst>
              <p:ext uri="{D42A27DB-BD31-4B8C-83A1-F6EECF244321}">
                <p14:modId xmlns:p14="http://schemas.microsoft.com/office/powerpoint/2010/main" val="2137001742"/>
              </p:ext>
            </p:extLst>
          </p:nvPr>
        </p:nvGraphicFramePr>
        <p:xfrm>
          <a:off x="475861" y="2267339"/>
          <a:ext cx="12437706" cy="4378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67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a16="http://schemas.microsoft.com/office/drawing/2014/main" id="{643326C7-8172-48BD-A3FB-1C32BBCDB611}"/>
              </a:ext>
            </a:extLst>
          </p:cNvPr>
          <p:cNvGraphicFramePr/>
          <p:nvPr>
            <p:extLst>
              <p:ext uri="{D42A27DB-BD31-4B8C-83A1-F6EECF244321}">
                <p14:modId xmlns:p14="http://schemas.microsoft.com/office/powerpoint/2010/main" val="1493649569"/>
              </p:ext>
            </p:extLst>
          </p:nvPr>
        </p:nvGraphicFramePr>
        <p:xfrm>
          <a:off x="1203650" y="1604865"/>
          <a:ext cx="8602824" cy="453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E7ACB6E-718D-4A3A-A518-8D02048A383D}"/>
              </a:ext>
            </a:extLst>
          </p:cNvPr>
          <p:cNvSpPr txBox="1"/>
          <p:nvPr/>
        </p:nvSpPr>
        <p:spPr>
          <a:xfrm>
            <a:off x="457200" y="1511560"/>
            <a:ext cx="11504645" cy="464871"/>
          </a:xfrm>
          <a:prstGeom prst="rect">
            <a:avLst/>
          </a:prstGeom>
          <a:noFill/>
        </p:spPr>
        <p:txBody>
          <a:bodyPr wrap="square">
            <a:spAutoFit/>
          </a:bodyPr>
          <a:lstStyle/>
          <a:p>
            <a:pPr>
              <a:lnSpc>
                <a:spcPct val="150000"/>
              </a:lnSpc>
            </a:pPr>
            <a:endParaRPr lang="en-US" i="1" dirty="0"/>
          </a:p>
        </p:txBody>
      </p:sp>
      <p:sp>
        <p:nvSpPr>
          <p:cNvPr id="2" name="Oval 1">
            <a:extLst>
              <a:ext uri="{FF2B5EF4-FFF2-40B4-BE49-F238E27FC236}">
                <a16:creationId xmlns:a16="http://schemas.microsoft.com/office/drawing/2014/main" id="{706B5BB9-CBCA-47F0-B75B-2367814E9FD0}"/>
              </a:ext>
            </a:extLst>
          </p:cNvPr>
          <p:cNvSpPr/>
          <p:nvPr/>
        </p:nvSpPr>
        <p:spPr>
          <a:xfrm>
            <a:off x="793103" y="1875453"/>
            <a:ext cx="9255966" cy="4142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161616"/>
                </a:solidFill>
                <a:effectLst/>
                <a:latin typeface="Open Sans"/>
              </a:rPr>
              <a:t>On 18 December 2014, the Court of Justice of the European Union delivered its Opinion 2/13, concluding that the agreement on the accession of the European Union to the European Convention on Human Rights is not in accordance with Article 6(2) of the Treaty on European Union or with Protocol (No 8) relating to Article 6(2) of the Treaty on European Union on the accession of the Union to the European Convention on Human Rights.</a:t>
            </a:r>
            <a:endParaRPr lang="en-US" dirty="0"/>
          </a:p>
        </p:txBody>
      </p:sp>
      <p:sp>
        <p:nvSpPr>
          <p:cNvPr id="3" name="TextBox 2">
            <a:extLst>
              <a:ext uri="{FF2B5EF4-FFF2-40B4-BE49-F238E27FC236}">
                <a16:creationId xmlns:a16="http://schemas.microsoft.com/office/drawing/2014/main" id="{D9EBDDA1-0907-4703-B4AE-E1A347F530F6}"/>
              </a:ext>
            </a:extLst>
          </p:cNvPr>
          <p:cNvSpPr txBox="1"/>
          <p:nvPr/>
        </p:nvSpPr>
        <p:spPr>
          <a:xfrm>
            <a:off x="10587137" y="2974806"/>
            <a:ext cx="845973" cy="1569660"/>
          </a:xfrm>
          <a:prstGeom prst="rect">
            <a:avLst/>
          </a:prstGeom>
          <a:noFill/>
          <a:effectLst>
            <a:outerShdw blurRad="50800" dist="38100" algn="l" rotWithShape="0">
              <a:prstClr val="black">
                <a:alpha val="40000"/>
              </a:prstClr>
            </a:outerShdw>
          </a:effectLst>
        </p:spPr>
        <p:txBody>
          <a:bodyPr wrap="square" rtlCol="0">
            <a:spAutoFit/>
          </a:bodyPr>
          <a:lstStyle/>
          <a:p>
            <a:r>
              <a:rPr lang="en-US" sz="9600" dirty="0">
                <a:solidFill>
                  <a:schemeClr val="tx2"/>
                </a:solidFill>
                <a:highlight>
                  <a:srgbClr val="FFFF00"/>
                </a:highlight>
              </a:rPr>
              <a:t>!</a:t>
            </a:r>
          </a:p>
        </p:txBody>
      </p:sp>
    </p:spTree>
    <p:extLst>
      <p:ext uri="{BB962C8B-B14F-4D97-AF65-F5344CB8AC3E}">
        <p14:creationId xmlns:p14="http://schemas.microsoft.com/office/powerpoint/2010/main" val="398448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a16="http://schemas.microsoft.com/office/drawing/2014/main" id="{643326C7-8172-48BD-A3FB-1C32BBCDB611}"/>
              </a:ext>
            </a:extLst>
          </p:cNvPr>
          <p:cNvGraphicFramePr/>
          <p:nvPr>
            <p:extLst>
              <p:ext uri="{D42A27DB-BD31-4B8C-83A1-F6EECF244321}">
                <p14:modId xmlns:p14="http://schemas.microsoft.com/office/powerpoint/2010/main" val="3713489663"/>
              </p:ext>
            </p:extLst>
          </p:nvPr>
        </p:nvGraphicFramePr>
        <p:xfrm>
          <a:off x="1203649" y="1604865"/>
          <a:ext cx="8956351" cy="453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E7ACB6E-718D-4A3A-A518-8D02048A383D}"/>
              </a:ext>
            </a:extLst>
          </p:cNvPr>
          <p:cNvSpPr txBox="1"/>
          <p:nvPr/>
        </p:nvSpPr>
        <p:spPr>
          <a:xfrm>
            <a:off x="457200" y="1511560"/>
            <a:ext cx="11504645" cy="5312352"/>
          </a:xfrm>
          <a:prstGeom prst="rect">
            <a:avLst/>
          </a:prstGeom>
          <a:noFill/>
        </p:spPr>
        <p:txBody>
          <a:bodyPr wrap="square">
            <a:spAutoFit/>
          </a:bodyPr>
          <a:lstStyle/>
          <a:p>
            <a:pPr algn="ctr"/>
            <a:r>
              <a:rPr lang="en-US" b="0" i="0" dirty="0">
                <a:solidFill>
                  <a:schemeClr val="tx2"/>
                </a:solidFill>
                <a:effectLst>
                  <a:outerShdw blurRad="38100" dist="38100" dir="2700000" algn="tl">
                    <a:srgbClr val="000000">
                      <a:alpha val="43137"/>
                    </a:srgbClr>
                  </a:outerShdw>
                </a:effectLst>
                <a:latin typeface="Roboto"/>
              </a:rPr>
              <a:t>Opinion of the Court (Full Court) of 18 December 2014.</a:t>
            </a:r>
            <a:br>
              <a:rPr lang="en-US" dirty="0">
                <a:solidFill>
                  <a:schemeClr val="tx2"/>
                </a:solidFill>
                <a:effectLst>
                  <a:outerShdw blurRad="38100" dist="38100" dir="2700000" algn="tl">
                    <a:srgbClr val="000000">
                      <a:alpha val="43137"/>
                    </a:srgbClr>
                  </a:outerShdw>
                </a:effectLst>
              </a:rPr>
            </a:br>
            <a:r>
              <a:rPr lang="en-US" b="0" i="0" dirty="0">
                <a:solidFill>
                  <a:schemeClr val="tx2"/>
                </a:solidFill>
                <a:effectLst>
                  <a:outerShdw blurRad="38100" dist="38100" dir="2700000" algn="tl">
                    <a:srgbClr val="000000">
                      <a:alpha val="43137"/>
                    </a:srgbClr>
                  </a:outerShdw>
                </a:effectLst>
                <a:latin typeface="Roboto"/>
              </a:rPr>
              <a:t>Opinion pursuant to Article 218(11) TFEU.</a:t>
            </a:r>
            <a:br>
              <a:rPr lang="en-US" dirty="0">
                <a:solidFill>
                  <a:schemeClr val="tx2"/>
                </a:solidFill>
                <a:effectLst>
                  <a:outerShdw blurRad="38100" dist="38100" dir="2700000" algn="tl">
                    <a:srgbClr val="000000">
                      <a:alpha val="43137"/>
                    </a:srgbClr>
                  </a:outerShdw>
                </a:effectLst>
              </a:rPr>
            </a:br>
            <a:r>
              <a:rPr lang="en-US" b="0" i="0" dirty="0">
                <a:solidFill>
                  <a:schemeClr val="tx2"/>
                </a:solidFill>
                <a:effectLst>
                  <a:outerShdw blurRad="38100" dist="38100" dir="2700000" algn="tl">
                    <a:srgbClr val="000000">
                      <a:alpha val="43137"/>
                    </a:srgbClr>
                  </a:outerShdw>
                </a:effectLst>
                <a:latin typeface="Roboto"/>
              </a:rPr>
              <a:t>Opinion pursuant to Article 218(11) TFEU — Draft international agreement — Accession of the European Union to the European Convention for the Protection of Human Rights and Fundamental Freedoms — Compatibility of the draft agreement with the EU and FEU Treaties.</a:t>
            </a:r>
            <a:br>
              <a:rPr lang="en-US" dirty="0">
                <a:solidFill>
                  <a:schemeClr val="tx2"/>
                </a:solidFill>
                <a:effectLst>
                  <a:outerShdw blurRad="38100" dist="38100" dir="2700000" algn="tl">
                    <a:srgbClr val="000000">
                      <a:alpha val="43137"/>
                    </a:srgbClr>
                  </a:outerShdw>
                </a:effectLst>
              </a:rPr>
            </a:br>
            <a:r>
              <a:rPr lang="en-US" b="0" i="0" dirty="0">
                <a:solidFill>
                  <a:schemeClr val="tx2"/>
                </a:solidFill>
                <a:effectLst>
                  <a:outerShdw blurRad="38100" dist="38100" dir="2700000" algn="tl">
                    <a:srgbClr val="000000">
                      <a:alpha val="43137"/>
                    </a:srgbClr>
                  </a:outerShdw>
                </a:effectLst>
                <a:latin typeface="Roboto"/>
              </a:rPr>
              <a:t>Case Opinion 2/13.</a:t>
            </a:r>
            <a:endParaRPr lang="sr-Latn-RS" b="0" i="0" dirty="0">
              <a:solidFill>
                <a:schemeClr val="tx2"/>
              </a:solidFill>
              <a:effectLst>
                <a:outerShdw blurRad="38100" dist="38100" dir="2700000" algn="tl">
                  <a:srgbClr val="000000">
                    <a:alpha val="43137"/>
                  </a:srgbClr>
                </a:outerShdw>
              </a:effectLst>
              <a:latin typeface="Roboto"/>
            </a:endParaRPr>
          </a:p>
          <a:p>
            <a:endParaRPr lang="sr-Latn-RS" dirty="0">
              <a:solidFill>
                <a:srgbClr val="444444"/>
              </a:solidFill>
              <a:latin typeface="Roboto"/>
            </a:endParaRPr>
          </a:p>
          <a:p>
            <a:pPr algn="just">
              <a:lnSpc>
                <a:spcPct val="150000"/>
              </a:lnSpc>
            </a:pPr>
            <a:r>
              <a:rPr lang="en-US" i="1" dirty="0">
                <a:solidFill>
                  <a:srgbClr val="444444"/>
                </a:solidFill>
                <a:latin typeface="Roboto"/>
              </a:rPr>
              <a:t>“</a:t>
            </a:r>
            <a:r>
              <a:rPr lang="en-US" i="1" dirty="0"/>
              <a:t>The fact that the EU has a new kind of legal order, the nature of which is peculiar to the EU, its own constitutional framework and founding principles, a particularly sophisticated institutional structure and a full set of legal rules to ensure its operation, has consequences as regards the procedure for and conditions of accession to the ECHR.</a:t>
            </a:r>
            <a:r>
              <a:rPr lang="en-US" i="1" dirty="0">
                <a:solidFill>
                  <a:srgbClr val="444444"/>
                </a:solidFill>
              </a:rPr>
              <a:t>”</a:t>
            </a:r>
          </a:p>
          <a:p>
            <a:pPr algn="just">
              <a:lnSpc>
                <a:spcPct val="150000"/>
              </a:lnSpc>
            </a:pPr>
            <a:endParaRPr lang="en-US" i="1" dirty="0">
              <a:solidFill>
                <a:srgbClr val="444444"/>
              </a:solidFill>
            </a:endParaRPr>
          </a:p>
          <a:p>
            <a:pPr algn="just">
              <a:lnSpc>
                <a:spcPct val="150000"/>
              </a:lnSpc>
            </a:pPr>
            <a:r>
              <a:rPr lang="en-US" i="1" dirty="0">
                <a:solidFill>
                  <a:srgbClr val="444444"/>
                </a:solidFill>
              </a:rPr>
              <a:t>“It must be borne in mind that, in accordance with Article 6(3) TEU, fundamental rights, as guaranteed by the ECHR, constitute general principles of the EU’s law. However, as the EU has not acceded to the ECHR, the latter does not constitute a legal instrument which has been formally incorporated into the legal order of the EU.”</a:t>
            </a:r>
          </a:p>
          <a:p>
            <a:pPr>
              <a:lnSpc>
                <a:spcPct val="150000"/>
              </a:lnSpc>
            </a:pPr>
            <a:endParaRPr lang="en-US" i="1" dirty="0"/>
          </a:p>
        </p:txBody>
      </p:sp>
    </p:spTree>
    <p:extLst>
      <p:ext uri="{BB962C8B-B14F-4D97-AF65-F5344CB8AC3E}">
        <p14:creationId xmlns:p14="http://schemas.microsoft.com/office/powerpoint/2010/main" val="251414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3517963819"/>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30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618</Words>
  <Application>Microsoft Office PowerPoint</Application>
  <PresentationFormat>Widescreen</PresentationFormat>
  <Paragraphs>35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Open Sans</vt:lpstr>
      <vt:lpstr>Roboto</vt:lpstr>
      <vt:lpstr>Wingdings</vt:lpstr>
      <vt:lpstr>Office Theme</vt:lpstr>
      <vt:lpstr>PowerPoint Presentation</vt:lpstr>
      <vt:lpstr>Accession of the European Union to European Convention on Human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41</cp:revision>
  <dcterms:created xsi:type="dcterms:W3CDTF">2020-12-05T12:03:49Z</dcterms:created>
  <dcterms:modified xsi:type="dcterms:W3CDTF">2021-01-20T12:44:56Z</dcterms:modified>
</cp:coreProperties>
</file>