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5" r:id="rId4"/>
    <p:sldId id="264" r:id="rId5"/>
    <p:sldId id="257" r:id="rId6"/>
    <p:sldId id="258" r:id="rId7"/>
    <p:sldId id="259" r:id="rId8"/>
    <p:sldId id="260" r:id="rId9"/>
    <p:sldId id="261"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7985E-665B-490A-9A4A-C19E5E9152E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508CB8BD-1A18-4D31-9A70-C71CDF40F677}">
      <dgm:prSet phldrT="[Text]"/>
      <dgm:spPr/>
      <dgm:t>
        <a:bodyPr/>
        <a:lstStyle/>
        <a:p>
          <a:r>
            <a:rPr lang="en-US" b="0" i="0" dirty="0"/>
            <a:t>The Court held that fundamental rights ranked as general principles of Community law</a:t>
          </a:r>
          <a:endParaRPr lang="en-US" dirty="0"/>
        </a:p>
      </dgm:t>
    </dgm:pt>
    <dgm:pt modelId="{1749EBFD-7735-4CE0-AC40-70AFCDB0666C}" type="parTrans" cxnId="{E383A44E-CB49-49A8-B5E5-0C9E763D2EAA}">
      <dgm:prSet/>
      <dgm:spPr/>
      <dgm:t>
        <a:bodyPr/>
        <a:lstStyle/>
        <a:p>
          <a:endParaRPr lang="en-US"/>
        </a:p>
      </dgm:t>
    </dgm:pt>
    <dgm:pt modelId="{27293D0F-34C2-40BA-B402-E654FB945F1A}" type="sibTrans" cxnId="{E383A44E-CB49-49A8-B5E5-0C9E763D2EAA}">
      <dgm:prSet/>
      <dgm:spPr/>
      <dgm:t>
        <a:bodyPr/>
        <a:lstStyle/>
        <a:p>
          <a:endParaRPr lang="en-US"/>
        </a:p>
      </dgm:t>
    </dgm:pt>
    <dgm:pt modelId="{AE4CB4E5-A0E7-4EAB-8B49-94D5835DC7E4}">
      <dgm:prSet phldrT="[Text]"/>
      <dgm:spPr>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dgm:spPr>
      <dgm:t>
        <a:bodyPr/>
        <a:lstStyle/>
        <a:p>
          <a:r>
            <a:rPr lang="en-US" b="0" i="0" dirty="0"/>
            <a:t>constitutional traditions of the Member States</a:t>
          </a:r>
          <a:endParaRPr lang="en-US" dirty="0"/>
        </a:p>
      </dgm:t>
    </dgm:pt>
    <dgm:pt modelId="{C9CDF225-5DAE-4F8F-ACA9-3338A1EE3A30}" type="parTrans" cxnId="{D26829CB-B326-4136-B589-B4D2F9D4FF55}">
      <dgm:prSet/>
      <dgm:spPr>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dgm:spPr>
      <dgm:t>
        <a:bodyPr/>
        <a:lstStyle/>
        <a:p>
          <a:endParaRPr lang="en-US"/>
        </a:p>
      </dgm:t>
    </dgm:pt>
    <dgm:pt modelId="{7A74446C-5756-49AE-94F5-380D64F107FB}" type="sibTrans" cxnId="{D26829CB-B326-4136-B589-B4D2F9D4FF55}">
      <dgm:prSet/>
      <dgm:spPr/>
      <dgm:t>
        <a:bodyPr/>
        <a:lstStyle/>
        <a:p>
          <a:endParaRPr lang="en-US"/>
        </a:p>
      </dgm:t>
    </dgm:pt>
    <dgm:pt modelId="{2DA0440C-116C-4224-9D0A-44F5DEFB1826}">
      <dgm:prSet/>
      <dgm:spPr/>
      <dgm:t>
        <a:bodyPr/>
        <a:lstStyle/>
        <a:p>
          <a:r>
            <a:rPr lang="en-US" dirty="0"/>
            <a:t>the international Treaties to which the Member States belonged (ECHR in particular)</a:t>
          </a:r>
        </a:p>
      </dgm:t>
    </dgm:pt>
    <dgm:pt modelId="{79DAEBAD-5AC6-4A51-9839-E2FB6434C409}" type="parTrans" cxnId="{53B916D5-8871-4D73-A58B-826168BC4DE8}">
      <dgm:prSet/>
      <dgm:spPr/>
      <dgm:t>
        <a:bodyPr/>
        <a:lstStyle/>
        <a:p>
          <a:endParaRPr lang="en-US"/>
        </a:p>
      </dgm:t>
    </dgm:pt>
    <dgm:pt modelId="{405E85B1-2D06-4F19-BDAD-1619E7CAD159}" type="sibTrans" cxnId="{53B916D5-8871-4D73-A58B-826168BC4DE8}">
      <dgm:prSet/>
      <dgm:spPr/>
      <dgm:t>
        <a:bodyPr/>
        <a:lstStyle/>
        <a:p>
          <a:endParaRPr lang="en-US"/>
        </a:p>
      </dgm:t>
    </dgm:pt>
    <dgm:pt modelId="{B994FABB-7901-4AFC-B39B-C0A538BBE824}" type="pres">
      <dgm:prSet presAssocID="{30F7985E-665B-490A-9A4A-C19E5E9152EC}" presName="cycle" presStyleCnt="0">
        <dgm:presLayoutVars>
          <dgm:chMax val="1"/>
          <dgm:dir/>
          <dgm:animLvl val="ctr"/>
          <dgm:resizeHandles val="exact"/>
        </dgm:presLayoutVars>
      </dgm:prSet>
      <dgm:spPr/>
    </dgm:pt>
    <dgm:pt modelId="{36D307BD-8C33-4548-B032-92668D151A9A}" type="pres">
      <dgm:prSet presAssocID="{508CB8BD-1A18-4D31-9A70-C71CDF40F677}" presName="centerShape" presStyleLbl="node0" presStyleIdx="0" presStyleCnt="1"/>
      <dgm:spPr/>
    </dgm:pt>
    <dgm:pt modelId="{C710C3F8-BF0E-42C4-BBA9-983D5FF497E3}" type="pres">
      <dgm:prSet presAssocID="{C9CDF225-5DAE-4F8F-ACA9-3338A1EE3A30}" presName="parTrans" presStyleLbl="bgSibTrans2D1" presStyleIdx="0" presStyleCnt="2" custLinFactNeighborX="6787" custLinFactNeighborY="19367"/>
      <dgm:spPr/>
    </dgm:pt>
    <dgm:pt modelId="{5B33CADD-54FC-41B3-9FA6-4A001BD364A1}" type="pres">
      <dgm:prSet presAssocID="{AE4CB4E5-A0E7-4EAB-8B49-94D5835DC7E4}" presName="node" presStyleLbl="node1" presStyleIdx="0" presStyleCnt="2" custScaleX="120368">
        <dgm:presLayoutVars>
          <dgm:bulletEnabled val="1"/>
        </dgm:presLayoutVars>
      </dgm:prSet>
      <dgm:spPr/>
    </dgm:pt>
    <dgm:pt modelId="{DBBE249E-831F-4672-A8E2-8806907E33C6}" type="pres">
      <dgm:prSet presAssocID="{79DAEBAD-5AC6-4A51-9839-E2FB6434C409}" presName="parTrans" presStyleLbl="bgSibTrans2D1" presStyleIdx="1" presStyleCnt="2" custLinFactNeighborX="-6787" custLinFactNeighborY="19367"/>
      <dgm:spPr/>
    </dgm:pt>
    <dgm:pt modelId="{79789067-F298-4AD2-8115-F6D405278590}" type="pres">
      <dgm:prSet presAssocID="{2DA0440C-116C-4224-9D0A-44F5DEFB1826}" presName="node" presStyleLbl="node1" presStyleIdx="1" presStyleCnt="2" custScaleX="124402">
        <dgm:presLayoutVars>
          <dgm:bulletEnabled val="1"/>
        </dgm:presLayoutVars>
      </dgm:prSet>
      <dgm:spPr/>
    </dgm:pt>
  </dgm:ptLst>
  <dgm:cxnLst>
    <dgm:cxn modelId="{E8AEF904-6D41-493F-AAE7-B94A51D8BE8F}" type="presOf" srcId="{2DA0440C-116C-4224-9D0A-44F5DEFB1826}" destId="{79789067-F298-4AD2-8115-F6D405278590}" srcOrd="0" destOrd="0" presId="urn:microsoft.com/office/officeart/2005/8/layout/radial4"/>
    <dgm:cxn modelId="{C707DB63-11F5-4F91-A032-919732DB5808}" type="presOf" srcId="{C9CDF225-5DAE-4F8F-ACA9-3338A1EE3A30}" destId="{C710C3F8-BF0E-42C4-BBA9-983D5FF497E3}" srcOrd="0" destOrd="0" presId="urn:microsoft.com/office/officeart/2005/8/layout/radial4"/>
    <dgm:cxn modelId="{2D3A8844-3267-4DC4-A2E8-06AAEA9FF0BD}" type="presOf" srcId="{508CB8BD-1A18-4D31-9A70-C71CDF40F677}" destId="{36D307BD-8C33-4548-B032-92668D151A9A}" srcOrd="0" destOrd="0" presId="urn:microsoft.com/office/officeart/2005/8/layout/radial4"/>
    <dgm:cxn modelId="{E383A44E-CB49-49A8-B5E5-0C9E763D2EAA}" srcId="{30F7985E-665B-490A-9A4A-C19E5E9152EC}" destId="{508CB8BD-1A18-4D31-9A70-C71CDF40F677}" srcOrd="0" destOrd="0" parTransId="{1749EBFD-7735-4CE0-AC40-70AFCDB0666C}" sibTransId="{27293D0F-34C2-40BA-B402-E654FB945F1A}"/>
    <dgm:cxn modelId="{5B39B153-1F5F-4F2B-B269-0E6202858821}" type="presOf" srcId="{79DAEBAD-5AC6-4A51-9839-E2FB6434C409}" destId="{DBBE249E-831F-4672-A8E2-8806907E33C6}" srcOrd="0" destOrd="0" presId="urn:microsoft.com/office/officeart/2005/8/layout/radial4"/>
    <dgm:cxn modelId="{D26829CB-B326-4136-B589-B4D2F9D4FF55}" srcId="{508CB8BD-1A18-4D31-9A70-C71CDF40F677}" destId="{AE4CB4E5-A0E7-4EAB-8B49-94D5835DC7E4}" srcOrd="0" destOrd="0" parTransId="{C9CDF225-5DAE-4F8F-ACA9-3338A1EE3A30}" sibTransId="{7A74446C-5756-49AE-94F5-380D64F107FB}"/>
    <dgm:cxn modelId="{BE2F14CF-8FC1-4A72-8D77-6E5C28BD06D9}" type="presOf" srcId="{30F7985E-665B-490A-9A4A-C19E5E9152EC}" destId="{B994FABB-7901-4AFC-B39B-C0A538BBE824}" srcOrd="0" destOrd="0" presId="urn:microsoft.com/office/officeart/2005/8/layout/radial4"/>
    <dgm:cxn modelId="{53B916D5-8871-4D73-A58B-826168BC4DE8}" srcId="{508CB8BD-1A18-4D31-9A70-C71CDF40F677}" destId="{2DA0440C-116C-4224-9D0A-44F5DEFB1826}" srcOrd="1" destOrd="0" parTransId="{79DAEBAD-5AC6-4A51-9839-E2FB6434C409}" sibTransId="{405E85B1-2D06-4F19-BDAD-1619E7CAD159}"/>
    <dgm:cxn modelId="{9C8246E1-1B5F-4A54-87B7-901DDBC39CC7}" type="presOf" srcId="{AE4CB4E5-A0E7-4EAB-8B49-94D5835DC7E4}" destId="{5B33CADD-54FC-41B3-9FA6-4A001BD364A1}" srcOrd="0" destOrd="0" presId="urn:microsoft.com/office/officeart/2005/8/layout/radial4"/>
    <dgm:cxn modelId="{05FE63EF-2E24-43E7-9208-D79BB7D928FA}" type="presParOf" srcId="{B994FABB-7901-4AFC-B39B-C0A538BBE824}" destId="{36D307BD-8C33-4548-B032-92668D151A9A}" srcOrd="0" destOrd="0" presId="urn:microsoft.com/office/officeart/2005/8/layout/radial4"/>
    <dgm:cxn modelId="{E0D891DB-67CE-4B75-876D-996B76D24630}" type="presParOf" srcId="{B994FABB-7901-4AFC-B39B-C0A538BBE824}" destId="{C710C3F8-BF0E-42C4-BBA9-983D5FF497E3}" srcOrd="1" destOrd="0" presId="urn:microsoft.com/office/officeart/2005/8/layout/radial4"/>
    <dgm:cxn modelId="{30BC2CA9-7955-4A45-A1F7-8E20F334CF3F}" type="presParOf" srcId="{B994FABB-7901-4AFC-B39B-C0A538BBE824}" destId="{5B33CADD-54FC-41B3-9FA6-4A001BD364A1}" srcOrd="2" destOrd="0" presId="urn:microsoft.com/office/officeart/2005/8/layout/radial4"/>
    <dgm:cxn modelId="{BCADF66B-4F25-49D9-A281-084A17DD140B}" type="presParOf" srcId="{B994FABB-7901-4AFC-B39B-C0A538BBE824}" destId="{DBBE249E-831F-4672-A8E2-8806907E33C6}" srcOrd="3" destOrd="0" presId="urn:microsoft.com/office/officeart/2005/8/layout/radial4"/>
    <dgm:cxn modelId="{3C012651-3EFE-4739-8CFB-8AF1A74D1F14}" type="presParOf" srcId="{B994FABB-7901-4AFC-B39B-C0A538BBE824}" destId="{79789067-F298-4AD2-8115-F6D40527859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7890D-0DD8-4B52-B3AE-A86A87545F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04EB6D-F1B9-4551-BBBF-247EDE34038C}">
      <dgm:prSet phldrT="[Text]" custT="1"/>
      <dgm:spPr/>
      <dgm:t>
        <a:bodyPr/>
        <a:lstStyle/>
        <a:p>
          <a:r>
            <a:rPr lang="en-US" sz="1600" b="0" i="0" dirty="0"/>
            <a:t>Friedrich Stork &amp; </a:t>
          </a:r>
          <a:r>
            <a:rPr lang="en-US" sz="1600" b="0" i="0" dirty="0" err="1"/>
            <a:t>Cie</a:t>
          </a:r>
          <a:r>
            <a:rPr lang="en-US" sz="1600" b="0" i="0" dirty="0"/>
            <a:t> v High Authority of the European Coal and Steel Community.</a:t>
          </a:r>
          <a:br>
            <a:rPr lang="en-US" sz="1600" dirty="0"/>
          </a:br>
          <a:r>
            <a:rPr lang="en-US" sz="1600" b="0" i="0" dirty="0"/>
            <a:t>Case 1/58, Judgment of the Court of 4 February 1959.</a:t>
          </a:r>
          <a:endParaRPr lang="en-US" sz="1600" dirty="0"/>
        </a:p>
      </dgm:t>
    </dgm:pt>
    <dgm:pt modelId="{4A7F3847-31FB-4E84-BB9C-17318C15A329}" type="parTrans" cxnId="{2884BBB9-E096-4A83-80DF-941E3C3C5355}">
      <dgm:prSet/>
      <dgm:spPr/>
      <dgm:t>
        <a:bodyPr/>
        <a:lstStyle/>
        <a:p>
          <a:endParaRPr lang="en-US"/>
        </a:p>
      </dgm:t>
    </dgm:pt>
    <dgm:pt modelId="{B09CFEBB-85C4-4530-BB9C-7D428C32991F}" type="sibTrans" cxnId="{2884BBB9-E096-4A83-80DF-941E3C3C5355}">
      <dgm:prSet/>
      <dgm:spPr/>
      <dgm:t>
        <a:bodyPr/>
        <a:lstStyle/>
        <a:p>
          <a:endParaRPr lang="en-US"/>
        </a:p>
      </dgm:t>
    </dgm:pt>
    <dgm:pt modelId="{9FD82A2C-5D21-484C-806F-D069FDECE169}">
      <dgm:prSet phldrT="[Text]" custT="1"/>
      <dgm:spPr/>
      <dgm:t>
        <a:bodyPr/>
        <a:lstStyle/>
        <a:p>
          <a:r>
            <a:rPr lang="en-US" sz="1600" b="0" i="0" dirty="0"/>
            <a:t>Erich </a:t>
          </a:r>
          <a:r>
            <a:rPr lang="en-US" sz="1600" b="0" i="0" dirty="0" err="1"/>
            <a:t>Stauder</a:t>
          </a:r>
          <a:r>
            <a:rPr lang="en-US" sz="1600" b="0" i="0" dirty="0"/>
            <a:t> v City of Ulm - </a:t>
          </a:r>
          <a:r>
            <a:rPr lang="en-US" sz="1600" b="0" i="0" dirty="0" err="1"/>
            <a:t>Sozialamt</a:t>
          </a:r>
          <a:r>
            <a:rPr lang="en-US" sz="1600" b="0" i="0" dirty="0"/>
            <a:t>. Case 29-69, Judgment of the Court of 12 </a:t>
          </a:r>
          <a:r>
            <a:rPr lang="en-US" sz="1600" b="0" i="0" dirty="0" err="1"/>
            <a:t>ovember</a:t>
          </a:r>
          <a:r>
            <a:rPr lang="en-US" sz="1600" b="0" i="0" dirty="0"/>
            <a:t> 1969.</a:t>
          </a:r>
          <a:endParaRPr lang="en-US" sz="1600" dirty="0"/>
        </a:p>
      </dgm:t>
    </dgm:pt>
    <dgm:pt modelId="{0754E0F9-7D22-43E4-837F-05922A2EBF7E}" type="parTrans" cxnId="{FB3AAD63-1DAE-4856-AC2C-B57079118A8E}">
      <dgm:prSet/>
      <dgm:spPr/>
      <dgm:t>
        <a:bodyPr/>
        <a:lstStyle/>
        <a:p>
          <a:endParaRPr lang="en-US"/>
        </a:p>
      </dgm:t>
    </dgm:pt>
    <dgm:pt modelId="{0BADC2CA-22DC-45E5-8003-E2FAFAAEE5E8}" type="sibTrans" cxnId="{FB3AAD63-1DAE-4856-AC2C-B57079118A8E}">
      <dgm:prSet/>
      <dgm:spPr/>
      <dgm:t>
        <a:bodyPr/>
        <a:lstStyle/>
        <a:p>
          <a:endParaRPr lang="en-US"/>
        </a:p>
      </dgm:t>
    </dgm:pt>
    <dgm:pt modelId="{7F255D31-70D3-4C9D-A740-0CEFDE7F498C}">
      <dgm:prSet phldrT="[Text]" custT="1"/>
      <dgm:spPr/>
      <dgm:t>
        <a:bodyPr/>
        <a:lstStyle/>
        <a:p>
          <a:r>
            <a:rPr lang="en-US" sz="1600" b="0" i="0" dirty="0" err="1"/>
            <a:t>Internationale</a:t>
          </a:r>
          <a:r>
            <a:rPr lang="en-US" sz="1600" b="0" i="0" dirty="0"/>
            <a:t> </a:t>
          </a:r>
          <a:r>
            <a:rPr lang="en-US" sz="1600" b="0" i="0" dirty="0" err="1"/>
            <a:t>Handelsgesellschaft</a:t>
          </a:r>
          <a:r>
            <a:rPr lang="en-US" sz="1600" b="0" i="0" dirty="0"/>
            <a:t> </a:t>
          </a:r>
          <a:r>
            <a:rPr lang="en-US" sz="1600" b="0" i="0" dirty="0" err="1"/>
            <a:t>mbH</a:t>
          </a:r>
          <a:r>
            <a:rPr lang="en-US" sz="1600" b="0" i="0" dirty="0"/>
            <a:t> v </a:t>
          </a:r>
          <a:r>
            <a:rPr lang="en-US" sz="1600" b="0" i="0" dirty="0" err="1"/>
            <a:t>Einfuhr</a:t>
          </a:r>
          <a:r>
            <a:rPr lang="en-US" sz="1600" b="0" i="0" dirty="0"/>
            <a:t>- und </a:t>
          </a:r>
          <a:r>
            <a:rPr lang="en-US" sz="1600" b="0" i="0" dirty="0" err="1"/>
            <a:t>Vorratsstelle</a:t>
          </a:r>
          <a:r>
            <a:rPr lang="en-US" sz="1600" b="0" i="0" dirty="0"/>
            <a:t> </a:t>
          </a:r>
          <a:r>
            <a:rPr lang="en-US" sz="1600" b="0" i="0" dirty="0" err="1"/>
            <a:t>für</a:t>
          </a:r>
          <a:r>
            <a:rPr lang="en-US" sz="1600" b="0" i="0" dirty="0"/>
            <a:t> </a:t>
          </a:r>
          <a:r>
            <a:rPr lang="en-US" sz="1600" b="0" i="0" dirty="0" err="1"/>
            <a:t>Getreide</a:t>
          </a:r>
          <a:r>
            <a:rPr lang="en-US" sz="1600" b="0" i="0" dirty="0"/>
            <a:t> und </a:t>
          </a:r>
          <a:r>
            <a:rPr lang="en-US" sz="1600" b="0" i="0" dirty="0" err="1"/>
            <a:t>Futtermittel</a:t>
          </a:r>
          <a:r>
            <a:rPr lang="en-US" sz="1600" b="0" i="0" dirty="0"/>
            <a:t>, Case 11-70, Judgment of the Court of 17 December 1970.</a:t>
          </a:r>
          <a:endParaRPr lang="en-US" sz="1600" dirty="0"/>
        </a:p>
      </dgm:t>
    </dgm:pt>
    <dgm:pt modelId="{40C1A4DA-BD87-4DDA-BC43-55A64AE721CC}" type="parTrans" cxnId="{B0FE4885-AE69-4B9F-9A15-E7A5A04A1578}">
      <dgm:prSet/>
      <dgm:spPr/>
      <dgm:t>
        <a:bodyPr/>
        <a:lstStyle/>
        <a:p>
          <a:endParaRPr lang="en-US"/>
        </a:p>
      </dgm:t>
    </dgm:pt>
    <dgm:pt modelId="{63722F22-BBA9-4CA3-BD82-2B1C85EA7651}" type="sibTrans" cxnId="{B0FE4885-AE69-4B9F-9A15-E7A5A04A1578}">
      <dgm:prSet/>
      <dgm:spPr/>
      <dgm:t>
        <a:bodyPr/>
        <a:lstStyle/>
        <a:p>
          <a:endParaRPr lang="en-US"/>
        </a:p>
      </dgm:t>
    </dgm:pt>
    <dgm:pt modelId="{C1690C90-C8C8-45C6-A448-09BF0C4BB13C}">
      <dgm:prSet phldrT="[Text]" custT="1"/>
      <dgm:spPr/>
      <dgm:t>
        <a:bodyPr/>
        <a:lstStyle/>
        <a:p>
          <a:r>
            <a:rPr lang="en-US" sz="1600" b="0" i="0" dirty="0"/>
            <a:t>J. </a:t>
          </a:r>
          <a:r>
            <a:rPr lang="en-US" sz="1600" b="0" i="0" dirty="0" err="1"/>
            <a:t>Nold</a:t>
          </a:r>
          <a:r>
            <a:rPr lang="en-US" sz="1600" b="0" i="0" dirty="0"/>
            <a:t>, </a:t>
          </a:r>
          <a:r>
            <a:rPr lang="en-US" sz="1600" b="0" i="0" dirty="0" err="1"/>
            <a:t>Kohlen</a:t>
          </a:r>
          <a:r>
            <a:rPr lang="en-US" sz="1600" b="0" i="0" dirty="0"/>
            <a:t>- und </a:t>
          </a:r>
          <a:r>
            <a:rPr lang="en-US" sz="1600" b="0" i="0" dirty="0" err="1"/>
            <a:t>Baustoffgroßhandlung</a:t>
          </a:r>
          <a:r>
            <a:rPr lang="en-US" sz="1600" b="0" i="0" dirty="0"/>
            <a:t> v Commission of the European Communities, Case 4-73, Judgment of the Court of 14 May 1974.</a:t>
          </a:r>
          <a:endParaRPr lang="en-US" sz="1600" dirty="0"/>
        </a:p>
      </dgm:t>
    </dgm:pt>
    <dgm:pt modelId="{28E30ECC-6999-409A-9B82-DC19E4E75518}" type="parTrans" cxnId="{0034AB6E-7496-4B0C-85E5-78BE7E39B0BF}">
      <dgm:prSet/>
      <dgm:spPr/>
      <dgm:t>
        <a:bodyPr/>
        <a:lstStyle/>
        <a:p>
          <a:endParaRPr lang="en-US"/>
        </a:p>
      </dgm:t>
    </dgm:pt>
    <dgm:pt modelId="{B321A58F-4CD7-4D11-B74F-3DE30139B673}" type="sibTrans" cxnId="{0034AB6E-7496-4B0C-85E5-78BE7E39B0BF}">
      <dgm:prSet/>
      <dgm:spPr/>
      <dgm:t>
        <a:bodyPr/>
        <a:lstStyle/>
        <a:p>
          <a:endParaRPr lang="en-US"/>
        </a:p>
      </dgm:t>
    </dgm:pt>
    <dgm:pt modelId="{0EFA96B5-0E19-44EA-B73F-E5356BB69B9B}">
      <dgm:prSet phldrT="[Text]" custT="1"/>
      <dgm:spPr/>
      <dgm:t>
        <a:bodyPr/>
        <a:lstStyle/>
        <a:p>
          <a:r>
            <a:rPr lang="en-US" sz="1600" b="0" i="0" dirty="0"/>
            <a:t>Roland </a:t>
          </a:r>
          <a:r>
            <a:rPr lang="en-US" sz="1600" b="0" i="0" dirty="0" err="1"/>
            <a:t>Rutili</a:t>
          </a:r>
          <a:r>
            <a:rPr lang="en-US" sz="1600" b="0" i="0" dirty="0"/>
            <a:t> v </a:t>
          </a:r>
          <a:r>
            <a:rPr lang="en-US" sz="1600" b="0" i="0" dirty="0" err="1"/>
            <a:t>Ministre</a:t>
          </a:r>
          <a:r>
            <a:rPr lang="en-US" sz="1600" b="0" i="0" dirty="0"/>
            <a:t> de </a:t>
          </a:r>
          <a:r>
            <a:rPr lang="en-US" sz="1600" b="0" i="0" dirty="0" err="1"/>
            <a:t>l'intérieur</a:t>
          </a:r>
          <a:r>
            <a:rPr lang="en-US" sz="1600" b="0" i="0" dirty="0"/>
            <a:t>, Case 36-75, Judgment of the Court of 28 October 1975.</a:t>
          </a:r>
          <a:endParaRPr lang="en-US" sz="1600" dirty="0"/>
        </a:p>
      </dgm:t>
    </dgm:pt>
    <dgm:pt modelId="{C940D2D5-8748-4DE8-9FD0-91F98251214D}" type="parTrans" cxnId="{F78E2B4E-7461-4980-9AAB-587BB7668BD3}">
      <dgm:prSet/>
      <dgm:spPr/>
      <dgm:t>
        <a:bodyPr/>
        <a:lstStyle/>
        <a:p>
          <a:endParaRPr lang="en-US"/>
        </a:p>
      </dgm:t>
    </dgm:pt>
    <dgm:pt modelId="{8CFE6CE7-B17D-4B61-BD7D-323EBC17BD07}" type="sibTrans" cxnId="{F78E2B4E-7461-4980-9AAB-587BB7668BD3}">
      <dgm:prSet/>
      <dgm:spPr/>
      <dgm:t>
        <a:bodyPr/>
        <a:lstStyle/>
        <a:p>
          <a:endParaRPr lang="en-US"/>
        </a:p>
      </dgm:t>
    </dgm:pt>
    <dgm:pt modelId="{92FF6563-28F7-4CEA-B442-9D4ED7380C83}" type="pres">
      <dgm:prSet presAssocID="{7177890D-0DD8-4B52-B3AE-A86A87545FC5}" presName="linear" presStyleCnt="0">
        <dgm:presLayoutVars>
          <dgm:dir/>
          <dgm:animLvl val="lvl"/>
          <dgm:resizeHandles val="exact"/>
        </dgm:presLayoutVars>
      </dgm:prSet>
      <dgm:spPr/>
    </dgm:pt>
    <dgm:pt modelId="{FBBE204A-6482-4901-A84C-9920DF525933}" type="pres">
      <dgm:prSet presAssocID="{D204EB6D-F1B9-4551-BBBF-247EDE34038C}" presName="parentLin" presStyleCnt="0"/>
      <dgm:spPr/>
    </dgm:pt>
    <dgm:pt modelId="{0B59F953-0B90-499F-99D5-53A83A6EC816}" type="pres">
      <dgm:prSet presAssocID="{D204EB6D-F1B9-4551-BBBF-247EDE34038C}" presName="parentLeftMargin" presStyleLbl="node1" presStyleIdx="0" presStyleCnt="5"/>
      <dgm:spPr/>
    </dgm:pt>
    <dgm:pt modelId="{21028BC5-300C-4C78-B68D-BFFEA72DC767}" type="pres">
      <dgm:prSet presAssocID="{D204EB6D-F1B9-4551-BBBF-247EDE34038C}" presName="parentText" presStyleLbl="node1" presStyleIdx="0" presStyleCnt="5" custScaleX="142857">
        <dgm:presLayoutVars>
          <dgm:chMax val="0"/>
          <dgm:bulletEnabled val="1"/>
        </dgm:presLayoutVars>
      </dgm:prSet>
      <dgm:spPr/>
    </dgm:pt>
    <dgm:pt modelId="{A35079CA-FE7B-4E99-9568-9A62336A48FC}" type="pres">
      <dgm:prSet presAssocID="{D204EB6D-F1B9-4551-BBBF-247EDE34038C}" presName="negativeSpace" presStyleCnt="0"/>
      <dgm:spPr/>
    </dgm:pt>
    <dgm:pt modelId="{1A826A85-5CC3-4A8E-A67E-A320661C33E1}" type="pres">
      <dgm:prSet presAssocID="{D204EB6D-F1B9-4551-BBBF-247EDE34038C}" presName="childText" presStyleLbl="conFgAcc1" presStyleIdx="0" presStyleCnt="5">
        <dgm:presLayoutVars>
          <dgm:bulletEnabled val="1"/>
        </dgm:presLayoutVars>
      </dgm:prSet>
      <dgm:spPr/>
    </dgm:pt>
    <dgm:pt modelId="{803E42AC-1CA7-40AA-9E10-E7242ABEF3E9}" type="pres">
      <dgm:prSet presAssocID="{B09CFEBB-85C4-4530-BB9C-7D428C32991F}" presName="spaceBetweenRectangles" presStyleCnt="0"/>
      <dgm:spPr/>
    </dgm:pt>
    <dgm:pt modelId="{ADE13C28-86A9-4D82-9E62-82A77F8192E4}" type="pres">
      <dgm:prSet presAssocID="{9FD82A2C-5D21-484C-806F-D069FDECE169}" presName="parentLin" presStyleCnt="0"/>
      <dgm:spPr/>
    </dgm:pt>
    <dgm:pt modelId="{9AFE7489-1D68-45BE-A813-CEBD50303A16}" type="pres">
      <dgm:prSet presAssocID="{9FD82A2C-5D21-484C-806F-D069FDECE169}" presName="parentLeftMargin" presStyleLbl="node1" presStyleIdx="0" presStyleCnt="5"/>
      <dgm:spPr/>
    </dgm:pt>
    <dgm:pt modelId="{B43DF222-0FD2-422A-B5F4-BC7E56FBF523}" type="pres">
      <dgm:prSet presAssocID="{9FD82A2C-5D21-484C-806F-D069FDECE169}" presName="parentText" presStyleLbl="node1" presStyleIdx="1" presStyleCnt="5" custScaleX="142857">
        <dgm:presLayoutVars>
          <dgm:chMax val="0"/>
          <dgm:bulletEnabled val="1"/>
        </dgm:presLayoutVars>
      </dgm:prSet>
      <dgm:spPr/>
    </dgm:pt>
    <dgm:pt modelId="{38CFA250-0DA4-4067-B3C5-C524C6A8E440}" type="pres">
      <dgm:prSet presAssocID="{9FD82A2C-5D21-484C-806F-D069FDECE169}" presName="negativeSpace" presStyleCnt="0"/>
      <dgm:spPr/>
    </dgm:pt>
    <dgm:pt modelId="{E8D8E46C-6411-44BB-9A7A-7D141C608A93}" type="pres">
      <dgm:prSet presAssocID="{9FD82A2C-5D21-484C-806F-D069FDECE169}" presName="childText" presStyleLbl="conFgAcc1" presStyleIdx="1" presStyleCnt="5">
        <dgm:presLayoutVars>
          <dgm:bulletEnabled val="1"/>
        </dgm:presLayoutVars>
      </dgm:prSet>
      <dgm:spPr/>
    </dgm:pt>
    <dgm:pt modelId="{1A79714B-98E5-449E-9341-218E1270023A}" type="pres">
      <dgm:prSet presAssocID="{0BADC2CA-22DC-45E5-8003-E2FAFAAEE5E8}" presName="spaceBetweenRectangles" presStyleCnt="0"/>
      <dgm:spPr/>
    </dgm:pt>
    <dgm:pt modelId="{AAC552CC-9CDB-4EEC-90C2-5DF6514A8E26}" type="pres">
      <dgm:prSet presAssocID="{7F255D31-70D3-4C9D-A740-0CEFDE7F498C}" presName="parentLin" presStyleCnt="0"/>
      <dgm:spPr/>
    </dgm:pt>
    <dgm:pt modelId="{5B11C8FC-3093-4538-A1BE-CC162129BD36}" type="pres">
      <dgm:prSet presAssocID="{7F255D31-70D3-4C9D-A740-0CEFDE7F498C}" presName="parentLeftMargin" presStyleLbl="node1" presStyleIdx="1" presStyleCnt="5"/>
      <dgm:spPr/>
    </dgm:pt>
    <dgm:pt modelId="{56F1A7C1-F4AC-4966-9CCB-8DDE2D6FC994}" type="pres">
      <dgm:prSet presAssocID="{7F255D31-70D3-4C9D-A740-0CEFDE7F498C}" presName="parentText" presStyleLbl="node1" presStyleIdx="2" presStyleCnt="5" custScaleX="142857">
        <dgm:presLayoutVars>
          <dgm:chMax val="0"/>
          <dgm:bulletEnabled val="1"/>
        </dgm:presLayoutVars>
      </dgm:prSet>
      <dgm:spPr/>
    </dgm:pt>
    <dgm:pt modelId="{60C66FEC-E952-48B1-9F5A-31BACABD5ED2}" type="pres">
      <dgm:prSet presAssocID="{7F255D31-70D3-4C9D-A740-0CEFDE7F498C}" presName="negativeSpace" presStyleCnt="0"/>
      <dgm:spPr/>
    </dgm:pt>
    <dgm:pt modelId="{BBA2CBF2-E99D-404C-97A4-B5CD1254A37F}" type="pres">
      <dgm:prSet presAssocID="{7F255D31-70D3-4C9D-A740-0CEFDE7F498C}" presName="childText" presStyleLbl="conFgAcc1" presStyleIdx="2" presStyleCnt="5">
        <dgm:presLayoutVars>
          <dgm:bulletEnabled val="1"/>
        </dgm:presLayoutVars>
      </dgm:prSet>
      <dgm:spPr/>
    </dgm:pt>
    <dgm:pt modelId="{1691BC3E-820C-460B-9629-2C62B9971BAB}" type="pres">
      <dgm:prSet presAssocID="{63722F22-BBA9-4CA3-BD82-2B1C85EA7651}" presName="spaceBetweenRectangles" presStyleCnt="0"/>
      <dgm:spPr/>
    </dgm:pt>
    <dgm:pt modelId="{2542C200-DFA4-462D-9681-E0AB7ECE5281}" type="pres">
      <dgm:prSet presAssocID="{C1690C90-C8C8-45C6-A448-09BF0C4BB13C}" presName="parentLin" presStyleCnt="0"/>
      <dgm:spPr/>
    </dgm:pt>
    <dgm:pt modelId="{88A1D491-E02A-4DB1-9832-2F3C7D029916}" type="pres">
      <dgm:prSet presAssocID="{C1690C90-C8C8-45C6-A448-09BF0C4BB13C}" presName="parentLeftMargin" presStyleLbl="node1" presStyleIdx="2" presStyleCnt="5"/>
      <dgm:spPr/>
    </dgm:pt>
    <dgm:pt modelId="{2EBF2F4A-07BD-445A-A9F6-F503E6BAD443}" type="pres">
      <dgm:prSet presAssocID="{C1690C90-C8C8-45C6-A448-09BF0C4BB13C}" presName="parentText" presStyleLbl="node1" presStyleIdx="3" presStyleCnt="5" custScaleX="142857">
        <dgm:presLayoutVars>
          <dgm:chMax val="0"/>
          <dgm:bulletEnabled val="1"/>
        </dgm:presLayoutVars>
      </dgm:prSet>
      <dgm:spPr/>
    </dgm:pt>
    <dgm:pt modelId="{EFEE75DA-CF1F-429A-9493-043212E5AADF}" type="pres">
      <dgm:prSet presAssocID="{C1690C90-C8C8-45C6-A448-09BF0C4BB13C}" presName="negativeSpace" presStyleCnt="0"/>
      <dgm:spPr/>
    </dgm:pt>
    <dgm:pt modelId="{1C00494F-B962-4FBE-A687-7925857020E7}" type="pres">
      <dgm:prSet presAssocID="{C1690C90-C8C8-45C6-A448-09BF0C4BB13C}" presName="childText" presStyleLbl="conFgAcc1" presStyleIdx="3" presStyleCnt="5">
        <dgm:presLayoutVars>
          <dgm:bulletEnabled val="1"/>
        </dgm:presLayoutVars>
      </dgm:prSet>
      <dgm:spPr/>
    </dgm:pt>
    <dgm:pt modelId="{6E13AF23-5D32-4094-82D1-EE4803B04D02}" type="pres">
      <dgm:prSet presAssocID="{B321A58F-4CD7-4D11-B74F-3DE30139B673}" presName="spaceBetweenRectangles" presStyleCnt="0"/>
      <dgm:spPr/>
    </dgm:pt>
    <dgm:pt modelId="{916AB007-6DF6-4A4C-9A96-24BA49D2494A}" type="pres">
      <dgm:prSet presAssocID="{0EFA96B5-0E19-44EA-B73F-E5356BB69B9B}" presName="parentLin" presStyleCnt="0"/>
      <dgm:spPr/>
    </dgm:pt>
    <dgm:pt modelId="{5965224A-B7C3-4EF1-872F-BC30E4FC6751}" type="pres">
      <dgm:prSet presAssocID="{0EFA96B5-0E19-44EA-B73F-E5356BB69B9B}" presName="parentLeftMargin" presStyleLbl="node1" presStyleIdx="3" presStyleCnt="5"/>
      <dgm:spPr/>
    </dgm:pt>
    <dgm:pt modelId="{862291DE-E0CF-4E84-AA68-D5EEA3CC8145}" type="pres">
      <dgm:prSet presAssocID="{0EFA96B5-0E19-44EA-B73F-E5356BB69B9B}" presName="parentText" presStyleLbl="node1" presStyleIdx="4" presStyleCnt="5" custScaleX="142857">
        <dgm:presLayoutVars>
          <dgm:chMax val="0"/>
          <dgm:bulletEnabled val="1"/>
        </dgm:presLayoutVars>
      </dgm:prSet>
      <dgm:spPr/>
    </dgm:pt>
    <dgm:pt modelId="{D3F58F5F-42D1-4AD1-913C-4E49764F151F}" type="pres">
      <dgm:prSet presAssocID="{0EFA96B5-0E19-44EA-B73F-E5356BB69B9B}" presName="negativeSpace" presStyleCnt="0"/>
      <dgm:spPr/>
    </dgm:pt>
    <dgm:pt modelId="{F7A89EAF-66CC-49EA-ABDE-BCCC85C37C18}" type="pres">
      <dgm:prSet presAssocID="{0EFA96B5-0E19-44EA-B73F-E5356BB69B9B}" presName="childText" presStyleLbl="conFgAcc1" presStyleIdx="4" presStyleCnt="5">
        <dgm:presLayoutVars>
          <dgm:bulletEnabled val="1"/>
        </dgm:presLayoutVars>
      </dgm:prSet>
      <dgm:spPr/>
    </dgm:pt>
  </dgm:ptLst>
  <dgm:cxnLst>
    <dgm:cxn modelId="{CC4CBB0C-C5CF-44E6-9C34-B28129796FFB}" type="presOf" srcId="{7F255D31-70D3-4C9D-A740-0CEFDE7F498C}" destId="{5B11C8FC-3093-4538-A1BE-CC162129BD36}" srcOrd="0" destOrd="0" presId="urn:microsoft.com/office/officeart/2005/8/layout/list1"/>
    <dgm:cxn modelId="{3B15DD3E-8296-4BB9-B747-63CA1791C057}" type="presOf" srcId="{0EFA96B5-0E19-44EA-B73F-E5356BB69B9B}" destId="{862291DE-E0CF-4E84-AA68-D5EEA3CC8145}" srcOrd="1" destOrd="0" presId="urn:microsoft.com/office/officeart/2005/8/layout/list1"/>
    <dgm:cxn modelId="{FB3AAD63-1DAE-4856-AC2C-B57079118A8E}" srcId="{7177890D-0DD8-4B52-B3AE-A86A87545FC5}" destId="{9FD82A2C-5D21-484C-806F-D069FDECE169}" srcOrd="1" destOrd="0" parTransId="{0754E0F9-7D22-43E4-837F-05922A2EBF7E}" sibTransId="{0BADC2CA-22DC-45E5-8003-E2FAFAAEE5E8}"/>
    <dgm:cxn modelId="{E97BB466-F9EF-4495-88B9-B719335B9BF6}" type="presOf" srcId="{C1690C90-C8C8-45C6-A448-09BF0C4BB13C}" destId="{2EBF2F4A-07BD-445A-A9F6-F503E6BAD443}" srcOrd="1" destOrd="0" presId="urn:microsoft.com/office/officeart/2005/8/layout/list1"/>
    <dgm:cxn modelId="{AF832D6A-BA93-44B0-BB55-4CC417806B0A}" type="presOf" srcId="{9FD82A2C-5D21-484C-806F-D069FDECE169}" destId="{9AFE7489-1D68-45BE-A813-CEBD50303A16}" srcOrd="0" destOrd="0" presId="urn:microsoft.com/office/officeart/2005/8/layout/list1"/>
    <dgm:cxn modelId="{F78E2B4E-7461-4980-9AAB-587BB7668BD3}" srcId="{7177890D-0DD8-4B52-B3AE-A86A87545FC5}" destId="{0EFA96B5-0E19-44EA-B73F-E5356BB69B9B}" srcOrd="4" destOrd="0" parTransId="{C940D2D5-8748-4DE8-9FD0-91F98251214D}" sibTransId="{8CFE6CE7-B17D-4B61-BD7D-323EBC17BD07}"/>
    <dgm:cxn modelId="{0034AB6E-7496-4B0C-85E5-78BE7E39B0BF}" srcId="{7177890D-0DD8-4B52-B3AE-A86A87545FC5}" destId="{C1690C90-C8C8-45C6-A448-09BF0C4BB13C}" srcOrd="3" destOrd="0" parTransId="{28E30ECC-6999-409A-9B82-DC19E4E75518}" sibTransId="{B321A58F-4CD7-4D11-B74F-3DE30139B673}"/>
    <dgm:cxn modelId="{53B03451-210D-4F96-9CFE-3299D40BE6C6}" type="presOf" srcId="{D204EB6D-F1B9-4551-BBBF-247EDE34038C}" destId="{0B59F953-0B90-499F-99D5-53A83A6EC816}" srcOrd="0" destOrd="0" presId="urn:microsoft.com/office/officeart/2005/8/layout/list1"/>
    <dgm:cxn modelId="{4658B659-4E9C-4F48-BE6D-6D614DBA4FD8}" type="presOf" srcId="{9FD82A2C-5D21-484C-806F-D069FDECE169}" destId="{B43DF222-0FD2-422A-B5F4-BC7E56FBF523}" srcOrd="1" destOrd="0" presId="urn:microsoft.com/office/officeart/2005/8/layout/list1"/>
    <dgm:cxn modelId="{B0FE4885-AE69-4B9F-9A15-E7A5A04A1578}" srcId="{7177890D-0DD8-4B52-B3AE-A86A87545FC5}" destId="{7F255D31-70D3-4C9D-A740-0CEFDE7F498C}" srcOrd="2" destOrd="0" parTransId="{40C1A4DA-BD87-4DDA-BC43-55A64AE721CC}" sibTransId="{63722F22-BBA9-4CA3-BD82-2B1C85EA7651}"/>
    <dgm:cxn modelId="{93EC2896-12FC-47B4-A7F9-8A84D3C5CD42}" type="presOf" srcId="{C1690C90-C8C8-45C6-A448-09BF0C4BB13C}" destId="{88A1D491-E02A-4DB1-9832-2F3C7D029916}" srcOrd="0" destOrd="0" presId="urn:microsoft.com/office/officeart/2005/8/layout/list1"/>
    <dgm:cxn modelId="{C87808AE-BE31-480E-8041-C762C8E592DF}" type="presOf" srcId="{D204EB6D-F1B9-4551-BBBF-247EDE34038C}" destId="{21028BC5-300C-4C78-B68D-BFFEA72DC767}" srcOrd="1" destOrd="0" presId="urn:microsoft.com/office/officeart/2005/8/layout/list1"/>
    <dgm:cxn modelId="{2884BBB9-E096-4A83-80DF-941E3C3C5355}" srcId="{7177890D-0DD8-4B52-B3AE-A86A87545FC5}" destId="{D204EB6D-F1B9-4551-BBBF-247EDE34038C}" srcOrd="0" destOrd="0" parTransId="{4A7F3847-31FB-4E84-BB9C-17318C15A329}" sibTransId="{B09CFEBB-85C4-4530-BB9C-7D428C32991F}"/>
    <dgm:cxn modelId="{A147ACD2-30E5-4CB4-BCE5-BEC0DE269180}" type="presOf" srcId="{7177890D-0DD8-4B52-B3AE-A86A87545FC5}" destId="{92FF6563-28F7-4CEA-B442-9D4ED7380C83}" srcOrd="0" destOrd="0" presId="urn:microsoft.com/office/officeart/2005/8/layout/list1"/>
    <dgm:cxn modelId="{15CF94D5-E0F0-4152-B8E9-331FE9DAF500}" type="presOf" srcId="{7F255D31-70D3-4C9D-A740-0CEFDE7F498C}" destId="{56F1A7C1-F4AC-4966-9CCB-8DDE2D6FC994}" srcOrd="1" destOrd="0" presId="urn:microsoft.com/office/officeart/2005/8/layout/list1"/>
    <dgm:cxn modelId="{09E795E0-859E-4940-8A8C-8D67247673D5}" type="presOf" srcId="{0EFA96B5-0E19-44EA-B73F-E5356BB69B9B}" destId="{5965224A-B7C3-4EF1-872F-BC30E4FC6751}" srcOrd="0" destOrd="0" presId="urn:microsoft.com/office/officeart/2005/8/layout/list1"/>
    <dgm:cxn modelId="{6EBD7C5B-4B35-4BCB-8363-7AAC686331B2}" type="presParOf" srcId="{92FF6563-28F7-4CEA-B442-9D4ED7380C83}" destId="{FBBE204A-6482-4901-A84C-9920DF525933}" srcOrd="0" destOrd="0" presId="urn:microsoft.com/office/officeart/2005/8/layout/list1"/>
    <dgm:cxn modelId="{C0A5595F-FA36-4B2D-BE39-837717FB145A}" type="presParOf" srcId="{FBBE204A-6482-4901-A84C-9920DF525933}" destId="{0B59F953-0B90-499F-99D5-53A83A6EC816}" srcOrd="0" destOrd="0" presId="urn:microsoft.com/office/officeart/2005/8/layout/list1"/>
    <dgm:cxn modelId="{A22D2655-8958-438E-BF9C-D35B26CD0F6F}" type="presParOf" srcId="{FBBE204A-6482-4901-A84C-9920DF525933}" destId="{21028BC5-300C-4C78-B68D-BFFEA72DC767}" srcOrd="1" destOrd="0" presId="urn:microsoft.com/office/officeart/2005/8/layout/list1"/>
    <dgm:cxn modelId="{7FEEC2D3-F0FC-4947-AAF0-A2E73A74D388}" type="presParOf" srcId="{92FF6563-28F7-4CEA-B442-9D4ED7380C83}" destId="{A35079CA-FE7B-4E99-9568-9A62336A48FC}" srcOrd="1" destOrd="0" presId="urn:microsoft.com/office/officeart/2005/8/layout/list1"/>
    <dgm:cxn modelId="{28108BB3-4DF4-44A6-940F-47983468550C}" type="presParOf" srcId="{92FF6563-28F7-4CEA-B442-9D4ED7380C83}" destId="{1A826A85-5CC3-4A8E-A67E-A320661C33E1}" srcOrd="2" destOrd="0" presId="urn:microsoft.com/office/officeart/2005/8/layout/list1"/>
    <dgm:cxn modelId="{3C1D7C5B-13C0-4B6F-A037-6B308AB714EF}" type="presParOf" srcId="{92FF6563-28F7-4CEA-B442-9D4ED7380C83}" destId="{803E42AC-1CA7-40AA-9E10-E7242ABEF3E9}" srcOrd="3" destOrd="0" presId="urn:microsoft.com/office/officeart/2005/8/layout/list1"/>
    <dgm:cxn modelId="{53BD8B83-A9D5-423F-B9E3-94A5C688B89B}" type="presParOf" srcId="{92FF6563-28F7-4CEA-B442-9D4ED7380C83}" destId="{ADE13C28-86A9-4D82-9E62-82A77F8192E4}" srcOrd="4" destOrd="0" presId="urn:microsoft.com/office/officeart/2005/8/layout/list1"/>
    <dgm:cxn modelId="{C91D5F2A-47F0-4C3F-ADBF-9C2A45DF7C62}" type="presParOf" srcId="{ADE13C28-86A9-4D82-9E62-82A77F8192E4}" destId="{9AFE7489-1D68-45BE-A813-CEBD50303A16}" srcOrd="0" destOrd="0" presId="urn:microsoft.com/office/officeart/2005/8/layout/list1"/>
    <dgm:cxn modelId="{1E1EC8EF-7F97-487E-B6F3-53D5FB1D228C}" type="presParOf" srcId="{ADE13C28-86A9-4D82-9E62-82A77F8192E4}" destId="{B43DF222-0FD2-422A-B5F4-BC7E56FBF523}" srcOrd="1" destOrd="0" presId="urn:microsoft.com/office/officeart/2005/8/layout/list1"/>
    <dgm:cxn modelId="{B99E52DD-DE2D-4FD2-B48E-B16F272E2B51}" type="presParOf" srcId="{92FF6563-28F7-4CEA-B442-9D4ED7380C83}" destId="{38CFA250-0DA4-4067-B3C5-C524C6A8E440}" srcOrd="5" destOrd="0" presId="urn:microsoft.com/office/officeart/2005/8/layout/list1"/>
    <dgm:cxn modelId="{2041EEBD-CD02-4141-856E-9A63C165200A}" type="presParOf" srcId="{92FF6563-28F7-4CEA-B442-9D4ED7380C83}" destId="{E8D8E46C-6411-44BB-9A7A-7D141C608A93}" srcOrd="6" destOrd="0" presId="urn:microsoft.com/office/officeart/2005/8/layout/list1"/>
    <dgm:cxn modelId="{DB3035D4-313A-41A7-BE31-2DD7A0616914}" type="presParOf" srcId="{92FF6563-28F7-4CEA-B442-9D4ED7380C83}" destId="{1A79714B-98E5-449E-9341-218E1270023A}" srcOrd="7" destOrd="0" presId="urn:microsoft.com/office/officeart/2005/8/layout/list1"/>
    <dgm:cxn modelId="{8E71F2E0-8A53-4739-A225-99D315A8674D}" type="presParOf" srcId="{92FF6563-28F7-4CEA-B442-9D4ED7380C83}" destId="{AAC552CC-9CDB-4EEC-90C2-5DF6514A8E26}" srcOrd="8" destOrd="0" presId="urn:microsoft.com/office/officeart/2005/8/layout/list1"/>
    <dgm:cxn modelId="{798EBAB5-7759-46BA-980D-255586BBC3B0}" type="presParOf" srcId="{AAC552CC-9CDB-4EEC-90C2-5DF6514A8E26}" destId="{5B11C8FC-3093-4538-A1BE-CC162129BD36}" srcOrd="0" destOrd="0" presId="urn:microsoft.com/office/officeart/2005/8/layout/list1"/>
    <dgm:cxn modelId="{565A39A1-399F-4DCB-867E-3C0952DC2EE8}" type="presParOf" srcId="{AAC552CC-9CDB-4EEC-90C2-5DF6514A8E26}" destId="{56F1A7C1-F4AC-4966-9CCB-8DDE2D6FC994}" srcOrd="1" destOrd="0" presId="urn:microsoft.com/office/officeart/2005/8/layout/list1"/>
    <dgm:cxn modelId="{3088BEAA-44EC-4CCA-9628-D45BBDD56987}" type="presParOf" srcId="{92FF6563-28F7-4CEA-B442-9D4ED7380C83}" destId="{60C66FEC-E952-48B1-9F5A-31BACABD5ED2}" srcOrd="9" destOrd="0" presId="urn:microsoft.com/office/officeart/2005/8/layout/list1"/>
    <dgm:cxn modelId="{9B029E8C-423D-48AE-BC8A-687C7F69AE50}" type="presParOf" srcId="{92FF6563-28F7-4CEA-B442-9D4ED7380C83}" destId="{BBA2CBF2-E99D-404C-97A4-B5CD1254A37F}" srcOrd="10" destOrd="0" presId="urn:microsoft.com/office/officeart/2005/8/layout/list1"/>
    <dgm:cxn modelId="{7A6A8D1E-E443-4D5E-9BC5-A510A512DDE7}" type="presParOf" srcId="{92FF6563-28F7-4CEA-B442-9D4ED7380C83}" destId="{1691BC3E-820C-460B-9629-2C62B9971BAB}" srcOrd="11" destOrd="0" presId="urn:microsoft.com/office/officeart/2005/8/layout/list1"/>
    <dgm:cxn modelId="{4A3FDC0C-84E5-4853-8A68-1F321D302F81}" type="presParOf" srcId="{92FF6563-28F7-4CEA-B442-9D4ED7380C83}" destId="{2542C200-DFA4-462D-9681-E0AB7ECE5281}" srcOrd="12" destOrd="0" presId="urn:microsoft.com/office/officeart/2005/8/layout/list1"/>
    <dgm:cxn modelId="{505D14E6-69EF-43A6-832A-CFCCCB5E5557}" type="presParOf" srcId="{2542C200-DFA4-462D-9681-E0AB7ECE5281}" destId="{88A1D491-E02A-4DB1-9832-2F3C7D029916}" srcOrd="0" destOrd="0" presId="urn:microsoft.com/office/officeart/2005/8/layout/list1"/>
    <dgm:cxn modelId="{A34FF676-335B-4935-8000-6C00946FC539}" type="presParOf" srcId="{2542C200-DFA4-462D-9681-E0AB7ECE5281}" destId="{2EBF2F4A-07BD-445A-A9F6-F503E6BAD443}" srcOrd="1" destOrd="0" presId="urn:microsoft.com/office/officeart/2005/8/layout/list1"/>
    <dgm:cxn modelId="{2AC0DD2A-BC1E-4E6A-9F99-B403C3D938DE}" type="presParOf" srcId="{92FF6563-28F7-4CEA-B442-9D4ED7380C83}" destId="{EFEE75DA-CF1F-429A-9493-043212E5AADF}" srcOrd="13" destOrd="0" presId="urn:microsoft.com/office/officeart/2005/8/layout/list1"/>
    <dgm:cxn modelId="{97C5A913-F8C6-4903-AC73-FFC4E38BF898}" type="presParOf" srcId="{92FF6563-28F7-4CEA-B442-9D4ED7380C83}" destId="{1C00494F-B962-4FBE-A687-7925857020E7}" srcOrd="14" destOrd="0" presId="urn:microsoft.com/office/officeart/2005/8/layout/list1"/>
    <dgm:cxn modelId="{46A9D4B9-8367-45D0-AA80-FED9BBB0AA65}" type="presParOf" srcId="{92FF6563-28F7-4CEA-B442-9D4ED7380C83}" destId="{6E13AF23-5D32-4094-82D1-EE4803B04D02}" srcOrd="15" destOrd="0" presId="urn:microsoft.com/office/officeart/2005/8/layout/list1"/>
    <dgm:cxn modelId="{13D1B1E9-BEAD-46E2-A44A-A4C7CDDA170D}" type="presParOf" srcId="{92FF6563-28F7-4CEA-B442-9D4ED7380C83}" destId="{916AB007-6DF6-4A4C-9A96-24BA49D2494A}" srcOrd="16" destOrd="0" presId="urn:microsoft.com/office/officeart/2005/8/layout/list1"/>
    <dgm:cxn modelId="{5CFDABC7-FF65-4C8C-A2D8-05948CD78605}" type="presParOf" srcId="{916AB007-6DF6-4A4C-9A96-24BA49D2494A}" destId="{5965224A-B7C3-4EF1-872F-BC30E4FC6751}" srcOrd="0" destOrd="0" presId="urn:microsoft.com/office/officeart/2005/8/layout/list1"/>
    <dgm:cxn modelId="{4E4FE5D1-0793-4A6C-A36E-E0035FD13FC0}" type="presParOf" srcId="{916AB007-6DF6-4A4C-9A96-24BA49D2494A}" destId="{862291DE-E0CF-4E84-AA68-D5EEA3CC8145}" srcOrd="1" destOrd="0" presId="urn:microsoft.com/office/officeart/2005/8/layout/list1"/>
    <dgm:cxn modelId="{C5435A59-4A07-4A49-8612-044BA4DAFC28}" type="presParOf" srcId="{92FF6563-28F7-4CEA-B442-9D4ED7380C83}" destId="{D3F58F5F-42D1-4AD1-913C-4E49764F151F}" srcOrd="17" destOrd="0" presId="urn:microsoft.com/office/officeart/2005/8/layout/list1"/>
    <dgm:cxn modelId="{3B35A221-4323-4FA4-9E8C-CE5BEEA1D00D}" type="presParOf" srcId="{92FF6563-28F7-4CEA-B442-9D4ED7380C83}" destId="{F7A89EAF-66CC-49EA-ABDE-BCCC85C37C1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109EC5E3-5967-4B2F-881F-A57343F0C49E}">
      <dgm:prSet phldrT="[Text]" custT="1"/>
      <dgm:spPr/>
      <dgm:t>
        <a:bodyPr/>
        <a:lstStyle/>
        <a:p>
          <a:r>
            <a:rPr lang="en-US" sz="2000" b="0" i="0" dirty="0"/>
            <a:t>The role of international organizations in developing human rights standards</a:t>
          </a:r>
          <a:endParaRPr lang="en-US" sz="2000" dirty="0"/>
        </a:p>
      </dgm:t>
    </dgm:pt>
    <dgm:pt modelId="{93E35B9E-2409-4E60-A85A-E2DEB6B61B94}" type="parTrans" cxnId="{FA3D1BDC-B8D8-43F3-974B-C331BB78ACBC}">
      <dgm:prSet/>
      <dgm:spPr/>
      <dgm:t>
        <a:bodyPr/>
        <a:lstStyle/>
        <a:p>
          <a:endParaRPr lang="en-US"/>
        </a:p>
      </dgm:t>
    </dgm:pt>
    <dgm:pt modelId="{C9319447-3214-4301-A3FD-970BB415081E}" type="sibTrans" cxnId="{FA3D1BDC-B8D8-43F3-974B-C331BB78ACBC}">
      <dgm:prSet/>
      <dgm:spPr/>
      <dgm:t>
        <a:bodyPr/>
        <a:lstStyle/>
        <a:p>
          <a:endParaRPr lang="en-US"/>
        </a:p>
      </dgm:t>
    </dgm:pt>
    <dgm:pt modelId="{6D8E411F-5510-4AFE-97C7-74AA82B6CF9D}">
      <dgm:prSet phldrT="[Text]" custT="1"/>
      <dgm:spPr/>
      <dgm:t>
        <a:bodyPr/>
        <a:lstStyle/>
        <a:p>
          <a:r>
            <a:rPr lang="en-US" sz="3600" b="1" u="sng">
              <a:solidFill>
                <a:srgbClr val="FFFF00"/>
              </a:solidFill>
              <a:effectLst>
                <a:outerShdw blurRad="38100" dist="38100" dir="2700000" algn="tl">
                  <a:srgbClr val="000000">
                    <a:alpha val="43137"/>
                  </a:srgbClr>
                </a:outerShdw>
              </a:effectLst>
            </a:rPr>
            <a:t>Discussion topics</a:t>
          </a:r>
          <a:endParaRPr lang="en-US" sz="3600" b="1" u="sng" dirty="0">
            <a:solidFill>
              <a:srgbClr val="FFFF00"/>
            </a:solidFill>
            <a:effectLst>
              <a:outerShdw blurRad="38100" dist="38100" dir="2700000" algn="tl">
                <a:srgbClr val="000000">
                  <a:alpha val="43137"/>
                </a:srgbClr>
              </a:outerShdw>
            </a:effectLst>
          </a:endParaRP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68A92F52-AE64-42CF-8429-9C4170126E72}">
      <dgm:prSet phldrT="[Text]" custT="1"/>
      <dgm:spPr/>
      <dgm:t>
        <a:bodyPr/>
        <a:lstStyle/>
        <a:p>
          <a:r>
            <a:rPr lang="en-US" sz="2000" b="0" i="0" dirty="0">
              <a:solidFill>
                <a:schemeClr val="bg1"/>
              </a:solidFill>
              <a:effectLst/>
              <a:latin typeface="+mn-lt"/>
            </a:rPr>
            <a:t>The Schuman Declaration – 9 May 1950</a:t>
          </a:r>
          <a:endParaRPr lang="en-US" sz="2000" dirty="0">
            <a:solidFill>
              <a:schemeClr val="bg1"/>
            </a:solidFill>
            <a:latin typeface="+mn-lt"/>
          </a:endParaRPr>
        </a:p>
      </dgm:t>
    </dgm:pt>
    <dgm:pt modelId="{4EF62251-3F6A-4D2A-A15C-D4B2365A578D}" type="parTrans" cxnId="{46A865CC-DD90-45D5-B1FF-AE721E1D51C5}">
      <dgm:prSet/>
      <dgm:spPr/>
      <dgm:t>
        <a:bodyPr/>
        <a:lstStyle/>
        <a:p>
          <a:endParaRPr lang="en-US"/>
        </a:p>
      </dgm:t>
    </dgm:pt>
    <dgm:pt modelId="{F07B9335-4D27-49DA-8726-9B94DC2BCB49}" type="sibTrans" cxnId="{46A865CC-DD90-45D5-B1FF-AE721E1D51C5}">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pt>
    <dgm:pt modelId="{51915606-D3F5-4B64-8794-5785DF369942}" type="pres">
      <dgm:prSet presAssocID="{0AC90581-3F4F-4894-894B-6187ACCF8485}" presName="ellipse" presStyleLbl="trBgShp" presStyleIdx="0" presStyleCnt="1"/>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pt>
    <dgm:pt modelId="{5D5BDE1B-3505-4353-AB7A-489EE546C5C5}" type="pres">
      <dgm:prSet presAssocID="{68A92F52-AE64-42CF-8429-9C4170126E72}" presName="item1" presStyleLbl="node1" presStyleIdx="0" presStyleCnt="2" custScaleX="241113" custLinFactX="43246" custLinFactNeighborX="100000" custLinFactNeighborY="-62989">
        <dgm:presLayoutVars>
          <dgm:bulletEnabled val="1"/>
        </dgm:presLayoutVars>
      </dgm:prSet>
      <dgm:spPr/>
    </dgm:pt>
    <dgm:pt modelId="{7709D0F9-D182-4277-96FE-79E7686B3D4A}" type="pres">
      <dgm:prSet presAssocID="{6D8E411F-5510-4AFE-97C7-74AA82B6CF9D}" presName="item2" presStyleLbl="node1" presStyleIdx="1" presStyleCnt="2" custScaleX="283672" custLinFactNeighborX="-35046" custLinFactNeighborY="12033">
        <dgm:presLayoutVars>
          <dgm:bulletEnabled val="1"/>
        </dgm:presLayoutVars>
      </dgm:prSet>
      <dgm:spPr/>
    </dgm:pt>
    <dgm:pt modelId="{51F1339A-577E-44AC-BF2B-B883BE8191B1}" type="pres">
      <dgm:prSet presAssocID="{0AC90581-3F4F-4894-894B-6187ACCF8485}" presName="funnel" presStyleLbl="trAlignAcc1" presStyleIdx="0" presStyleCnt="1" custScaleX="225909" custScaleY="87256" custLinFactNeighborX="-2662" custLinFactNeighborY="-745"/>
      <dgm:spPr/>
    </dgm:pt>
  </dgm:ptLst>
  <dgm:cxnLst>
    <dgm:cxn modelId="{35DD5E19-5C65-470F-B089-6210B2ECAEAC}" type="presOf" srcId="{6D8E411F-5510-4AFE-97C7-74AA82B6CF9D}" destId="{B8E573B3-62E5-418A-B55A-321616E2A5D5}" srcOrd="0" destOrd="0" presId="urn:microsoft.com/office/officeart/2005/8/layout/funnel1"/>
    <dgm:cxn modelId="{447CD22B-BA20-4009-A825-D83FB57B7499}" srcId="{0AC90581-3F4F-4894-894B-6187ACCF8485}" destId="{6D8E411F-5510-4AFE-97C7-74AA82B6CF9D}" srcOrd="2" destOrd="0" parTransId="{BF6B0837-3C4C-4175-A3F8-4C182D976354}" sibTransId="{A3AFF3AA-2944-48B0-859A-372156268630}"/>
    <dgm:cxn modelId="{9D5B335C-8D09-478D-A01C-A329876738C8}" type="presOf" srcId="{0AC90581-3F4F-4894-894B-6187ACCF8485}" destId="{94C04552-EC0B-4B02-BE2F-23164B9E8097}" srcOrd="0" destOrd="0" presId="urn:microsoft.com/office/officeart/2005/8/layout/funnel1"/>
    <dgm:cxn modelId="{110ADC6A-96F7-496B-822A-55F68806C604}" type="presOf" srcId="{68A92F52-AE64-42CF-8429-9C4170126E72}" destId="{5D5BDE1B-3505-4353-AB7A-489EE546C5C5}" srcOrd="0" destOrd="0" presId="urn:microsoft.com/office/officeart/2005/8/layout/funnel1"/>
    <dgm:cxn modelId="{454019B1-7978-4F20-ABA1-AAAB24B74870}" type="presOf" srcId="{109EC5E3-5967-4B2F-881F-A57343F0C49E}" destId="{7709D0F9-D182-4277-96FE-79E7686B3D4A}" srcOrd="0" destOrd="0" presId="urn:microsoft.com/office/officeart/2005/8/layout/funnel1"/>
    <dgm:cxn modelId="{46A865CC-DD90-45D5-B1FF-AE721E1D51C5}" srcId="{0AC90581-3F4F-4894-894B-6187ACCF8485}" destId="{68A92F52-AE64-42CF-8429-9C4170126E72}" srcOrd="1" destOrd="0" parTransId="{4EF62251-3F6A-4D2A-A15C-D4B2365A578D}" sibTransId="{F07B9335-4D27-49DA-8726-9B94DC2BCB49}"/>
    <dgm:cxn modelId="{FA3D1BDC-B8D8-43F3-974B-C331BB78ACBC}" srcId="{0AC90581-3F4F-4894-894B-6187ACCF8485}" destId="{109EC5E3-5967-4B2F-881F-A57343F0C49E}" srcOrd="0" destOrd="0" parTransId="{93E35B9E-2409-4E60-A85A-E2DEB6B61B94}" sibTransId="{C9319447-3214-4301-A3FD-970BB415081E}"/>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B56A60BE-BD64-4016-A850-606C385936C3}" type="presParOf" srcId="{94C04552-EC0B-4B02-BE2F-23164B9E8097}" destId="{5D5BDE1B-3505-4353-AB7A-489EE546C5C5}" srcOrd="3" destOrd="0" presId="urn:microsoft.com/office/officeart/2005/8/layout/funnel1"/>
    <dgm:cxn modelId="{C072E5A1-3535-435E-905F-C0BF4496DC2C}" type="presParOf" srcId="{94C04552-EC0B-4B02-BE2F-23164B9E8097}" destId="{7709D0F9-D182-4277-96FE-79E7686B3D4A}" srcOrd="4" destOrd="0" presId="urn:microsoft.com/office/officeart/2005/8/layout/funnel1"/>
    <dgm:cxn modelId="{6BB949E3-3081-4EB2-A5D8-256C198EE1E8}" type="presParOf" srcId="{94C04552-EC0B-4B02-BE2F-23164B9E8097}" destId="{51F1339A-577E-44AC-BF2B-B883BE8191B1}"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307BD-8C33-4548-B032-92668D151A9A}">
      <dsp:nvSpPr>
        <dsp:cNvPr id="0" name=""/>
        <dsp:cNvSpPr/>
      </dsp:nvSpPr>
      <dsp:spPr>
        <a:xfrm>
          <a:off x="2756721" y="1851825"/>
          <a:ext cx="2565400" cy="2565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0" i="0" kern="1200" dirty="0"/>
            <a:t>The Court held that fundamental rights ranked as general principles of Community law</a:t>
          </a:r>
          <a:endParaRPr lang="en-US" sz="1900" kern="1200" dirty="0"/>
        </a:p>
      </dsp:txBody>
      <dsp:txXfrm>
        <a:off x="3132415" y="2227519"/>
        <a:ext cx="1814012" cy="1814012"/>
      </dsp:txXfrm>
    </dsp:sp>
    <dsp:sp modelId="{C710C3F8-BF0E-42C4-BBA9-983D5FF497E3}">
      <dsp:nvSpPr>
        <dsp:cNvPr id="0" name=""/>
        <dsp:cNvSpPr/>
      </dsp:nvSpPr>
      <dsp:spPr>
        <a:xfrm rot="12900000">
          <a:off x="1154539" y="1514546"/>
          <a:ext cx="2062281" cy="731139"/>
        </a:xfrm>
        <a:prstGeom prst="leftArrow">
          <a:avLst>
            <a:gd name="adj1" fmla="val 60000"/>
            <a:gd name="adj2" fmla="val 50000"/>
          </a:avLst>
        </a:prstGeom>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sp>
    <dsp:sp modelId="{5B33CADD-54FC-41B3-9FA6-4A001BD364A1}">
      <dsp:nvSpPr>
        <dsp:cNvPr id="0" name=""/>
        <dsp:cNvSpPr/>
      </dsp:nvSpPr>
      <dsp:spPr>
        <a:xfrm>
          <a:off x="-265709" y="172225"/>
          <a:ext cx="2933524" cy="1949704"/>
        </a:xfrm>
        <a:prstGeom prst="roundRect">
          <a:avLst>
            <a:gd name="adj" fmla="val 10000"/>
          </a:avLst>
        </a:prstGeom>
        <a:gradFill rotWithShape="0">
          <a:gsLst>
            <a:gs pos="0">
              <a:schemeClr val="accent1">
                <a:hueOff val="0"/>
                <a:satOff val="0"/>
                <a:lumOff val="0"/>
                <a:alphaOff val="0"/>
                <a:satMod val="103000"/>
                <a:lumMod val="102000"/>
                <a:tint val="94000"/>
              </a:schemeClr>
            </a:gs>
            <a:gs pos="100000">
              <a:srgbClr val="FFFF00"/>
            </a:gs>
            <a:gs pos="100000">
              <a:schemeClr val="accent1">
                <a:hueOff val="0"/>
                <a:satOff val="0"/>
                <a:lumOff val="0"/>
                <a:alphaOff val="0"/>
                <a:lumMod val="99000"/>
                <a:satMod val="120000"/>
                <a:shade val="78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0" i="0" kern="1200" dirty="0"/>
            <a:t>constitutional traditions of the Member States</a:t>
          </a:r>
          <a:endParaRPr lang="en-US" sz="2400" kern="1200" dirty="0"/>
        </a:p>
      </dsp:txBody>
      <dsp:txXfrm>
        <a:off x="-208604" y="229330"/>
        <a:ext cx="2819314" cy="1835494"/>
      </dsp:txXfrm>
    </dsp:sp>
    <dsp:sp modelId="{DBBE249E-831F-4672-A8E2-8806907E33C6}">
      <dsp:nvSpPr>
        <dsp:cNvPr id="0" name=""/>
        <dsp:cNvSpPr/>
      </dsp:nvSpPr>
      <dsp:spPr>
        <a:xfrm rot="19500000">
          <a:off x="4862021" y="1514546"/>
          <a:ext cx="2062281" cy="731139"/>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789067-F298-4AD2-8115-F6D405278590}">
      <dsp:nvSpPr>
        <dsp:cNvPr id="0" name=""/>
        <dsp:cNvSpPr/>
      </dsp:nvSpPr>
      <dsp:spPr>
        <a:xfrm>
          <a:off x="5361871" y="172225"/>
          <a:ext cx="3031838" cy="194970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the international Treaties to which the Member States belonged (ECHR in particular)</a:t>
          </a:r>
        </a:p>
      </dsp:txBody>
      <dsp:txXfrm>
        <a:off x="5418976" y="229330"/>
        <a:ext cx="2917628" cy="183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26A85-5CC3-4A8E-A67E-A320661C33E1}">
      <dsp:nvSpPr>
        <dsp:cNvPr id="0" name=""/>
        <dsp:cNvSpPr/>
      </dsp:nvSpPr>
      <dsp:spPr>
        <a:xfrm>
          <a:off x="0" y="32054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28BC5-300C-4C78-B68D-BFFEA72DC767}">
      <dsp:nvSpPr>
        <dsp:cNvPr id="0" name=""/>
        <dsp:cNvSpPr/>
      </dsp:nvSpPr>
      <dsp:spPr>
        <a:xfrm>
          <a:off x="498399" y="5486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Friedrich Stork &amp; </a:t>
          </a:r>
          <a:r>
            <a:rPr lang="en-US" sz="1600" b="0" i="0" kern="1200" dirty="0" err="1"/>
            <a:t>Cie</a:t>
          </a:r>
          <a:r>
            <a:rPr lang="en-US" sz="1600" b="0" i="0" kern="1200" dirty="0"/>
            <a:t> v High Authority of the European Coal and Steel Community.</a:t>
          </a:r>
          <a:br>
            <a:rPr lang="en-US" sz="1600" kern="1200" dirty="0"/>
          </a:br>
          <a:r>
            <a:rPr lang="en-US" sz="1600" b="0" i="0" kern="1200" dirty="0"/>
            <a:t>Case 1/58, Judgment of the Court of 4 February 1959.</a:t>
          </a:r>
          <a:endParaRPr lang="en-US" sz="1600" kern="1200" dirty="0"/>
        </a:p>
      </dsp:txBody>
      <dsp:txXfrm>
        <a:off x="524338" y="80803"/>
        <a:ext cx="9916102" cy="479482"/>
      </dsp:txXfrm>
    </dsp:sp>
    <dsp:sp modelId="{E8D8E46C-6411-44BB-9A7A-7D141C608A93}">
      <dsp:nvSpPr>
        <dsp:cNvPr id="0" name=""/>
        <dsp:cNvSpPr/>
      </dsp:nvSpPr>
      <dsp:spPr>
        <a:xfrm>
          <a:off x="0" y="113702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3DF222-0FD2-422A-B5F4-BC7E56FBF523}">
      <dsp:nvSpPr>
        <dsp:cNvPr id="0" name=""/>
        <dsp:cNvSpPr/>
      </dsp:nvSpPr>
      <dsp:spPr>
        <a:xfrm>
          <a:off x="498399" y="87134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Erich </a:t>
          </a:r>
          <a:r>
            <a:rPr lang="en-US" sz="1600" b="0" i="0" kern="1200" dirty="0" err="1"/>
            <a:t>Stauder</a:t>
          </a:r>
          <a:r>
            <a:rPr lang="en-US" sz="1600" b="0" i="0" kern="1200" dirty="0"/>
            <a:t> v City of Ulm - </a:t>
          </a:r>
          <a:r>
            <a:rPr lang="en-US" sz="1600" b="0" i="0" kern="1200" dirty="0" err="1"/>
            <a:t>Sozialamt</a:t>
          </a:r>
          <a:r>
            <a:rPr lang="en-US" sz="1600" b="0" i="0" kern="1200" dirty="0"/>
            <a:t>. Case 29-69, Judgment of the Court of 12 </a:t>
          </a:r>
          <a:r>
            <a:rPr lang="en-US" sz="1600" b="0" i="0" kern="1200" dirty="0" err="1"/>
            <a:t>ovember</a:t>
          </a:r>
          <a:r>
            <a:rPr lang="en-US" sz="1600" b="0" i="0" kern="1200" dirty="0"/>
            <a:t> 1969.</a:t>
          </a:r>
          <a:endParaRPr lang="en-US" sz="1600" kern="1200" dirty="0"/>
        </a:p>
      </dsp:txBody>
      <dsp:txXfrm>
        <a:off x="524338" y="897283"/>
        <a:ext cx="9916102" cy="479482"/>
      </dsp:txXfrm>
    </dsp:sp>
    <dsp:sp modelId="{BBA2CBF2-E99D-404C-97A4-B5CD1254A37F}">
      <dsp:nvSpPr>
        <dsp:cNvPr id="0" name=""/>
        <dsp:cNvSpPr/>
      </dsp:nvSpPr>
      <dsp:spPr>
        <a:xfrm>
          <a:off x="0" y="195350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1A7C1-F4AC-4966-9CCB-8DDE2D6FC994}">
      <dsp:nvSpPr>
        <dsp:cNvPr id="0" name=""/>
        <dsp:cNvSpPr/>
      </dsp:nvSpPr>
      <dsp:spPr>
        <a:xfrm>
          <a:off x="498399" y="168782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err="1"/>
            <a:t>Internationale</a:t>
          </a:r>
          <a:r>
            <a:rPr lang="en-US" sz="1600" b="0" i="0" kern="1200" dirty="0"/>
            <a:t> </a:t>
          </a:r>
          <a:r>
            <a:rPr lang="en-US" sz="1600" b="0" i="0" kern="1200" dirty="0" err="1"/>
            <a:t>Handelsgesellschaft</a:t>
          </a:r>
          <a:r>
            <a:rPr lang="en-US" sz="1600" b="0" i="0" kern="1200" dirty="0"/>
            <a:t> </a:t>
          </a:r>
          <a:r>
            <a:rPr lang="en-US" sz="1600" b="0" i="0" kern="1200" dirty="0" err="1"/>
            <a:t>mbH</a:t>
          </a:r>
          <a:r>
            <a:rPr lang="en-US" sz="1600" b="0" i="0" kern="1200" dirty="0"/>
            <a:t> v </a:t>
          </a:r>
          <a:r>
            <a:rPr lang="en-US" sz="1600" b="0" i="0" kern="1200" dirty="0" err="1"/>
            <a:t>Einfuhr</a:t>
          </a:r>
          <a:r>
            <a:rPr lang="en-US" sz="1600" b="0" i="0" kern="1200" dirty="0"/>
            <a:t>- und </a:t>
          </a:r>
          <a:r>
            <a:rPr lang="en-US" sz="1600" b="0" i="0" kern="1200" dirty="0" err="1"/>
            <a:t>Vorratsstelle</a:t>
          </a:r>
          <a:r>
            <a:rPr lang="en-US" sz="1600" b="0" i="0" kern="1200" dirty="0"/>
            <a:t> </a:t>
          </a:r>
          <a:r>
            <a:rPr lang="en-US" sz="1600" b="0" i="0" kern="1200" dirty="0" err="1"/>
            <a:t>für</a:t>
          </a:r>
          <a:r>
            <a:rPr lang="en-US" sz="1600" b="0" i="0" kern="1200" dirty="0"/>
            <a:t> </a:t>
          </a:r>
          <a:r>
            <a:rPr lang="en-US" sz="1600" b="0" i="0" kern="1200" dirty="0" err="1"/>
            <a:t>Getreide</a:t>
          </a:r>
          <a:r>
            <a:rPr lang="en-US" sz="1600" b="0" i="0" kern="1200" dirty="0"/>
            <a:t> und </a:t>
          </a:r>
          <a:r>
            <a:rPr lang="en-US" sz="1600" b="0" i="0" kern="1200" dirty="0" err="1"/>
            <a:t>Futtermittel</a:t>
          </a:r>
          <a:r>
            <a:rPr lang="en-US" sz="1600" b="0" i="0" kern="1200" dirty="0"/>
            <a:t>, Case 11-70, Judgment of the Court of 17 December 1970.</a:t>
          </a:r>
          <a:endParaRPr lang="en-US" sz="1600" kern="1200" dirty="0"/>
        </a:p>
      </dsp:txBody>
      <dsp:txXfrm>
        <a:off x="524338" y="1713763"/>
        <a:ext cx="9916102" cy="479482"/>
      </dsp:txXfrm>
    </dsp:sp>
    <dsp:sp modelId="{1C00494F-B962-4FBE-A687-7925857020E7}">
      <dsp:nvSpPr>
        <dsp:cNvPr id="0" name=""/>
        <dsp:cNvSpPr/>
      </dsp:nvSpPr>
      <dsp:spPr>
        <a:xfrm>
          <a:off x="0" y="276998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F2F4A-07BD-445A-A9F6-F503E6BAD443}">
      <dsp:nvSpPr>
        <dsp:cNvPr id="0" name=""/>
        <dsp:cNvSpPr/>
      </dsp:nvSpPr>
      <dsp:spPr>
        <a:xfrm>
          <a:off x="498399" y="250430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J. </a:t>
          </a:r>
          <a:r>
            <a:rPr lang="en-US" sz="1600" b="0" i="0" kern="1200" dirty="0" err="1"/>
            <a:t>Nold</a:t>
          </a:r>
          <a:r>
            <a:rPr lang="en-US" sz="1600" b="0" i="0" kern="1200" dirty="0"/>
            <a:t>, </a:t>
          </a:r>
          <a:r>
            <a:rPr lang="en-US" sz="1600" b="0" i="0" kern="1200" dirty="0" err="1"/>
            <a:t>Kohlen</a:t>
          </a:r>
          <a:r>
            <a:rPr lang="en-US" sz="1600" b="0" i="0" kern="1200" dirty="0"/>
            <a:t>- und </a:t>
          </a:r>
          <a:r>
            <a:rPr lang="en-US" sz="1600" b="0" i="0" kern="1200" dirty="0" err="1"/>
            <a:t>Baustoffgroßhandlung</a:t>
          </a:r>
          <a:r>
            <a:rPr lang="en-US" sz="1600" b="0" i="0" kern="1200" dirty="0"/>
            <a:t> v Commission of the European Communities, Case 4-73, Judgment of the Court of 14 May 1974.</a:t>
          </a:r>
          <a:endParaRPr lang="en-US" sz="1600" kern="1200" dirty="0"/>
        </a:p>
      </dsp:txBody>
      <dsp:txXfrm>
        <a:off x="524338" y="2530243"/>
        <a:ext cx="9916102" cy="479482"/>
      </dsp:txXfrm>
    </dsp:sp>
    <dsp:sp modelId="{F7A89EAF-66CC-49EA-ABDE-BCCC85C37C18}">
      <dsp:nvSpPr>
        <dsp:cNvPr id="0" name=""/>
        <dsp:cNvSpPr/>
      </dsp:nvSpPr>
      <dsp:spPr>
        <a:xfrm>
          <a:off x="0" y="3586464"/>
          <a:ext cx="1046894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2291DE-E0CF-4E84-AA68-D5EEA3CC8145}">
      <dsp:nvSpPr>
        <dsp:cNvPr id="0" name=""/>
        <dsp:cNvSpPr/>
      </dsp:nvSpPr>
      <dsp:spPr>
        <a:xfrm>
          <a:off x="498399" y="3320784"/>
          <a:ext cx="99679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991" tIns="0" rIns="276991" bIns="0" numCol="1" spcCol="1270" anchor="ctr" anchorCtr="0">
          <a:noAutofit/>
        </a:bodyPr>
        <a:lstStyle/>
        <a:p>
          <a:pPr marL="0" lvl="0" indent="0" algn="l" defTabSz="711200">
            <a:lnSpc>
              <a:spcPct val="90000"/>
            </a:lnSpc>
            <a:spcBef>
              <a:spcPct val="0"/>
            </a:spcBef>
            <a:spcAft>
              <a:spcPct val="35000"/>
            </a:spcAft>
            <a:buNone/>
          </a:pPr>
          <a:r>
            <a:rPr lang="en-US" sz="1600" b="0" i="0" kern="1200" dirty="0"/>
            <a:t>Roland </a:t>
          </a:r>
          <a:r>
            <a:rPr lang="en-US" sz="1600" b="0" i="0" kern="1200" dirty="0" err="1"/>
            <a:t>Rutili</a:t>
          </a:r>
          <a:r>
            <a:rPr lang="en-US" sz="1600" b="0" i="0" kern="1200" dirty="0"/>
            <a:t> v </a:t>
          </a:r>
          <a:r>
            <a:rPr lang="en-US" sz="1600" b="0" i="0" kern="1200" dirty="0" err="1"/>
            <a:t>Ministre</a:t>
          </a:r>
          <a:r>
            <a:rPr lang="en-US" sz="1600" b="0" i="0" kern="1200" dirty="0"/>
            <a:t> de </a:t>
          </a:r>
          <a:r>
            <a:rPr lang="en-US" sz="1600" b="0" i="0" kern="1200" dirty="0" err="1"/>
            <a:t>l'intérieur</a:t>
          </a:r>
          <a:r>
            <a:rPr lang="en-US" sz="1600" b="0" i="0" kern="1200" dirty="0"/>
            <a:t>, Case 36-75, Judgment of the Court of 28 October 1975.</a:t>
          </a:r>
          <a:endParaRPr lang="en-US" sz="1600" kern="1200" dirty="0"/>
        </a:p>
      </dsp:txBody>
      <dsp:txXfrm>
        <a:off x="524338" y="3346723"/>
        <a:ext cx="991610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5606-D3F5-4B64-8794-5785DF369942}">
      <dsp:nvSpPr>
        <dsp:cNvPr id="0" name=""/>
        <dsp:cNvSpPr/>
      </dsp:nvSpPr>
      <dsp:spPr>
        <a:xfrm>
          <a:off x="3040461" y="122026"/>
          <a:ext cx="4197726" cy="1457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AC0D-9DC4-43CE-AE0E-32532F385D11}">
      <dsp:nvSpPr>
        <dsp:cNvPr id="0" name=""/>
        <dsp:cNvSpPr/>
      </dsp:nvSpPr>
      <dsp:spPr>
        <a:xfrm>
          <a:off x="4739076" y="3691721"/>
          <a:ext cx="813512" cy="52064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573B3-62E5-418A-B55A-321616E2A5D5}">
      <dsp:nvSpPr>
        <dsp:cNvPr id="0" name=""/>
        <dsp:cNvSpPr/>
      </dsp:nvSpPr>
      <dsp:spPr>
        <a:xfrm>
          <a:off x="3193402" y="4108239"/>
          <a:ext cx="3904861" cy="97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u="sng" kern="1200">
              <a:solidFill>
                <a:srgbClr val="FFFF00"/>
              </a:solidFill>
              <a:effectLst>
                <a:outerShdw blurRad="38100" dist="38100" dir="2700000" algn="tl">
                  <a:srgbClr val="000000">
                    <a:alpha val="43137"/>
                  </a:srgbClr>
                </a:outerShdw>
              </a:effectLst>
            </a:rPr>
            <a:t>Discussion topics</a:t>
          </a:r>
          <a:endParaRPr lang="en-US" sz="3600" b="1" u="sng" kern="1200" dirty="0">
            <a:solidFill>
              <a:srgbClr val="FFFF00"/>
            </a:solidFill>
            <a:effectLst>
              <a:outerShdw blurRad="38100" dist="38100" dir="2700000" algn="tl">
                <a:srgbClr val="000000">
                  <a:alpha val="43137"/>
                </a:srgbClr>
              </a:outerShdw>
            </a:effectLst>
          </a:endParaRPr>
        </a:p>
      </dsp:txBody>
      <dsp:txXfrm>
        <a:off x="3193402" y="4108239"/>
        <a:ext cx="3904861" cy="976215"/>
      </dsp:txXfrm>
    </dsp:sp>
    <dsp:sp modelId="{5D5BDE1B-3505-4353-AB7A-489EE546C5C5}">
      <dsp:nvSpPr>
        <dsp:cNvPr id="0" name=""/>
        <dsp:cNvSpPr/>
      </dsp:nvSpPr>
      <dsp:spPr>
        <a:xfrm>
          <a:off x="5631020" y="770069"/>
          <a:ext cx="3530673" cy="1464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latin typeface="+mn-lt"/>
            </a:rPr>
            <a:t>The Schuman Declaration – 9 May 1950</a:t>
          </a:r>
          <a:endParaRPr lang="en-US" sz="2000" kern="1200" dirty="0">
            <a:solidFill>
              <a:schemeClr val="bg1"/>
            </a:solidFill>
            <a:latin typeface="+mn-lt"/>
          </a:endParaRPr>
        </a:p>
      </dsp:txBody>
      <dsp:txXfrm>
        <a:off x="6148075" y="984514"/>
        <a:ext cx="2496563" cy="1035433"/>
      </dsp:txXfrm>
    </dsp:sp>
    <dsp:sp modelId="{7709D0F9-D182-4277-96FE-79E7686B3D4A}">
      <dsp:nvSpPr>
        <dsp:cNvPr id="0" name=""/>
        <dsp:cNvSpPr/>
      </dsp:nvSpPr>
      <dsp:spPr>
        <a:xfrm>
          <a:off x="1660844" y="770066"/>
          <a:ext cx="4153874" cy="1464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The role of international organizations in developing human rights standards</a:t>
          </a:r>
          <a:endParaRPr lang="en-US" sz="2000" kern="1200" dirty="0"/>
        </a:p>
      </dsp:txBody>
      <dsp:txXfrm>
        <a:off x="2269165" y="984511"/>
        <a:ext cx="2937232" cy="1035433"/>
      </dsp:txXfrm>
    </dsp:sp>
    <dsp:sp modelId="{51F1339A-577E-44AC-BF2B-B883BE8191B1}">
      <dsp:nvSpPr>
        <dsp:cNvPr id="0" name=""/>
        <dsp:cNvSpPr/>
      </dsp:nvSpPr>
      <dsp:spPr>
        <a:xfrm>
          <a:off x="-3" y="148132"/>
          <a:ext cx="10291672" cy="318007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0A77D-03CB-4521-8EE0-F1468CF7DC54}"/>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44EAF-A8FA-405B-AC63-BD47FB8957B1}"/>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F55B4-6987-4D83-BA84-F4B4344BD55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4AF3-160C-48C6-A2D5-181D367558DD}"/>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074F1-B8C0-4688-A691-AB2CA55A976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5E0D0-6E64-4BC6-BB87-67A6B3498C13}"/>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EE198-5C6D-4CE8-AF8F-E9D3C3ED1D9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8" name="Footer Placeholder 7">
            <a:extLst>
              <a:ext uri="{FF2B5EF4-FFF2-40B4-BE49-F238E27FC236}">
                <a16:creationId xmlns:a16="http://schemas.microsoft.com/office/drawing/2014/main"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8D5CA8-4A32-4B59-B403-FD388312EE0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4" name="Footer Placeholder 3">
            <a:extLst>
              <a:ext uri="{FF2B5EF4-FFF2-40B4-BE49-F238E27FC236}">
                <a16:creationId xmlns:a16="http://schemas.microsoft.com/office/drawing/2014/main"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BB2B8-66C6-4555-AA38-45D780D7D8F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3" name="Footer Placeholder 2">
            <a:extLst>
              <a:ext uri="{FF2B5EF4-FFF2-40B4-BE49-F238E27FC236}">
                <a16:creationId xmlns:a16="http://schemas.microsoft.com/office/drawing/2014/main"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B0551-5FDE-4A8A-AE85-40E0FCF56AC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750C2-A732-4FB8-84B3-AFFD95A4D0D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524000" y="3429000"/>
            <a:ext cx="9144000" cy="1828799"/>
          </a:xfrm>
        </p:spPr>
        <p:txBody>
          <a:bodyPr>
            <a:noAutofit/>
          </a:bodyPr>
          <a:lstStyle/>
          <a:p>
            <a:r>
              <a:rPr lang="en-US" sz="6600" i="1" dirty="0">
                <a:solidFill>
                  <a:srgbClr val="FFFF00"/>
                </a:solidFill>
                <a:effectLst>
                  <a:outerShdw blurRad="38100" dist="38100" dir="2700000" algn="tl">
                    <a:srgbClr val="000000">
                      <a:alpha val="43137"/>
                    </a:srgbClr>
                  </a:outerShdw>
                </a:effectLst>
              </a:rPr>
              <a:t>Human Rights Protection in the European Union</a:t>
            </a:r>
          </a:p>
        </p:txBody>
      </p:sp>
      <p:pic>
        <p:nvPicPr>
          <p:cNvPr id="6" name="Picture 5">
            <a:extLst>
              <a:ext uri="{FF2B5EF4-FFF2-40B4-BE49-F238E27FC236}">
                <a16:creationId xmlns:a16="http://schemas.microsoft.com/office/drawing/2014/main" id="{9B2BDEFE-A01F-4C9A-84AA-0CF77677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95089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id="{DCB5FB24-6C44-422D-92D4-057417F6A08D}"/>
              </a:ext>
            </a:extLst>
          </p:cNvPr>
          <p:cNvGraphicFramePr/>
          <p:nvPr>
            <p:extLst>
              <p:ext uri="{D42A27DB-BD31-4B8C-83A1-F6EECF244321}">
                <p14:modId xmlns:p14="http://schemas.microsoft.com/office/powerpoint/2010/main" val="998883350"/>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6807264" y="2315182"/>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9031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48FDBC-6DC5-4538-95CD-62D4CE5DCA3D}"/>
              </a:ext>
            </a:extLst>
          </p:cNvPr>
          <p:cNvSpPr>
            <a:spLocks noGrp="1"/>
          </p:cNvSpPr>
          <p:nvPr>
            <p:ph type="ctrTitle"/>
          </p:nvPr>
        </p:nvSpPr>
        <p:spPr>
          <a:xfrm>
            <a:off x="1524000" y="1651517"/>
            <a:ext cx="9144000" cy="3060442"/>
          </a:xfrm>
        </p:spPr>
        <p:txBody>
          <a:bodyPr>
            <a:normAutofit fontScale="90000"/>
          </a:bodyPr>
          <a:lstStyle/>
          <a:p>
            <a:r>
              <a:rPr lang="en-US" sz="4000" b="1" dirty="0">
                <a:effectLst>
                  <a:outerShdw blurRad="38100" dist="38100" dir="2700000" algn="tl">
                    <a:srgbClr val="000000">
                      <a:alpha val="43137"/>
                    </a:srgbClr>
                  </a:outerShdw>
                </a:effectLst>
              </a:rPr>
              <a:t>An Introduction to the European Union Human Rights Law: The Dynamics of</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Interpretation and Context - From judicial protection of fundamental rights to codification in the Treaties</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39950" y="4935893"/>
            <a:ext cx="6690049" cy="1119673"/>
          </a:xfrm>
        </p:spPr>
        <p:txBody>
          <a:bodyPr>
            <a:normAutofit/>
          </a:bodyPr>
          <a:lstStyle/>
          <a:p>
            <a:pPr algn="r"/>
            <a:r>
              <a:rPr lang="sr-Latn-RS" dirty="0"/>
              <a:t>Doc. dr Marijana Mladenov</a:t>
            </a:r>
          </a:p>
          <a:p>
            <a:pPr algn="r"/>
            <a:r>
              <a:rPr lang="sr-Latn-RS" dirty="0"/>
              <a:t>E-mail: alavuk</a:t>
            </a:r>
            <a:r>
              <a:rPr lang="en-US" dirty="0"/>
              <a:t>@pravni-fakultet</a:t>
            </a:r>
            <a:r>
              <a:rPr lang="en-US"/>
              <a:t>.info</a:t>
            </a:r>
            <a:endParaRPr lang="sr-Latn-RS" dirty="0"/>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fontScale="92500" lnSpcReduction="10000"/>
          </a:bodyPr>
          <a:lstStyle/>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endParaRPr lang="en-US" dirty="0">
              <a:solidFill>
                <a:srgbClr val="333333"/>
              </a:solidFill>
              <a:latin typeface="Arial" panose="020B0604020202020204" pitchFamily="34" charset="0"/>
            </a:endParaRPr>
          </a:p>
          <a:p>
            <a:pPr algn="l"/>
            <a:endParaRPr lang="en-US" b="0" i="0" dirty="0">
              <a:solidFill>
                <a:srgbClr val="333333"/>
              </a:solidFill>
              <a:effectLst/>
              <a:latin typeface="Arial" panose="020B0604020202020204" pitchFamily="34" charset="0"/>
            </a:endParaRPr>
          </a:p>
          <a:p>
            <a:pPr algn="l"/>
            <a:r>
              <a:rPr lang="en-US" sz="1800" b="0" i="0" dirty="0">
                <a:solidFill>
                  <a:srgbClr val="333333"/>
                </a:solidFill>
                <a:effectLst/>
                <a:latin typeface="Arial" panose="020B0604020202020204" pitchFamily="34" charset="0"/>
              </a:rPr>
              <a:t>                                        </a:t>
            </a:r>
          </a:p>
          <a:p>
            <a:pPr algn="l"/>
            <a:r>
              <a:rPr lang="en-US" sz="1800" b="0" i="0" dirty="0">
                <a:solidFill>
                  <a:srgbClr val="333333"/>
                </a:solidFill>
                <a:effectLst/>
                <a:latin typeface="Arial" panose="020B0604020202020204" pitchFamily="34" charset="0"/>
              </a:rPr>
              <a:t>                                                The Schuman Declaration – 9 May 1950</a:t>
            </a:r>
          </a:p>
          <a:p>
            <a:br>
              <a:rPr lang="en-US" dirty="0"/>
            </a:br>
            <a:endParaRPr lang="en-US" dirty="0"/>
          </a:p>
        </p:txBody>
      </p:sp>
      <p:sp>
        <p:nvSpPr>
          <p:cNvPr id="2" name="Speech Bubble: Oval 1">
            <a:extLst>
              <a:ext uri="{FF2B5EF4-FFF2-40B4-BE49-F238E27FC236}">
                <a16:creationId xmlns:a16="http://schemas.microsoft.com/office/drawing/2014/main" id="{264F23DF-A72E-4675-8959-C47DCA37B54F}"/>
              </a:ext>
            </a:extLst>
          </p:cNvPr>
          <p:cNvSpPr/>
          <p:nvPr/>
        </p:nvSpPr>
        <p:spPr>
          <a:xfrm>
            <a:off x="2435289" y="1511558"/>
            <a:ext cx="7763070" cy="32657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0" i="1" dirty="0">
                <a:solidFill>
                  <a:srgbClr val="333333"/>
                </a:solidFill>
                <a:effectLst/>
                <a:latin typeface="Arial" panose="020B0604020202020204" pitchFamily="34" charset="0"/>
              </a:rPr>
              <a:t>"Europe will not be made all at once, or according to a single plan. It will be built through concrete achievements which first create a de facto solidarity."</a:t>
            </a:r>
          </a:p>
        </p:txBody>
      </p:sp>
    </p:spTree>
    <p:extLst>
      <p:ext uri="{BB962C8B-B14F-4D97-AF65-F5344CB8AC3E}">
        <p14:creationId xmlns:p14="http://schemas.microsoft.com/office/powerpoint/2010/main" val="318050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
            <a:ext cx="12192000" cy="6858000"/>
          </a:xfrm>
          <a:prstGeom prst="rect">
            <a:avLst/>
          </a:prstGeom>
        </p:spPr>
      </p:pic>
      <p:sp>
        <p:nvSpPr>
          <p:cNvPr id="6" name="TextBox 5">
            <a:extLst>
              <a:ext uri="{FF2B5EF4-FFF2-40B4-BE49-F238E27FC236}">
                <a16:creationId xmlns:a16="http://schemas.microsoft.com/office/drawing/2014/main" id="{13B6EED8-FD88-4E03-87CA-196316B9C7F9}"/>
              </a:ext>
            </a:extLst>
          </p:cNvPr>
          <p:cNvSpPr txBox="1"/>
          <p:nvPr/>
        </p:nvSpPr>
        <p:spPr>
          <a:xfrm>
            <a:off x="3048778" y="1720840"/>
            <a:ext cx="6097554" cy="646331"/>
          </a:xfrm>
          <a:prstGeom prst="rect">
            <a:avLst/>
          </a:prstGeom>
          <a:noFill/>
        </p:spPr>
        <p:txBody>
          <a:bodyPr wrap="square">
            <a:spAutoFit/>
          </a:bodyPr>
          <a:lstStyle/>
          <a:p>
            <a:pPr algn="l"/>
            <a:endParaRPr lang="en-US"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p:txBody>
      </p:sp>
      <p:sp>
        <p:nvSpPr>
          <p:cNvPr id="7" name="TextBox 6">
            <a:extLst>
              <a:ext uri="{FF2B5EF4-FFF2-40B4-BE49-F238E27FC236}">
                <a16:creationId xmlns:a16="http://schemas.microsoft.com/office/drawing/2014/main" id="{BD2D62A7-9618-460A-9AAA-66C7EA5E3118}"/>
              </a:ext>
            </a:extLst>
          </p:cNvPr>
          <p:cNvSpPr txBox="1"/>
          <p:nvPr/>
        </p:nvSpPr>
        <p:spPr>
          <a:xfrm>
            <a:off x="298580" y="1874509"/>
            <a:ext cx="11504644" cy="3693319"/>
          </a:xfrm>
          <a:prstGeom prst="rect">
            <a:avLst/>
          </a:prstGeom>
          <a:noFill/>
        </p:spPr>
        <p:txBody>
          <a:bodyPr wrap="square">
            <a:spAutoFit/>
          </a:bodyPr>
          <a:lstStyle/>
          <a:p>
            <a:pPr algn="just">
              <a:lnSpc>
                <a:spcPct val="150000"/>
              </a:lnSpc>
            </a:pPr>
            <a:r>
              <a:rPr lang="en-US" sz="2000" dirty="0">
                <a:solidFill>
                  <a:srgbClr val="000000"/>
                </a:solidFill>
              </a:rPr>
              <a:t>Concept of human right protection             the EU's founding values:</a:t>
            </a:r>
          </a:p>
          <a:p>
            <a:pPr algn="just">
              <a:lnSpc>
                <a:spcPct val="150000"/>
              </a:lnSpc>
            </a:pPr>
            <a:endParaRPr lang="en-US" sz="2000" b="0" i="1" dirty="0">
              <a:solidFill>
                <a:srgbClr val="000000"/>
              </a:solidFill>
              <a:effectLst/>
            </a:endParaRPr>
          </a:p>
          <a:p>
            <a:pPr algn="just">
              <a:lnSpc>
                <a:spcPct val="150000"/>
              </a:lnSpc>
            </a:pPr>
            <a:r>
              <a:rPr lang="en-US" sz="2000" b="0" i="1" dirty="0">
                <a:solidFill>
                  <a:srgbClr val="000000"/>
                </a:solidFill>
                <a:effectLst/>
              </a:rPr>
              <a:t>“The Union is founded on the values of respect for human dignity, freedom, democracy, equality, the rule of law and respect for human rights, including the rights of persons belonging to minorities. </a:t>
            </a:r>
          </a:p>
          <a:p>
            <a:pPr algn="just">
              <a:lnSpc>
                <a:spcPct val="150000"/>
              </a:lnSpc>
            </a:pPr>
            <a:r>
              <a:rPr lang="en-US" sz="2000" b="0" i="1" dirty="0">
                <a:solidFill>
                  <a:srgbClr val="000000"/>
                </a:solidFill>
                <a:effectLst/>
              </a:rPr>
              <a:t>These values are common to the Member States in a society which pluralism, non-discrimination, tolerance, justice, solidarity and equality between women and men prevail.</a:t>
            </a:r>
            <a:r>
              <a:rPr lang="en-US" sz="2000" i="1" dirty="0">
                <a:solidFill>
                  <a:srgbClr val="000000"/>
                </a:solidFill>
              </a:rPr>
              <a:t>”</a:t>
            </a:r>
            <a:r>
              <a:rPr lang="en-US" sz="2000" b="0" i="1" dirty="0">
                <a:solidFill>
                  <a:srgbClr val="000000"/>
                </a:solidFill>
                <a:effectLst/>
              </a:rPr>
              <a:t> </a:t>
            </a:r>
            <a:endParaRPr lang="en-US" sz="2000" i="1" dirty="0">
              <a:solidFill>
                <a:srgbClr val="000000"/>
              </a:solidFill>
            </a:endParaRPr>
          </a:p>
          <a:p>
            <a:pPr algn="r"/>
            <a:endParaRPr lang="en-US" b="0" i="0" dirty="0">
              <a:solidFill>
                <a:srgbClr val="000000"/>
              </a:solidFill>
              <a:effectLst/>
              <a:latin typeface="Verdana" panose="020B0604030504040204" pitchFamily="34" charset="0"/>
            </a:endParaRPr>
          </a:p>
          <a:p>
            <a:pPr algn="r"/>
            <a:r>
              <a:rPr lang="en-US" dirty="0"/>
              <a:t>The Treaty on European Union </a:t>
            </a:r>
            <a:br>
              <a:rPr lang="en-US" dirty="0"/>
            </a:br>
            <a:endParaRPr lang="en-US" dirty="0"/>
          </a:p>
        </p:txBody>
      </p:sp>
      <p:cxnSp>
        <p:nvCxnSpPr>
          <p:cNvPr id="9" name="Straight Arrow Connector 8">
            <a:extLst>
              <a:ext uri="{FF2B5EF4-FFF2-40B4-BE49-F238E27FC236}">
                <a16:creationId xmlns:a16="http://schemas.microsoft.com/office/drawing/2014/main" id="{40583AB7-106C-4D98-820F-FEBDC6061F02}"/>
              </a:ext>
            </a:extLst>
          </p:cNvPr>
          <p:cNvCxnSpPr>
            <a:cxnSpLocks/>
          </p:cNvCxnSpPr>
          <p:nvPr/>
        </p:nvCxnSpPr>
        <p:spPr>
          <a:xfrm>
            <a:off x="4086609" y="2201627"/>
            <a:ext cx="4853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92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352940"/>
            <a:ext cx="10926147" cy="4534676"/>
          </a:xfrm>
        </p:spPr>
        <p:txBody>
          <a:bodyPr>
            <a:normAutofit/>
          </a:bodyPr>
          <a:lstStyle/>
          <a:p>
            <a:pPr algn="just">
              <a:lnSpc>
                <a:spcPct val="150000"/>
              </a:lnSpc>
            </a:pPr>
            <a:r>
              <a:rPr lang="en-US" dirty="0"/>
              <a:t> </a:t>
            </a:r>
          </a:p>
        </p:txBody>
      </p:sp>
      <p:sp>
        <p:nvSpPr>
          <p:cNvPr id="6" name="Rectangle: Rounded Corners 5">
            <a:extLst>
              <a:ext uri="{FF2B5EF4-FFF2-40B4-BE49-F238E27FC236}">
                <a16:creationId xmlns:a16="http://schemas.microsoft.com/office/drawing/2014/main" id="{B704F577-B9E5-42EC-9716-E5CCDBB5AC3E}"/>
              </a:ext>
            </a:extLst>
          </p:cNvPr>
          <p:cNvSpPr/>
          <p:nvPr/>
        </p:nvSpPr>
        <p:spPr>
          <a:xfrm>
            <a:off x="578496" y="1392981"/>
            <a:ext cx="2621903" cy="998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solidFill>
                <a:srgbClr val="000000"/>
              </a:solidFill>
              <a:effectLst/>
              <a:latin typeface="Verdana" panose="020B0604030504040204" pitchFamily="34" charset="0"/>
            </a:endParaRPr>
          </a:p>
          <a:p>
            <a:pPr algn="l"/>
            <a:endParaRPr lang="en-US" dirty="0">
              <a:solidFill>
                <a:srgbClr val="000000"/>
              </a:solidFill>
              <a:latin typeface="Verdana" panose="020B0604030504040204" pitchFamily="34" charset="0"/>
            </a:endParaRPr>
          </a:p>
          <a:p>
            <a:pPr algn="l"/>
            <a:r>
              <a:rPr lang="en-US" b="0" i="0" dirty="0">
                <a:solidFill>
                  <a:srgbClr val="000000"/>
                </a:solidFill>
                <a:effectLst/>
                <a:latin typeface="Verdana" panose="020B0604030504040204" pitchFamily="34" charset="0"/>
              </a:rPr>
              <a:t>The European Union </a:t>
            </a:r>
          </a:p>
          <a:p>
            <a:br>
              <a:rPr lang="en-US" dirty="0"/>
            </a:br>
            <a:endParaRPr lang="en-US" dirty="0"/>
          </a:p>
        </p:txBody>
      </p:sp>
      <p:sp>
        <p:nvSpPr>
          <p:cNvPr id="7" name="Arrow: Right 6">
            <a:extLst>
              <a:ext uri="{FF2B5EF4-FFF2-40B4-BE49-F238E27FC236}">
                <a16:creationId xmlns:a16="http://schemas.microsoft.com/office/drawing/2014/main" id="{22F75CD6-79B1-486D-A84E-5EB1E4319BB0}"/>
              </a:ext>
            </a:extLst>
          </p:cNvPr>
          <p:cNvSpPr/>
          <p:nvPr/>
        </p:nvSpPr>
        <p:spPr>
          <a:xfrm>
            <a:off x="3676260" y="16498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73BAD-526E-4939-AEDF-504FB4AB43D2}"/>
              </a:ext>
            </a:extLst>
          </p:cNvPr>
          <p:cNvSpPr txBox="1"/>
          <p:nvPr/>
        </p:nvSpPr>
        <p:spPr>
          <a:xfrm>
            <a:off x="3011455" y="3020399"/>
            <a:ext cx="6172200" cy="369332"/>
          </a:xfrm>
          <a:prstGeom prst="rect">
            <a:avLst/>
          </a:prstGeom>
          <a:noFill/>
        </p:spPr>
        <p:txBody>
          <a:bodyPr wrap="square">
            <a:spAutoFit/>
          </a:bodyPr>
          <a:lstStyle/>
          <a:p>
            <a:endParaRPr lang="en-US" dirty="0"/>
          </a:p>
        </p:txBody>
      </p:sp>
      <p:sp>
        <p:nvSpPr>
          <p:cNvPr id="13" name="Rectangle: Rounded Corners 12">
            <a:extLst>
              <a:ext uri="{FF2B5EF4-FFF2-40B4-BE49-F238E27FC236}">
                <a16:creationId xmlns:a16="http://schemas.microsoft.com/office/drawing/2014/main" id="{AD4446D6-5807-4A61-B227-B3C5D89E0A79}"/>
              </a:ext>
            </a:extLst>
          </p:cNvPr>
          <p:cNvSpPr/>
          <p:nvPr/>
        </p:nvSpPr>
        <p:spPr>
          <a:xfrm>
            <a:off x="5130529" y="1436915"/>
            <a:ext cx="4575109" cy="998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unique economic and political union </a:t>
            </a:r>
            <a:endParaRPr lang="en-US" dirty="0"/>
          </a:p>
          <a:p>
            <a:endParaRPr lang="en-US" dirty="0"/>
          </a:p>
        </p:txBody>
      </p:sp>
      <p:sp>
        <p:nvSpPr>
          <p:cNvPr id="16" name="Rectangle: Rounded Corners 15">
            <a:extLst>
              <a:ext uri="{FF2B5EF4-FFF2-40B4-BE49-F238E27FC236}">
                <a16:creationId xmlns:a16="http://schemas.microsoft.com/office/drawing/2014/main" id="{B2BDA204-FDC7-4563-BE6B-4E9449A8DD1A}"/>
              </a:ext>
            </a:extLst>
          </p:cNvPr>
          <p:cNvSpPr/>
          <p:nvPr/>
        </p:nvSpPr>
        <p:spPr>
          <a:xfrm>
            <a:off x="578496" y="2705877"/>
            <a:ext cx="2621903" cy="998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solidFill>
                <a:srgbClr val="000000"/>
              </a:solidFill>
              <a:effectLst/>
              <a:latin typeface="Verdana" panose="020B0604030504040204" pitchFamily="34" charset="0"/>
            </a:endParaRPr>
          </a:p>
          <a:p>
            <a:pPr algn="l"/>
            <a:endParaRPr lang="en-US" dirty="0">
              <a:solidFill>
                <a:srgbClr val="000000"/>
              </a:solidFill>
              <a:latin typeface="Verdana" panose="020B0604030504040204" pitchFamily="34" charset="0"/>
            </a:endParaRPr>
          </a:p>
          <a:p>
            <a:endParaRPr lang="en-US" b="0" i="0" dirty="0">
              <a:solidFill>
                <a:srgbClr val="000000"/>
              </a:solidFill>
              <a:effectLst/>
              <a:latin typeface="Verdana" panose="020B0604030504040204" pitchFamily="34" charset="0"/>
            </a:endParaRPr>
          </a:p>
          <a:p>
            <a:r>
              <a:rPr lang="en-US" dirty="0">
                <a:solidFill>
                  <a:srgbClr val="000000"/>
                </a:solidFill>
                <a:latin typeface="Verdana" panose="020B0604030504040204" pitchFamily="34" charset="0"/>
              </a:rPr>
              <a:t>T</a:t>
            </a:r>
            <a:r>
              <a:rPr lang="en-US" b="0" i="0" dirty="0">
                <a:solidFill>
                  <a:srgbClr val="000000"/>
                </a:solidFill>
                <a:effectLst/>
                <a:latin typeface="Verdana" panose="020B0604030504040204" pitchFamily="34" charset="0"/>
              </a:rPr>
              <a:t>he first steps were to foster economic cooperation</a:t>
            </a:r>
            <a:endParaRPr lang="en-US" dirty="0"/>
          </a:p>
          <a:p>
            <a:pPr algn="l"/>
            <a:endParaRPr lang="en-US" b="0" i="0" dirty="0">
              <a:solidFill>
                <a:srgbClr val="000000"/>
              </a:solidFill>
              <a:effectLst/>
              <a:latin typeface="Verdana" panose="020B0604030504040204" pitchFamily="34" charset="0"/>
            </a:endParaRPr>
          </a:p>
          <a:p>
            <a:br>
              <a:rPr lang="en-US" dirty="0"/>
            </a:br>
            <a:endParaRPr lang="en-US" dirty="0"/>
          </a:p>
        </p:txBody>
      </p:sp>
      <p:sp>
        <p:nvSpPr>
          <p:cNvPr id="17" name="Arrow: Right 16">
            <a:extLst>
              <a:ext uri="{FF2B5EF4-FFF2-40B4-BE49-F238E27FC236}">
                <a16:creationId xmlns:a16="http://schemas.microsoft.com/office/drawing/2014/main" id="{39D7C050-E1E4-4056-9F45-2DDB66274CE1}"/>
              </a:ext>
            </a:extLst>
          </p:cNvPr>
          <p:cNvSpPr/>
          <p:nvPr/>
        </p:nvSpPr>
        <p:spPr>
          <a:xfrm>
            <a:off x="3653199" y="2944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8B3AEEA-C33F-4AC7-B0D2-BA481A93B24C}"/>
              </a:ext>
            </a:extLst>
          </p:cNvPr>
          <p:cNvSpPr/>
          <p:nvPr/>
        </p:nvSpPr>
        <p:spPr>
          <a:xfrm>
            <a:off x="5130528" y="2710541"/>
            <a:ext cx="4575109" cy="998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0" i="0" dirty="0">
              <a:solidFill>
                <a:srgbClr val="000000"/>
              </a:solidFill>
              <a:effectLst/>
              <a:latin typeface="Verdana" panose="020B0604030504040204" pitchFamily="34" charset="0"/>
            </a:endParaRPr>
          </a:p>
          <a:p>
            <a:pPr algn="ctr"/>
            <a:r>
              <a:rPr lang="en-US" b="0" i="0" dirty="0">
                <a:solidFill>
                  <a:srgbClr val="000000"/>
                </a:solidFill>
                <a:effectLst/>
                <a:latin typeface="Verdana" panose="020B0604030504040204" pitchFamily="34" charset="0"/>
              </a:rPr>
              <a:t>European Economic Community</a:t>
            </a:r>
            <a:endParaRPr lang="en-US" dirty="0"/>
          </a:p>
          <a:p>
            <a:pPr algn="ctr"/>
            <a:endParaRPr lang="en-US" dirty="0"/>
          </a:p>
        </p:txBody>
      </p:sp>
      <p:sp>
        <p:nvSpPr>
          <p:cNvPr id="21" name="Rectangle: Rounded Corners 20">
            <a:extLst>
              <a:ext uri="{FF2B5EF4-FFF2-40B4-BE49-F238E27FC236}">
                <a16:creationId xmlns:a16="http://schemas.microsoft.com/office/drawing/2014/main" id="{8CDBD37A-D75D-467D-9DA1-C246DAE6B543}"/>
              </a:ext>
            </a:extLst>
          </p:cNvPr>
          <p:cNvSpPr/>
          <p:nvPr/>
        </p:nvSpPr>
        <p:spPr>
          <a:xfrm>
            <a:off x="526929" y="4159508"/>
            <a:ext cx="2725035" cy="1166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solidFill>
                <a:srgbClr val="000000"/>
              </a:solidFill>
              <a:effectLst/>
              <a:latin typeface="Verdana" panose="020B0604030504040204" pitchFamily="34" charset="0"/>
            </a:endParaRPr>
          </a:p>
          <a:p>
            <a:endParaRPr lang="en-US" b="0" i="0" dirty="0">
              <a:solidFill>
                <a:srgbClr val="000000"/>
              </a:solidFill>
              <a:effectLst/>
              <a:latin typeface="Verdana" panose="020B0604030504040204" pitchFamily="34" charset="0"/>
            </a:endParaRPr>
          </a:p>
          <a:p>
            <a:pPr algn="just"/>
            <a:r>
              <a:rPr lang="en-US" b="0" i="0" dirty="0">
                <a:solidFill>
                  <a:srgbClr val="000000"/>
                </a:solidFill>
                <a:effectLst/>
                <a:latin typeface="Verdana" panose="020B0604030504040204" pitchFamily="34" charset="0"/>
              </a:rPr>
              <a:t>Evolved into an organization spanning different </a:t>
            </a:r>
            <a:r>
              <a:rPr lang="en-US" b="0" i="0" dirty="0">
                <a:solidFill>
                  <a:schemeClr val="tx1"/>
                </a:solidFill>
                <a:effectLst/>
                <a:latin typeface="Verdana" panose="020B0604030504040204" pitchFamily="34" charset="0"/>
              </a:rPr>
              <a:t>policy areas</a:t>
            </a:r>
          </a:p>
          <a:p>
            <a:br>
              <a:rPr lang="en-US" dirty="0"/>
            </a:br>
            <a:endParaRPr lang="en-US" dirty="0"/>
          </a:p>
        </p:txBody>
      </p:sp>
      <p:sp>
        <p:nvSpPr>
          <p:cNvPr id="22" name="Arrow: Right 21">
            <a:extLst>
              <a:ext uri="{FF2B5EF4-FFF2-40B4-BE49-F238E27FC236}">
                <a16:creationId xmlns:a16="http://schemas.microsoft.com/office/drawing/2014/main" id="{BBBA882A-3E2C-4CF3-B80C-599A95273A2D}"/>
              </a:ext>
            </a:extLst>
          </p:cNvPr>
          <p:cNvSpPr/>
          <p:nvPr/>
        </p:nvSpPr>
        <p:spPr>
          <a:xfrm>
            <a:off x="3676260" y="44356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10070CC-F4B9-4982-860C-F3110C29E696}"/>
              </a:ext>
            </a:extLst>
          </p:cNvPr>
          <p:cNvSpPr/>
          <p:nvPr/>
        </p:nvSpPr>
        <p:spPr>
          <a:xfrm>
            <a:off x="5078964" y="4159508"/>
            <a:ext cx="4575109" cy="998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000000"/>
                </a:solidFill>
                <a:effectLst/>
                <a:latin typeface="Verdana" panose="020B0604030504040204" pitchFamily="34" charset="0"/>
              </a:rPr>
              <a:t>from climate, environment and health to external relations and security, justice and migration</a:t>
            </a:r>
            <a:endParaRPr lang="en-US" dirty="0"/>
          </a:p>
        </p:txBody>
      </p:sp>
      <p:cxnSp>
        <p:nvCxnSpPr>
          <p:cNvPr id="26" name="Connector: Curved 25">
            <a:extLst>
              <a:ext uri="{FF2B5EF4-FFF2-40B4-BE49-F238E27FC236}">
                <a16:creationId xmlns:a16="http://schemas.microsoft.com/office/drawing/2014/main" id="{3167F13E-7A42-4961-9864-E751FA016CAC}"/>
              </a:ext>
            </a:extLst>
          </p:cNvPr>
          <p:cNvCxnSpPr>
            <a:cxnSpLocks/>
          </p:cNvCxnSpPr>
          <p:nvPr/>
        </p:nvCxnSpPr>
        <p:spPr>
          <a:xfrm>
            <a:off x="5812657" y="5339329"/>
            <a:ext cx="998375" cy="987099"/>
          </a:xfrm>
          <a:prstGeom prst="curvedConnector3">
            <a:avLst/>
          </a:prstGeom>
          <a:ln>
            <a:tailEnd type="triangle"/>
          </a:ln>
          <a:effectLst>
            <a:glow rad="139700">
              <a:schemeClr val="accent4">
                <a:satMod val="175000"/>
                <a:alpha val="40000"/>
              </a:schemeClr>
            </a:glow>
          </a:effectLst>
        </p:spPr>
        <p:style>
          <a:lnRef idx="3">
            <a:schemeClr val="accent4"/>
          </a:lnRef>
          <a:fillRef idx="0">
            <a:schemeClr val="accent4"/>
          </a:fillRef>
          <a:effectRef idx="2">
            <a:schemeClr val="accent4"/>
          </a:effectRef>
          <a:fontRef idx="minor">
            <a:schemeClr val="tx1"/>
          </a:fontRef>
        </p:style>
      </p:cxnSp>
      <p:sp>
        <p:nvSpPr>
          <p:cNvPr id="27" name="Rectangle: Rounded Corners 26">
            <a:extLst>
              <a:ext uri="{FF2B5EF4-FFF2-40B4-BE49-F238E27FC236}">
                <a16:creationId xmlns:a16="http://schemas.microsoft.com/office/drawing/2014/main" id="{27DDE035-994F-4EA1-8413-72F0263C20BA}"/>
              </a:ext>
            </a:extLst>
          </p:cNvPr>
          <p:cNvSpPr/>
          <p:nvPr/>
        </p:nvSpPr>
        <p:spPr>
          <a:xfrm>
            <a:off x="7048963" y="5467868"/>
            <a:ext cx="4575109" cy="998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rPr>
              <a:t>Human rights protection</a:t>
            </a:r>
          </a:p>
        </p:txBody>
      </p:sp>
    </p:spTree>
    <p:extLst>
      <p:ext uri="{BB962C8B-B14F-4D97-AF65-F5344CB8AC3E}">
        <p14:creationId xmlns:p14="http://schemas.microsoft.com/office/powerpoint/2010/main" val="207139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223935" y="1371600"/>
            <a:ext cx="11709918" cy="4460033"/>
          </a:xfrm>
        </p:spPr>
        <p:txBody>
          <a:bodyPr>
            <a:noAutofit/>
          </a:bodyPr>
          <a:lstStyle/>
          <a:p>
            <a:pPr marL="457200" indent="-457200" algn="just">
              <a:lnSpc>
                <a:spcPct val="17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Founding Treaties contained no specific provisions regarding fundamental rights. </a:t>
            </a:r>
          </a:p>
          <a:p>
            <a:pPr marL="457200" indent="-457200" algn="just">
              <a:lnSpc>
                <a:spcPct val="17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European Convention on Human Rights and Fundamental Freedoms already provided an advanced model for the protection of human rights in Europe.</a:t>
            </a:r>
          </a:p>
          <a:p>
            <a:pPr marL="457200" indent="-457200" algn="just">
              <a:lnSpc>
                <a:spcPct val="17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European Convention on Human Rights and Fundamental Freedoms as a significant source of Community’s fundamental rights</a:t>
            </a:r>
          </a:p>
          <a:p>
            <a:pPr marL="457200" indent="-457200" algn="just">
              <a:lnSpc>
                <a:spcPct val="17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credit for gradually developing a system of human rights protection within the European Union has to go to the Court of Justice of the European Union.</a:t>
            </a:r>
          </a:p>
          <a:p>
            <a:pPr marL="342900" indent="-342900" algn="just">
              <a:lnSpc>
                <a:spcPct val="170000"/>
              </a:lnSpc>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lnSpc>
                <a:spcPct val="17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131270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Diagram 6">
            <a:extLst>
              <a:ext uri="{FF2B5EF4-FFF2-40B4-BE49-F238E27FC236}">
                <a16:creationId xmlns:a16="http://schemas.microsoft.com/office/drawing/2014/main" id="{643326C7-8172-48BD-A3FB-1C32BBCDB611}"/>
              </a:ext>
            </a:extLst>
          </p:cNvPr>
          <p:cNvGraphicFramePr/>
          <p:nvPr>
            <p:extLst>
              <p:ext uri="{D42A27DB-BD31-4B8C-83A1-F6EECF244321}">
                <p14:modId xmlns:p14="http://schemas.microsoft.com/office/powerpoint/2010/main" val="1367985822"/>
              </p:ext>
            </p:extLst>
          </p:nvPr>
        </p:nvGraphicFramePr>
        <p:xfrm>
          <a:off x="2032000" y="1548882"/>
          <a:ext cx="8128000" cy="4589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14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345233" y="1362269"/>
            <a:ext cx="11402007" cy="4711959"/>
          </a:xfrm>
        </p:spPr>
        <p:txBody>
          <a:bodyPr>
            <a:normAutofit/>
          </a:bodyPr>
          <a:lstStyle/>
          <a:p>
            <a:pPr>
              <a:lnSpc>
                <a:spcPct val="150000"/>
              </a:lnSpc>
            </a:pPr>
            <a:r>
              <a:rPr lang="en-US" dirty="0">
                <a:solidFill>
                  <a:schemeClr val="accent5">
                    <a:lumMod val="75000"/>
                  </a:schemeClr>
                </a:solidFill>
                <a:effectLst>
                  <a:outerShdw blurRad="38100" dist="38100" dir="2700000" algn="tl">
                    <a:srgbClr val="000000">
                      <a:alpha val="43137"/>
                    </a:srgbClr>
                  </a:outerShdw>
                </a:effectLst>
              </a:rPr>
              <a:t>CASE LAW OF THE COURT OF JUSTICE OF THE EUROPEAN UNION</a:t>
            </a:r>
          </a:p>
          <a:p>
            <a:pPr>
              <a:lnSpc>
                <a:spcPct val="150000"/>
              </a:lnSpc>
            </a:pPr>
            <a:endParaRPr lang="en-US" dirty="0">
              <a:solidFill>
                <a:schemeClr val="accent1">
                  <a:lumMod val="50000"/>
                </a:schemeClr>
              </a:solidFill>
            </a:endParaRPr>
          </a:p>
        </p:txBody>
      </p:sp>
      <p:graphicFrame>
        <p:nvGraphicFramePr>
          <p:cNvPr id="4" name="Diagram 3">
            <a:extLst>
              <a:ext uri="{FF2B5EF4-FFF2-40B4-BE49-F238E27FC236}">
                <a16:creationId xmlns:a16="http://schemas.microsoft.com/office/drawing/2014/main" id="{9A4F82AF-3093-4170-AC1A-BBB48606D13D}"/>
              </a:ext>
            </a:extLst>
          </p:cNvPr>
          <p:cNvGraphicFramePr/>
          <p:nvPr>
            <p:extLst>
              <p:ext uri="{D42A27DB-BD31-4B8C-83A1-F6EECF244321}">
                <p14:modId xmlns:p14="http://schemas.microsoft.com/office/powerpoint/2010/main" val="700353923"/>
              </p:ext>
            </p:extLst>
          </p:nvPr>
        </p:nvGraphicFramePr>
        <p:xfrm>
          <a:off x="634483" y="2192694"/>
          <a:ext cx="10468946" cy="4094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511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382555" y="1408921"/>
            <a:ext cx="11485984" cy="5001209"/>
          </a:xfrm>
        </p:spPr>
        <p:txBody>
          <a:bodyPr>
            <a:normAutofit fontScale="92500" lnSpcReduction="10000"/>
          </a:bodyPr>
          <a:lstStyle/>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Treaty on European Union (1992) - turning point in the context of the constitutional protection of human rights. </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Article F (2): </a:t>
            </a:r>
            <a:r>
              <a:rPr lang="en-US" sz="2000" b="0" i="0" dirty="0">
                <a:solidFill>
                  <a:srgbClr val="000000"/>
                </a:solidFill>
                <a:effectLst/>
                <a:latin typeface="Times New Roman" panose="02020603050405020304" pitchFamily="18" charset="0"/>
                <a:cs typeface="Times New Roman" panose="02020603050405020304" pitchFamily="18" charset="0"/>
              </a:rPr>
              <a:t>"the Union shall respect fundamental rights, as guaranteed by the European Convention for the Protection of Human Rights and Fundamental Freedoms signed in Rome on 4 November 1950 and as they result from the constitutional traditions common to the Member States, as general principles of Community law“</a:t>
            </a:r>
          </a:p>
          <a:p>
            <a:pPr marL="342900" indent="-342900" algn="just">
              <a:lnSpc>
                <a:spcPct val="150000"/>
              </a:lnSpc>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Further development of human rights protection through the provisions of:</a:t>
            </a:r>
          </a:p>
          <a:p>
            <a:pPr marL="342900" indent="-342900" algn="just">
              <a:lnSpc>
                <a:spcPct val="150000"/>
              </a:lnSpc>
              <a:buFont typeface="Wingdings" panose="05000000000000000000" pitchFamily="2" charset="2"/>
              <a:buChar char="§"/>
            </a:pPr>
            <a:r>
              <a:rPr lang="en-US" sz="2000" dirty="0">
                <a:solidFill>
                  <a:srgbClr val="000000"/>
                </a:solidFill>
                <a:latin typeface="Times New Roman" panose="02020603050405020304" pitchFamily="18" charset="0"/>
                <a:cs typeface="Times New Roman" panose="02020603050405020304" pitchFamily="18" charset="0"/>
              </a:rPr>
              <a:t>Treaty of Amsterdam</a:t>
            </a:r>
          </a:p>
          <a:p>
            <a:pPr marL="342900" indent="-342900" algn="just">
              <a:lnSpc>
                <a:spcPct val="150000"/>
              </a:lnSpc>
              <a:buFont typeface="Wingdings" panose="05000000000000000000" pitchFamily="2" charset="2"/>
              <a:buChar char="§"/>
            </a:pPr>
            <a:r>
              <a:rPr lang="en-US" sz="2000" b="0" i="0" dirty="0">
                <a:solidFill>
                  <a:srgbClr val="000000"/>
                </a:solidFill>
                <a:effectLst/>
                <a:latin typeface="Times New Roman" panose="02020603050405020304" pitchFamily="18" charset="0"/>
                <a:cs typeface="Times New Roman" panose="02020603050405020304" pitchFamily="18" charset="0"/>
              </a:rPr>
              <a:t>Treaty</a:t>
            </a:r>
            <a:r>
              <a:rPr lang="en-US" sz="2000" dirty="0">
                <a:solidFill>
                  <a:srgbClr val="000000"/>
                </a:solidFill>
                <a:latin typeface="Times New Roman" panose="02020603050405020304" pitchFamily="18" charset="0"/>
                <a:cs typeface="Times New Roman" panose="02020603050405020304" pitchFamily="18" charset="0"/>
              </a:rPr>
              <a:t> of Nice</a:t>
            </a:r>
          </a:p>
          <a:p>
            <a:pPr marL="342900" indent="-342900" algn="just">
              <a:lnSpc>
                <a:spcPct val="150000"/>
              </a:lnSpc>
              <a:buFont typeface="Wingdings" panose="05000000000000000000" pitchFamily="2" charset="2"/>
              <a:buChar char="§"/>
            </a:pPr>
            <a:r>
              <a:rPr lang="en-US" sz="2000" dirty="0">
                <a:solidFill>
                  <a:srgbClr val="000000"/>
                </a:solidFill>
                <a:latin typeface="Times New Roman" panose="02020603050405020304" pitchFamily="18" charset="0"/>
                <a:cs typeface="Times New Roman" panose="02020603050405020304" pitchFamily="18" charset="0"/>
              </a:rPr>
              <a:t>Charter of fundamental rights of the European Union</a:t>
            </a:r>
          </a:p>
          <a:p>
            <a:pPr marL="342900" indent="-342900" algn="just">
              <a:lnSpc>
                <a:spcPct val="150000"/>
              </a:lnSpc>
              <a:buFont typeface="Wingdings" panose="05000000000000000000" pitchFamily="2" charset="2"/>
              <a:buChar char="§"/>
            </a:pPr>
            <a:r>
              <a:rPr lang="en-US" sz="2000" b="0" i="0" dirty="0">
                <a:solidFill>
                  <a:srgbClr val="000000"/>
                </a:solidFill>
                <a:effectLst/>
                <a:latin typeface="Times New Roman" panose="02020603050405020304" pitchFamily="18" charset="0"/>
                <a:cs typeface="Times New Roman" panose="02020603050405020304" pitchFamily="18" charset="0"/>
              </a:rPr>
              <a:t>Treaty of Lisbon</a:t>
            </a:r>
          </a:p>
          <a:p>
            <a:pPr marL="342900" indent="-342900" algn="just">
              <a:lnSpc>
                <a:spcPct val="150000"/>
              </a:lnSpc>
              <a:buFont typeface="Wingdings" panose="05000000000000000000" pitchFamily="2" charset="2"/>
              <a:buChar char="Ø"/>
            </a:pPr>
            <a:endParaRPr lang="sr-Latn-RS" sz="2000" dirty="0"/>
          </a:p>
        </p:txBody>
      </p:sp>
    </p:spTree>
    <p:extLst>
      <p:ext uri="{BB962C8B-B14F-4D97-AF65-F5344CB8AC3E}">
        <p14:creationId xmlns:p14="http://schemas.microsoft.com/office/powerpoint/2010/main" val="2800303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587</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Times New Roman</vt:lpstr>
      <vt:lpstr>Verdana</vt:lpstr>
      <vt:lpstr>Wingdings</vt:lpstr>
      <vt:lpstr>Office Theme</vt:lpstr>
      <vt:lpstr>PowerPoint Presentation</vt:lpstr>
      <vt:lpstr>An Introduction to the European Union Human Rights Law: The Dynamics of Interpretation and Context - From judicial protection of fundamental rights to codification in the Treaties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Marijana</cp:lastModifiedBy>
  <cp:revision>36</cp:revision>
  <dcterms:created xsi:type="dcterms:W3CDTF">2020-12-05T12:03:49Z</dcterms:created>
  <dcterms:modified xsi:type="dcterms:W3CDTF">2021-01-20T12:55:07Z</dcterms:modified>
</cp:coreProperties>
</file>